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47.jpg" ContentType="image/jpeg"/>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2"/>
  </p:sldMasterIdLst>
  <p:notesMasterIdLst>
    <p:notesMasterId r:id="rId57"/>
  </p:notesMasterIdLst>
  <p:sldIdLst>
    <p:sldId id="256" r:id="rId3"/>
    <p:sldId id="293" r:id="rId4"/>
    <p:sldId id="312" r:id="rId5"/>
    <p:sldId id="315" r:id="rId6"/>
    <p:sldId id="308" r:id="rId7"/>
    <p:sldId id="310" r:id="rId8"/>
    <p:sldId id="313" r:id="rId9"/>
    <p:sldId id="332" r:id="rId10"/>
    <p:sldId id="311" r:id="rId11"/>
    <p:sldId id="302" r:id="rId12"/>
    <p:sldId id="314" r:id="rId13"/>
    <p:sldId id="275" r:id="rId14"/>
    <p:sldId id="276" r:id="rId15"/>
    <p:sldId id="330" r:id="rId16"/>
    <p:sldId id="331" r:id="rId17"/>
    <p:sldId id="277" r:id="rId18"/>
    <p:sldId id="278" r:id="rId19"/>
    <p:sldId id="325" r:id="rId20"/>
    <p:sldId id="320" r:id="rId21"/>
    <p:sldId id="321" r:id="rId22"/>
    <p:sldId id="267" r:id="rId23"/>
    <p:sldId id="274" r:id="rId24"/>
    <p:sldId id="322" r:id="rId25"/>
    <p:sldId id="323" r:id="rId26"/>
    <p:sldId id="290" r:id="rId27"/>
    <p:sldId id="291" r:id="rId28"/>
    <p:sldId id="316" r:id="rId29"/>
    <p:sldId id="317" r:id="rId30"/>
    <p:sldId id="318" r:id="rId31"/>
    <p:sldId id="319" r:id="rId32"/>
    <p:sldId id="326" r:id="rId33"/>
    <p:sldId id="327" r:id="rId34"/>
    <p:sldId id="279" r:id="rId35"/>
    <p:sldId id="280" r:id="rId36"/>
    <p:sldId id="324" r:id="rId37"/>
    <p:sldId id="271" r:id="rId38"/>
    <p:sldId id="272" r:id="rId39"/>
    <p:sldId id="328" r:id="rId40"/>
    <p:sldId id="329" r:id="rId41"/>
    <p:sldId id="265" r:id="rId42"/>
    <p:sldId id="266" r:id="rId43"/>
    <p:sldId id="263" r:id="rId44"/>
    <p:sldId id="264" r:id="rId45"/>
    <p:sldId id="285" r:id="rId46"/>
    <p:sldId id="281" r:id="rId47"/>
    <p:sldId id="282" r:id="rId48"/>
    <p:sldId id="286" r:id="rId49"/>
    <p:sldId id="287" r:id="rId50"/>
    <p:sldId id="283" r:id="rId51"/>
    <p:sldId id="284" r:id="rId52"/>
    <p:sldId id="273" r:id="rId53"/>
    <p:sldId id="262" r:id="rId54"/>
    <p:sldId id="288" r:id="rId55"/>
    <p:sldId id="289" r:id="rId56"/>
  </p:sldIdLst>
  <p:sldSz cx="7561263" cy="10693400"/>
  <p:notesSz cx="7104063" cy="102346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guide id="3" orient="horz" pos="3368">
          <p15:clr>
            <a:srgbClr val="A4A3A4"/>
          </p15:clr>
        </p15:guide>
        <p15:guide id="4"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an Samardžić" initials="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781"/>
    <a:srgbClr val="660066"/>
    <a:srgbClr val="7030A0"/>
    <a:srgbClr val="0000CC"/>
    <a:srgbClr val="003300"/>
    <a:srgbClr val="3F643D"/>
    <a:srgbClr val="40653E"/>
    <a:srgbClr val="AC87BF"/>
    <a:srgbClr val="1F4A1D"/>
    <a:srgbClr val="5FA7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Gill Sans"/>
          <a:ea typeface="Gill Sans"/>
          <a:cs typeface="Gill Sans"/>
        </a:font>
        <a:srgbClr val="000000"/>
      </a:tcTxStyle>
      <a:tcStyle>
        <a:tcBdr>
          <a:left>
            <a:ln w="12700" cap="flat">
              <a:solidFill>
                <a:srgbClr val="B0DADB"/>
              </a:solidFill>
              <a:prstDash val="solid"/>
              <a:miter lim="400000"/>
            </a:ln>
          </a:left>
          <a:right>
            <a:ln w="12700" cap="flat">
              <a:solidFill>
                <a:srgbClr val="B0DADB"/>
              </a:solidFill>
              <a:prstDash val="solid"/>
              <a:miter lim="400000"/>
            </a:ln>
          </a:right>
          <a:top>
            <a:ln w="12700" cap="flat">
              <a:solidFill>
                <a:srgbClr val="B0DADB"/>
              </a:solidFill>
              <a:prstDash val="solid"/>
              <a:miter lim="400000"/>
            </a:ln>
          </a:top>
          <a:bottom>
            <a:ln w="12700" cap="flat">
              <a:solidFill>
                <a:srgbClr val="B0DADB"/>
              </a:solidFill>
              <a:prstDash val="solid"/>
              <a:miter lim="400000"/>
            </a:ln>
          </a:bottom>
          <a:insideH>
            <a:ln w="12700" cap="flat">
              <a:solidFill>
                <a:srgbClr val="B0DADB"/>
              </a:solidFill>
              <a:prstDash val="solid"/>
              <a:miter lim="400000"/>
            </a:ln>
          </a:insideH>
          <a:insideV>
            <a:ln w="12700" cap="flat">
              <a:solidFill>
                <a:srgbClr val="B0DADB"/>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5" autoAdjust="0"/>
    <p:restoredTop sz="94643"/>
  </p:normalViewPr>
  <p:slideViewPr>
    <p:cSldViewPr snapToGrid="0" snapToObjects="1">
      <p:cViewPr varScale="1">
        <p:scale>
          <a:sx n="70" d="100"/>
          <a:sy n="70" d="100"/>
        </p:scale>
        <p:origin x="1524" y="72"/>
      </p:cViewPr>
      <p:guideLst>
        <p:guide orient="horz" pos="3072"/>
        <p:guide pos="4096"/>
        <p:guide orient="horz" pos="3368"/>
        <p:guide pos="238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ica Drobac" userId="ccea8ef8-db08-48c2-ae6e-f1173f777ee7" providerId="ADAL" clId="{208EE114-D72C-A14E-8359-11D5BC0A543D}"/>
    <pc:docChg chg="modSld">
      <pc:chgData name="Milica Drobac" userId="ccea8ef8-db08-48c2-ae6e-f1173f777ee7" providerId="ADAL" clId="{208EE114-D72C-A14E-8359-11D5BC0A543D}" dt="2021-06-30T15:41:49.098" v="0" actId="14100"/>
      <pc:docMkLst>
        <pc:docMk/>
      </pc:docMkLst>
      <pc:sldChg chg="modSp">
        <pc:chgData name="Milica Drobac" userId="ccea8ef8-db08-48c2-ae6e-f1173f777ee7" providerId="ADAL" clId="{208EE114-D72C-A14E-8359-11D5BC0A543D}" dt="2021-06-30T15:41:49.098" v="0" actId="14100"/>
        <pc:sldMkLst>
          <pc:docMk/>
          <pc:sldMk cId="24609420" sldId="311"/>
        </pc:sldMkLst>
        <pc:grpChg chg="mod">
          <ac:chgData name="Milica Drobac" userId="ccea8ef8-db08-48c2-ae6e-f1173f777ee7" providerId="ADAL" clId="{208EE114-D72C-A14E-8359-11D5BC0A543D}" dt="2021-06-30T15:41:49.098" v="0" actId="14100"/>
          <ac:grpSpMkLst>
            <pc:docMk/>
            <pc:sldMk cId="24609420" sldId="311"/>
            <ac:grpSpMk id="15"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6" name="Shape 526"/>
          <p:cNvSpPr>
            <a:spLocks noGrp="1" noRot="1" noChangeAspect="1"/>
          </p:cNvSpPr>
          <p:nvPr>
            <p:ph type="sldImg"/>
          </p:nvPr>
        </p:nvSpPr>
        <p:spPr>
          <a:xfrm>
            <a:off x="2195513" y="768350"/>
            <a:ext cx="2713037" cy="3836988"/>
          </a:xfrm>
          <a:prstGeom prst="rect">
            <a:avLst/>
          </a:prstGeom>
        </p:spPr>
        <p:txBody>
          <a:bodyPr lIns="99075" tIns="49538" rIns="99075" bIns="49538"/>
          <a:lstStyle/>
          <a:p>
            <a:endParaRPr/>
          </a:p>
        </p:txBody>
      </p:sp>
      <p:sp>
        <p:nvSpPr>
          <p:cNvPr id="527" name="Shape 527"/>
          <p:cNvSpPr>
            <a:spLocks noGrp="1"/>
          </p:cNvSpPr>
          <p:nvPr>
            <p:ph type="body" sz="quarter" idx="1"/>
          </p:nvPr>
        </p:nvSpPr>
        <p:spPr>
          <a:xfrm>
            <a:off x="947209" y="4861441"/>
            <a:ext cx="5209646" cy="4605576"/>
          </a:xfrm>
          <a:prstGeom prst="rect">
            <a:avLst/>
          </a:prstGeom>
        </p:spPr>
        <p:txBody>
          <a:bodyPr lIns="99075" tIns="49538" rIns="99075" bIns="49538"/>
          <a:lstStyle/>
          <a:p>
            <a:endParaRPr/>
          </a:p>
        </p:txBody>
      </p:sp>
    </p:spTree>
    <p:extLst>
      <p:ext uri="{BB962C8B-B14F-4D97-AF65-F5344CB8AC3E}">
        <p14:creationId xmlns:p14="http://schemas.microsoft.com/office/powerpoint/2010/main" val="3747302688"/>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tif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9" name="1"/>
          <p:cNvSpPr txBox="1">
            <a:spLocks noGrp="1"/>
          </p:cNvSpPr>
          <p:nvPr>
            <p:ph type="body" sz="quarter" idx="25"/>
          </p:nvPr>
        </p:nvSpPr>
        <p:spPr>
          <a:xfrm>
            <a:off x="3640334" y="7140384"/>
            <a:ext cx="265826" cy="5365571"/>
          </a:xfrm>
          <a:prstGeom prst="rect">
            <a:avLst/>
          </a:prstGeom>
        </p:spPr>
        <p:txBody>
          <a:bodyPr>
            <a:spAutoFit/>
          </a:bodyPr>
          <a:lstStyle>
            <a:lvl1pPr marL="0" indent="0" algn="ctr">
              <a:spcBef>
                <a:spcPts val="0"/>
              </a:spcBef>
              <a:buSzTx/>
              <a:buNone/>
              <a:defRPr sz="1800" i="1">
                <a:solidFill>
                  <a:srgbClr val="7E8DA3"/>
                </a:solidFill>
              </a:defRPr>
            </a:lvl1pPr>
          </a:lstStyle>
          <a:p>
            <a:pPr lvl="0"/>
            <a:r>
              <a:rPr lang="en-US"/>
              <a:t>Edit Master text styles</a:t>
            </a:r>
          </a:p>
        </p:txBody>
      </p:sp>
      <p:sp>
        <p:nvSpPr>
          <p:cNvPr id="30" name="airport-925093_1280.jpg"/>
          <p:cNvSpPr>
            <a:spLocks noGrp="1"/>
          </p:cNvSpPr>
          <p:nvPr>
            <p:ph type="pic" sz="quarter" idx="26"/>
          </p:nvPr>
        </p:nvSpPr>
        <p:spPr>
          <a:xfrm>
            <a:off x="2246567" y="4497358"/>
            <a:ext cx="3064380" cy="2798663"/>
          </a:xfrm>
          <a:prstGeom prst="rect">
            <a:avLst/>
          </a:prstGeom>
          <a:ln w="9525">
            <a:round/>
          </a:ln>
        </p:spPr>
        <p:txBody>
          <a:bodyPr lIns="91439" tIns="45719" rIns="91439" bIns="45719" anchor="t"/>
          <a:lstStyle>
            <a:lvl1pPr>
              <a:defRPr sz="1600">
                <a:solidFill>
                  <a:srgbClr val="7F8DA3"/>
                </a:solidFill>
                <a:latin typeface="Avenir Book" panose="02000503020000020003" pitchFamily="2" charset="0"/>
              </a:defRPr>
            </a:lvl1pPr>
          </a:lstStyle>
          <a:p>
            <a:r>
              <a:rPr lang="en-US" dirty="0"/>
              <a:t>Click icon to add picture</a:t>
            </a:r>
            <a:endParaRPr dirty="0"/>
          </a:p>
        </p:txBody>
      </p:sp>
      <p:sp>
        <p:nvSpPr>
          <p:cNvPr id="31" name="Flying Shapes"/>
          <p:cNvSpPr txBox="1">
            <a:spLocks noGrp="1"/>
          </p:cNvSpPr>
          <p:nvPr>
            <p:ph type="body" sz="quarter" idx="27"/>
          </p:nvPr>
        </p:nvSpPr>
        <p:spPr>
          <a:xfrm>
            <a:off x="-2495125" y="2456455"/>
            <a:ext cx="12551514" cy="1195199"/>
          </a:xfrm>
          <a:prstGeom prst="rect">
            <a:avLst/>
          </a:prstGeom>
        </p:spPr>
        <p:txBody>
          <a:bodyPr wrap="none">
            <a:spAutoFit/>
          </a:bodyPr>
          <a:lstStyle>
            <a:lvl1pPr marL="0" indent="0" algn="ctr">
              <a:spcBef>
                <a:spcPts val="0"/>
              </a:spcBef>
              <a:buSzTx/>
              <a:buNone/>
              <a:defRPr sz="7100" cap="all">
                <a:solidFill>
                  <a:srgbClr val="7E8DA3"/>
                </a:solidFill>
                <a:latin typeface="+mn-lt"/>
                <a:ea typeface="+mn-ea"/>
                <a:cs typeface="+mn-cs"/>
                <a:sym typeface="Gill Sans Light"/>
              </a:defRPr>
            </a:lvl1pPr>
          </a:lstStyle>
          <a:p>
            <a:pPr lvl="0"/>
            <a:r>
              <a:rPr lang="en-US"/>
              <a:t>Edit Master text styles</a:t>
            </a:r>
          </a:p>
        </p:txBody>
      </p:sp>
      <p:sp>
        <p:nvSpPr>
          <p:cNvPr id="32" name="Designed by graphic node"/>
          <p:cNvSpPr txBox="1">
            <a:spLocks noGrp="1"/>
          </p:cNvSpPr>
          <p:nvPr>
            <p:ph type="body" sz="quarter" idx="28"/>
          </p:nvPr>
        </p:nvSpPr>
        <p:spPr>
          <a:xfrm>
            <a:off x="777280" y="3468079"/>
            <a:ext cx="6006709" cy="394980"/>
          </a:xfrm>
          <a:prstGeom prst="rect">
            <a:avLst/>
          </a:prstGeom>
        </p:spPr>
        <p:txBody>
          <a:bodyPr wrap="none">
            <a:spAutoFit/>
          </a:bodyPr>
          <a:lstStyle>
            <a:lvl1pPr marL="0" indent="0" algn="ctr">
              <a:spcBef>
                <a:spcPts val="0"/>
              </a:spcBef>
              <a:buSzTx/>
              <a:buNone/>
              <a:defRPr sz="1900" cap="all" spc="874">
                <a:solidFill>
                  <a:srgbClr val="7E8DA3"/>
                </a:solidFill>
                <a:latin typeface="+mn-lt"/>
                <a:ea typeface="+mn-ea"/>
                <a:cs typeface="+mn-cs"/>
                <a:sym typeface="Gill Sans Light"/>
              </a:defRPr>
            </a:lvl1pPr>
          </a:lstStyle>
          <a:p>
            <a:pPr lvl="0"/>
            <a:r>
              <a:rPr lang="en-US"/>
              <a:t>Edit Master text styles</a:t>
            </a:r>
          </a:p>
        </p:txBody>
      </p:sp>
      <p:sp>
        <p:nvSpPr>
          <p:cNvPr id="33" name="Slide Number"/>
          <p:cNvSpPr txBox="1">
            <a:spLocks noGrp="1"/>
          </p:cNvSpPr>
          <p:nvPr>
            <p:ph type="sldNum" sz="quarter" idx="2"/>
          </p:nvPr>
        </p:nvSpPr>
        <p:spPr>
          <a:xfrm>
            <a:off x="3584582" y="9492311"/>
            <a:ext cx="384721" cy="379591"/>
          </a:xfrm>
          <a:prstGeom prst="rect">
            <a:avLst/>
          </a:prstGeom>
        </p:spPr>
        <p:txBody>
          <a:bodyPr/>
          <a:lstStyle/>
          <a:p>
            <a:fld id="{86CB4B4D-7CA3-9044-876B-883B54F8677D}" type="slidenum">
              <a:t>‹#›</a:t>
            </a:fld>
            <a:endParaRPr/>
          </a:p>
        </p:txBody>
      </p:sp>
      <p:pic>
        <p:nvPicPr>
          <p:cNvPr id="13" name="Picture 12">
            <a:extLst>
              <a:ext uri="{FF2B5EF4-FFF2-40B4-BE49-F238E27FC236}">
                <a16:creationId xmlns:a16="http://schemas.microsoft.com/office/drawing/2014/main" id="{DDB6644A-C906-F14B-B651-1898EA787320}"/>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592807" y="3062513"/>
            <a:ext cx="2279275" cy="4568374"/>
          </a:xfrm>
          <a:prstGeom prst="rect">
            <a:avLst/>
          </a:prstGeom>
        </p:spPr>
      </p:pic>
      <p:pic>
        <p:nvPicPr>
          <p:cNvPr id="14" name="Picture 13">
            <a:extLst>
              <a:ext uri="{FF2B5EF4-FFF2-40B4-BE49-F238E27FC236}">
                <a16:creationId xmlns:a16="http://schemas.microsoft.com/office/drawing/2014/main" id="{92D487F9-0982-8E47-B4F9-11E106543590}"/>
              </a:ext>
            </a:extLst>
          </p:cNvPr>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30000"/>
                    </a14:imgEffect>
                  </a14:imgLayer>
                </a14:imgProps>
              </a:ext>
              <a:ext uri="{28A0092B-C50C-407E-A947-70E740481C1C}">
                <a14:useLocalDpi xmlns:a14="http://schemas.microsoft.com/office/drawing/2010/main"/>
              </a:ext>
            </a:extLst>
          </a:blip>
          <a:stretch>
            <a:fillRect/>
          </a:stretch>
        </p:blipFill>
        <p:spPr>
          <a:xfrm>
            <a:off x="6660679" y="8911243"/>
            <a:ext cx="888181" cy="1765531"/>
          </a:xfrm>
          <a:prstGeom prst="rect">
            <a:avLst/>
          </a:prstGeom>
        </p:spPr>
      </p:pic>
      <p:pic>
        <p:nvPicPr>
          <p:cNvPr id="17" name="Picture 16">
            <a:extLst>
              <a:ext uri="{FF2B5EF4-FFF2-40B4-BE49-F238E27FC236}">
                <a16:creationId xmlns:a16="http://schemas.microsoft.com/office/drawing/2014/main" id="{5CEBFA4A-52BE-F847-892D-EE50429DEC3C}"/>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68259" y="80289"/>
            <a:ext cx="711200" cy="838200"/>
          </a:xfrm>
          <a:prstGeom prst="rect">
            <a:avLst/>
          </a:prstGeom>
        </p:spPr>
      </p:pic>
      <p:pic>
        <p:nvPicPr>
          <p:cNvPr id="18" name="Picture 17">
            <a:extLst>
              <a:ext uri="{FF2B5EF4-FFF2-40B4-BE49-F238E27FC236}">
                <a16:creationId xmlns:a16="http://schemas.microsoft.com/office/drawing/2014/main" id="{BC777561-BAC0-7247-B887-06FA06A5E3C7}"/>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56659" y="71041"/>
            <a:ext cx="1054800" cy="847448"/>
          </a:xfrm>
          <a:prstGeom prst="rect">
            <a:avLst/>
          </a:prstGeom>
        </p:spPr>
      </p:pic>
    </p:spTree>
    <p:extLst>
      <p:ext uri="{BB962C8B-B14F-4D97-AF65-F5344CB8AC3E}">
        <p14:creationId xmlns:p14="http://schemas.microsoft.com/office/powerpoint/2010/main" val="5948479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mp; Bullets - 2 Column">
    <p:spTree>
      <p:nvGrpSpPr>
        <p:cNvPr id="1" name=""/>
        <p:cNvGrpSpPr/>
        <p:nvPr/>
      </p:nvGrpSpPr>
      <p:grpSpPr>
        <a:xfrm>
          <a:off x="0" y="0"/>
          <a:ext cx="0" cy="0"/>
          <a:chOff x="0" y="0"/>
          <a:chExt cx="0" cy="0"/>
        </a:xfrm>
      </p:grpSpPr>
      <p:pic>
        <p:nvPicPr>
          <p:cNvPr id="92" name="glow.png" descr="glow.png"/>
          <p:cNvPicPr>
            <a:picLocks noChangeAspect="1"/>
          </p:cNvPicPr>
          <p:nvPr/>
        </p:nvPicPr>
        <p:blipFill>
          <a:blip r:embed="rId2" cstate="email">
            <a:alphaModFix amt="60000"/>
            <a:extLst>
              <a:ext uri="{28A0092B-C50C-407E-A947-70E740481C1C}">
                <a14:useLocalDpi xmlns:a14="http://schemas.microsoft.com/office/drawing/2010/main"/>
              </a:ext>
            </a:extLst>
          </a:blip>
          <a:srcRect t="389" b="421"/>
          <a:stretch>
            <a:fillRect/>
          </a:stretch>
        </p:blipFill>
        <p:spPr>
          <a:xfrm>
            <a:off x="1" y="0"/>
            <a:ext cx="7583415" cy="10637705"/>
          </a:xfrm>
          <a:prstGeom prst="rect">
            <a:avLst/>
          </a:prstGeom>
          <a:ln w="12700">
            <a:miter lim="400000"/>
          </a:ln>
        </p:spPr>
      </p:pic>
      <p:sp>
        <p:nvSpPr>
          <p:cNvPr id="108" name="Flying Shapes"/>
          <p:cNvSpPr txBox="1">
            <a:spLocks noGrp="1"/>
          </p:cNvSpPr>
          <p:nvPr>
            <p:ph type="body" sz="quarter" idx="26"/>
          </p:nvPr>
        </p:nvSpPr>
        <p:spPr>
          <a:xfrm>
            <a:off x="1406566" y="2662404"/>
            <a:ext cx="12551513" cy="1195199"/>
          </a:xfrm>
          <a:prstGeom prst="rect">
            <a:avLst/>
          </a:prstGeom>
        </p:spPr>
        <p:txBody>
          <a:bodyPr wrap="none">
            <a:spAutoFit/>
          </a:bodyPr>
          <a:lstStyle>
            <a:lvl1pPr marL="0" indent="0">
              <a:spcBef>
                <a:spcPts val="0"/>
              </a:spcBef>
              <a:buSzTx/>
              <a:buNone/>
              <a:defRPr sz="7100" cap="all">
                <a:solidFill>
                  <a:srgbClr val="7E8DA3"/>
                </a:solidFill>
                <a:latin typeface="+mn-lt"/>
                <a:ea typeface="+mn-ea"/>
                <a:cs typeface="+mn-cs"/>
                <a:sym typeface="Gill Sans Light"/>
              </a:defRPr>
            </a:lvl1pPr>
          </a:lstStyle>
          <a:p>
            <a:pPr lvl="0"/>
            <a:r>
              <a:rPr lang="en-US"/>
              <a:t>Edit Master text styles</a:t>
            </a:r>
          </a:p>
        </p:txBody>
      </p:sp>
      <p:sp>
        <p:nvSpPr>
          <p:cNvPr id="109" name="Designed by graphic node"/>
          <p:cNvSpPr txBox="1">
            <a:spLocks noGrp="1"/>
          </p:cNvSpPr>
          <p:nvPr>
            <p:ph type="body" sz="quarter" idx="27"/>
          </p:nvPr>
        </p:nvSpPr>
        <p:spPr>
          <a:xfrm>
            <a:off x="1426120" y="3674027"/>
            <a:ext cx="6006709" cy="394980"/>
          </a:xfrm>
          <a:prstGeom prst="rect">
            <a:avLst/>
          </a:prstGeom>
        </p:spPr>
        <p:txBody>
          <a:bodyPr wrap="none">
            <a:spAutoFit/>
          </a:bodyPr>
          <a:lstStyle>
            <a:lvl1pPr marL="0" indent="0">
              <a:spcBef>
                <a:spcPts val="0"/>
              </a:spcBef>
              <a:buSzTx/>
              <a:buNone/>
              <a:defRPr sz="1900" cap="all" spc="874">
                <a:solidFill>
                  <a:srgbClr val="7E8DA3"/>
                </a:solidFill>
                <a:latin typeface="+mn-lt"/>
                <a:ea typeface="+mn-ea"/>
                <a:cs typeface="+mn-cs"/>
                <a:sym typeface="Gill Sans Light"/>
              </a:defRPr>
            </a:lvl1pPr>
          </a:lstStyle>
          <a:p>
            <a:pPr lvl="0"/>
            <a:r>
              <a:rPr lang="en-US"/>
              <a:t>Edit Master text styles</a:t>
            </a:r>
          </a:p>
        </p:txBody>
      </p:sp>
      <p:sp>
        <p:nvSpPr>
          <p:cNvPr id="110"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p:cNvSpPr txBox="1">
            <a:spLocks noGrp="1"/>
          </p:cNvSpPr>
          <p:nvPr>
            <p:ph type="body" sz="quarter" idx="28"/>
          </p:nvPr>
        </p:nvSpPr>
        <p:spPr>
          <a:xfrm>
            <a:off x="1357593" y="5319947"/>
            <a:ext cx="5279274" cy="545790"/>
          </a:xfrm>
          <a:prstGeom prst="rect">
            <a:avLst/>
          </a:prstGeom>
        </p:spPr>
        <p:txBody>
          <a:bodyPr>
            <a:spAutoFit/>
          </a:bodyPr>
          <a:lstStyle/>
          <a:p>
            <a:pPr marL="228600" lvl="0" indent="-228600">
              <a:lnSpc>
                <a:spcPct val="90000"/>
              </a:lnSpc>
              <a:spcBef>
                <a:spcPts val="0"/>
              </a:spcBef>
              <a:buSzPct val="100000"/>
              <a:defRPr sz="1600">
                <a:solidFill>
                  <a:srgbClr val="7F8DA3"/>
                </a:solidFill>
                <a:latin typeface="Avenir Next"/>
                <a:ea typeface="Avenir Next"/>
                <a:cs typeface="Avenir Next"/>
                <a:sym typeface="Avenir Next"/>
              </a:defRPr>
            </a:pPr>
            <a:r>
              <a:rPr lang="en-US"/>
              <a:t>Edit Master text styles</a:t>
            </a:r>
          </a:p>
          <a:p>
            <a:pPr marL="228600" lvl="1" indent="-228600">
              <a:lnSpc>
                <a:spcPct val="90000"/>
              </a:lnSpc>
              <a:spcBef>
                <a:spcPts val="0"/>
              </a:spcBef>
              <a:buSzPct val="100000"/>
              <a:defRPr sz="1600">
                <a:solidFill>
                  <a:srgbClr val="7F8DA3"/>
                </a:solidFill>
                <a:latin typeface="Avenir Next"/>
                <a:ea typeface="Avenir Next"/>
                <a:cs typeface="Avenir Next"/>
                <a:sym typeface="Avenir Next"/>
              </a:defRPr>
            </a:pPr>
            <a:r>
              <a:rPr lang="en-US"/>
              <a:t>Second level</a:t>
            </a:r>
          </a:p>
        </p:txBody>
      </p:sp>
      <p:pic>
        <p:nvPicPr>
          <p:cNvPr id="14" name="Picture 13">
            <a:extLst>
              <a:ext uri="{FF2B5EF4-FFF2-40B4-BE49-F238E27FC236}">
                <a16:creationId xmlns:a16="http://schemas.microsoft.com/office/drawing/2014/main" id="{DDB6644A-C906-F14B-B651-1898EA78732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2807" y="3062513"/>
            <a:ext cx="2279275" cy="4568374"/>
          </a:xfrm>
          <a:prstGeom prst="rect">
            <a:avLst/>
          </a:prstGeom>
        </p:spPr>
      </p:pic>
      <p:pic>
        <p:nvPicPr>
          <p:cNvPr id="15" name="Picture 14">
            <a:extLst>
              <a:ext uri="{FF2B5EF4-FFF2-40B4-BE49-F238E27FC236}">
                <a16:creationId xmlns:a16="http://schemas.microsoft.com/office/drawing/2014/main" id="{92D487F9-0982-8E47-B4F9-11E106543590}"/>
              </a:ext>
            </a:extLst>
          </p:cNvPr>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30000"/>
                    </a14:imgEffect>
                  </a14:imgLayer>
                </a14:imgProps>
              </a:ext>
              <a:ext uri="{28A0092B-C50C-407E-A947-70E740481C1C}">
                <a14:useLocalDpi xmlns:a14="http://schemas.microsoft.com/office/drawing/2010/main"/>
              </a:ext>
            </a:extLst>
          </a:blip>
          <a:stretch>
            <a:fillRect/>
          </a:stretch>
        </p:blipFill>
        <p:spPr>
          <a:xfrm>
            <a:off x="6660679" y="8911243"/>
            <a:ext cx="888181" cy="1765531"/>
          </a:xfrm>
          <a:prstGeom prst="rect">
            <a:avLst/>
          </a:prstGeom>
        </p:spPr>
      </p:pic>
      <p:pic>
        <p:nvPicPr>
          <p:cNvPr id="16" name="Picture 15">
            <a:extLst>
              <a:ext uri="{FF2B5EF4-FFF2-40B4-BE49-F238E27FC236}">
                <a16:creationId xmlns:a16="http://schemas.microsoft.com/office/drawing/2014/main" id="{5CEBFA4A-52BE-F847-892D-EE50429DEC3C}"/>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68259" y="80289"/>
            <a:ext cx="711200" cy="838200"/>
          </a:xfrm>
          <a:prstGeom prst="rect">
            <a:avLst/>
          </a:prstGeom>
        </p:spPr>
      </p:pic>
      <p:pic>
        <p:nvPicPr>
          <p:cNvPr id="17" name="Picture 16">
            <a:extLst>
              <a:ext uri="{FF2B5EF4-FFF2-40B4-BE49-F238E27FC236}">
                <a16:creationId xmlns:a16="http://schemas.microsoft.com/office/drawing/2014/main" id="{BC777561-BAC0-7247-B887-06FA06A5E3C7}"/>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56659" y="71041"/>
            <a:ext cx="1054800" cy="847448"/>
          </a:xfrm>
          <a:prstGeom prst="rect">
            <a:avLst/>
          </a:prstGeom>
        </p:spPr>
      </p:pic>
    </p:spTree>
    <p:extLst>
      <p:ext uri="{BB962C8B-B14F-4D97-AF65-F5344CB8AC3E}">
        <p14:creationId xmlns:p14="http://schemas.microsoft.com/office/powerpoint/2010/main" val="189534506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5" name="Line"/>
          <p:cNvSpPr/>
          <p:nvPr/>
        </p:nvSpPr>
        <p:spPr>
          <a:xfrm>
            <a:off x="2146105" y="10108609"/>
            <a:ext cx="1632470" cy="139"/>
          </a:xfrm>
          <a:prstGeom prst="line">
            <a:avLst/>
          </a:prstGeom>
          <a:ln w="12700">
            <a:solidFill>
              <a:srgbClr val="7E8DA3"/>
            </a:solidFill>
            <a:miter lim="400000"/>
            <a:tailEnd type="triangle"/>
          </a:ln>
        </p:spPr>
        <p:txBody>
          <a:bodyPr lIns="0" tIns="0" rIns="0" bIns="0"/>
          <a:lstStyle/>
          <a:p>
            <a:pPr marL="0" marR="0" lvl="0" indent="0" algn="l" defTabSz="457200" rtl="0" eaLnBrk="1" fontAlgn="auto" latinLnBrk="0" hangingPunct="0">
              <a:lnSpc>
                <a:spcPct val="100000"/>
              </a:lnSpc>
              <a:spcBef>
                <a:spcPts val="0"/>
              </a:spcBef>
              <a:spcAft>
                <a:spcPts val="0"/>
              </a:spcAft>
              <a:buClrTx/>
              <a:buSzTx/>
              <a:buFontTx/>
              <a:buNone/>
              <a:tabLst/>
              <a:defRPr sz="1200" i="0">
                <a:solidFill>
                  <a:srgbClr val="000000"/>
                </a:solidFill>
                <a:latin typeface="Helvetica"/>
                <a:ea typeface="Helvetica"/>
                <a:cs typeface="Helvetica"/>
                <a:sym typeface="Helvetica"/>
              </a:defRPr>
            </a:pPr>
            <a:endParaRPr kumimoji="0" sz="12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16" name="Line"/>
          <p:cNvSpPr/>
          <p:nvPr/>
        </p:nvSpPr>
        <p:spPr>
          <a:xfrm>
            <a:off x="3773247" y="10108609"/>
            <a:ext cx="1641455" cy="139"/>
          </a:xfrm>
          <a:prstGeom prst="line">
            <a:avLst/>
          </a:prstGeom>
          <a:ln w="12700">
            <a:solidFill>
              <a:srgbClr val="7E8DA3"/>
            </a:solidFill>
            <a:miter lim="400000"/>
            <a:headEnd type="triangle"/>
          </a:ln>
        </p:spPr>
        <p:txBody>
          <a:bodyPr lIns="0" tIns="0" rIns="0" bIns="0"/>
          <a:lstStyle/>
          <a:p>
            <a:pPr marL="0" marR="0" lvl="0" indent="0" algn="l" defTabSz="457200" rtl="0" eaLnBrk="1" fontAlgn="auto" latinLnBrk="0" hangingPunct="0">
              <a:lnSpc>
                <a:spcPct val="100000"/>
              </a:lnSpc>
              <a:spcBef>
                <a:spcPts val="0"/>
              </a:spcBef>
              <a:spcAft>
                <a:spcPts val="0"/>
              </a:spcAft>
              <a:buClrTx/>
              <a:buSzTx/>
              <a:buFontTx/>
              <a:buNone/>
              <a:tabLst/>
              <a:defRPr sz="1200" i="0">
                <a:solidFill>
                  <a:srgbClr val="000000"/>
                </a:solidFill>
                <a:latin typeface="Helvetica"/>
                <a:ea typeface="Helvetica"/>
                <a:cs typeface="Helvetica"/>
                <a:sym typeface="Helvetica"/>
              </a:defRPr>
            </a:pPr>
            <a:endParaRPr kumimoji="0" sz="12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29" name="1"/>
          <p:cNvSpPr txBox="1">
            <a:spLocks noGrp="1"/>
          </p:cNvSpPr>
          <p:nvPr>
            <p:ph type="body" sz="quarter" idx="25"/>
          </p:nvPr>
        </p:nvSpPr>
        <p:spPr>
          <a:xfrm>
            <a:off x="3640334" y="7140384"/>
            <a:ext cx="265826" cy="5365571"/>
          </a:xfrm>
          <a:prstGeom prst="rect">
            <a:avLst/>
          </a:prstGeom>
        </p:spPr>
        <p:txBody>
          <a:bodyPr>
            <a:spAutoFit/>
          </a:bodyPr>
          <a:lstStyle>
            <a:lvl1pPr marL="0" indent="0" algn="ctr">
              <a:spcBef>
                <a:spcPts val="0"/>
              </a:spcBef>
              <a:buSzTx/>
              <a:buNone/>
              <a:defRPr sz="1800" i="1">
                <a:solidFill>
                  <a:srgbClr val="7E8DA3"/>
                </a:solidFill>
              </a:defRPr>
            </a:lvl1pPr>
          </a:lstStyle>
          <a:p>
            <a:pPr lvl="0"/>
            <a:r>
              <a:rPr lang="en-US"/>
              <a:t>Edit Master text styles</a:t>
            </a:r>
          </a:p>
        </p:txBody>
      </p:sp>
      <p:sp>
        <p:nvSpPr>
          <p:cNvPr id="30" name="airport-925093_1280.jpg"/>
          <p:cNvSpPr>
            <a:spLocks noGrp="1"/>
          </p:cNvSpPr>
          <p:nvPr>
            <p:ph type="pic" sz="quarter" idx="26"/>
          </p:nvPr>
        </p:nvSpPr>
        <p:spPr>
          <a:xfrm>
            <a:off x="2246567" y="4497358"/>
            <a:ext cx="3064380" cy="2798663"/>
          </a:xfrm>
          <a:prstGeom prst="rect">
            <a:avLst/>
          </a:prstGeom>
          <a:ln w="9525">
            <a:round/>
          </a:ln>
        </p:spPr>
        <p:txBody>
          <a:bodyPr lIns="91439" tIns="45719" rIns="91439" bIns="45719" anchor="t"/>
          <a:lstStyle>
            <a:lvl1pPr>
              <a:defRPr sz="1600">
                <a:solidFill>
                  <a:srgbClr val="7F8DA3"/>
                </a:solidFill>
                <a:latin typeface="Avenir Book" panose="02000503020000020003" pitchFamily="2" charset="0"/>
              </a:defRPr>
            </a:lvl1pPr>
          </a:lstStyle>
          <a:p>
            <a:r>
              <a:rPr lang="en-US" dirty="0"/>
              <a:t>Click icon to add picture</a:t>
            </a:r>
            <a:endParaRPr dirty="0"/>
          </a:p>
        </p:txBody>
      </p:sp>
      <p:sp>
        <p:nvSpPr>
          <p:cNvPr id="31" name="Flying Shapes"/>
          <p:cNvSpPr txBox="1">
            <a:spLocks noGrp="1"/>
          </p:cNvSpPr>
          <p:nvPr>
            <p:ph type="body" sz="quarter" idx="27"/>
          </p:nvPr>
        </p:nvSpPr>
        <p:spPr>
          <a:xfrm>
            <a:off x="-2495125" y="2456455"/>
            <a:ext cx="12551514" cy="1195199"/>
          </a:xfrm>
          <a:prstGeom prst="rect">
            <a:avLst/>
          </a:prstGeom>
        </p:spPr>
        <p:txBody>
          <a:bodyPr wrap="none">
            <a:spAutoFit/>
          </a:bodyPr>
          <a:lstStyle>
            <a:lvl1pPr marL="0" indent="0" algn="ctr">
              <a:spcBef>
                <a:spcPts val="0"/>
              </a:spcBef>
              <a:buSzTx/>
              <a:buNone/>
              <a:defRPr sz="7100" cap="all">
                <a:solidFill>
                  <a:srgbClr val="7E8DA3"/>
                </a:solidFill>
                <a:latin typeface="+mn-lt"/>
                <a:ea typeface="+mn-ea"/>
                <a:cs typeface="+mn-cs"/>
                <a:sym typeface="Gill Sans Light"/>
              </a:defRPr>
            </a:lvl1pPr>
          </a:lstStyle>
          <a:p>
            <a:pPr lvl="0"/>
            <a:r>
              <a:rPr lang="en-US"/>
              <a:t>Edit Master text styles</a:t>
            </a:r>
          </a:p>
        </p:txBody>
      </p:sp>
      <p:sp>
        <p:nvSpPr>
          <p:cNvPr id="32" name="Designed by graphic node"/>
          <p:cNvSpPr txBox="1">
            <a:spLocks noGrp="1"/>
          </p:cNvSpPr>
          <p:nvPr>
            <p:ph type="body" sz="quarter" idx="28"/>
          </p:nvPr>
        </p:nvSpPr>
        <p:spPr>
          <a:xfrm>
            <a:off x="777280" y="3468079"/>
            <a:ext cx="6006709" cy="394980"/>
          </a:xfrm>
          <a:prstGeom prst="rect">
            <a:avLst/>
          </a:prstGeom>
        </p:spPr>
        <p:txBody>
          <a:bodyPr wrap="none">
            <a:spAutoFit/>
          </a:bodyPr>
          <a:lstStyle>
            <a:lvl1pPr marL="0" indent="0" algn="ctr">
              <a:spcBef>
                <a:spcPts val="0"/>
              </a:spcBef>
              <a:buSzTx/>
              <a:buNone/>
              <a:defRPr sz="1900" cap="all" spc="874">
                <a:solidFill>
                  <a:srgbClr val="7E8DA3"/>
                </a:solidFill>
                <a:latin typeface="+mn-lt"/>
                <a:ea typeface="+mn-ea"/>
                <a:cs typeface="+mn-cs"/>
                <a:sym typeface="Gill Sans Light"/>
              </a:defRPr>
            </a:lvl1pPr>
          </a:lstStyle>
          <a:p>
            <a:pPr lvl="0"/>
            <a:r>
              <a:rPr lang="en-US"/>
              <a:t>Edit Master text styles</a:t>
            </a:r>
          </a:p>
        </p:txBody>
      </p:sp>
      <p:sp>
        <p:nvSpPr>
          <p:cNvPr id="33" name="Slide Number"/>
          <p:cNvSpPr txBox="1">
            <a:spLocks noGrp="1"/>
          </p:cNvSpPr>
          <p:nvPr>
            <p:ph type="sldNum" sz="quarter" idx="2"/>
          </p:nvPr>
        </p:nvSpPr>
        <p:spPr>
          <a:xfrm>
            <a:off x="3584582" y="9492311"/>
            <a:ext cx="384721" cy="379591"/>
          </a:xfrm>
          <a:prstGeom prst="rect">
            <a:avLst/>
          </a:prstGeom>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000000"/>
                </a:solidFill>
                <a:effectLst/>
                <a:uLnTx/>
                <a:uFillTx/>
                <a:latin typeface="Gill Sans"/>
                <a:sym typeface="Gill Sans"/>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sz="1800" b="0" i="0" u="none" strike="noStrike" kern="0" cap="none" spc="0" normalizeH="0" baseline="0" noProof="0">
              <a:ln>
                <a:noFill/>
              </a:ln>
              <a:solidFill>
                <a:srgbClr val="000000"/>
              </a:solidFill>
              <a:effectLst/>
              <a:uLnTx/>
              <a:uFillTx/>
              <a:latin typeface="Gill Sans"/>
              <a:sym typeface="Gill Sans"/>
            </a:endParaRPr>
          </a:p>
        </p:txBody>
      </p:sp>
      <p:pic>
        <p:nvPicPr>
          <p:cNvPr id="13" name="Picture 12">
            <a:extLst>
              <a:ext uri="{FF2B5EF4-FFF2-40B4-BE49-F238E27FC236}">
                <a16:creationId xmlns:a16="http://schemas.microsoft.com/office/drawing/2014/main" id="{DDB6644A-C906-F14B-B651-1898EA7873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2807" y="3062513"/>
            <a:ext cx="2279275" cy="4568374"/>
          </a:xfrm>
          <a:prstGeom prst="rect">
            <a:avLst/>
          </a:prstGeom>
        </p:spPr>
      </p:pic>
      <p:pic>
        <p:nvPicPr>
          <p:cNvPr id="14" name="Picture 13">
            <a:extLst>
              <a:ext uri="{FF2B5EF4-FFF2-40B4-BE49-F238E27FC236}">
                <a16:creationId xmlns:a16="http://schemas.microsoft.com/office/drawing/2014/main" id="{92D487F9-0982-8E47-B4F9-11E106543590}"/>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bright="30000"/>
                    </a14:imgEffect>
                  </a14:imgLayer>
                </a14:imgProps>
              </a:ext>
              <a:ext uri="{28A0092B-C50C-407E-A947-70E740481C1C}">
                <a14:useLocalDpi xmlns:a14="http://schemas.microsoft.com/office/drawing/2010/main"/>
              </a:ext>
            </a:extLst>
          </a:blip>
          <a:stretch>
            <a:fillRect/>
          </a:stretch>
        </p:blipFill>
        <p:spPr>
          <a:xfrm>
            <a:off x="6660679" y="8911243"/>
            <a:ext cx="888181" cy="1765531"/>
          </a:xfrm>
          <a:prstGeom prst="rect">
            <a:avLst/>
          </a:prstGeom>
        </p:spPr>
      </p:pic>
      <p:pic>
        <p:nvPicPr>
          <p:cNvPr id="17" name="Picture 16">
            <a:extLst>
              <a:ext uri="{FF2B5EF4-FFF2-40B4-BE49-F238E27FC236}">
                <a16:creationId xmlns:a16="http://schemas.microsoft.com/office/drawing/2014/main" id="{5CEBFA4A-52BE-F847-892D-EE50429DEC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8259" y="80289"/>
            <a:ext cx="711200" cy="838200"/>
          </a:xfrm>
          <a:prstGeom prst="rect">
            <a:avLst/>
          </a:prstGeom>
        </p:spPr>
      </p:pic>
      <p:pic>
        <p:nvPicPr>
          <p:cNvPr id="18" name="Picture 17">
            <a:extLst>
              <a:ext uri="{FF2B5EF4-FFF2-40B4-BE49-F238E27FC236}">
                <a16:creationId xmlns:a16="http://schemas.microsoft.com/office/drawing/2014/main" id="{BC777561-BAC0-7247-B887-06FA06A5E3C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456659" y="71041"/>
            <a:ext cx="1054800" cy="847448"/>
          </a:xfrm>
          <a:prstGeom prst="rect">
            <a:avLst/>
          </a:prstGeom>
        </p:spPr>
      </p:pic>
    </p:spTree>
    <p:extLst>
      <p:ext uri="{BB962C8B-B14F-4D97-AF65-F5344CB8AC3E}">
        <p14:creationId xmlns:p14="http://schemas.microsoft.com/office/powerpoint/2010/main" val="42798466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mp; Bullets - 2 Column">
    <p:spTree>
      <p:nvGrpSpPr>
        <p:cNvPr id="1" name=""/>
        <p:cNvGrpSpPr/>
        <p:nvPr/>
      </p:nvGrpSpPr>
      <p:grpSpPr>
        <a:xfrm>
          <a:off x="0" y="0"/>
          <a:ext cx="0" cy="0"/>
          <a:chOff x="0" y="0"/>
          <a:chExt cx="0" cy="0"/>
        </a:xfrm>
      </p:grpSpPr>
      <p:pic>
        <p:nvPicPr>
          <p:cNvPr id="92" name="glow.png" descr="glow.png"/>
          <p:cNvPicPr>
            <a:picLocks noChangeAspect="1"/>
          </p:cNvPicPr>
          <p:nvPr/>
        </p:nvPicPr>
        <p:blipFill>
          <a:blip r:embed="rId2" cstate="email">
            <a:alphaModFix amt="60000"/>
            <a:extLst>
              <a:ext uri="{28A0092B-C50C-407E-A947-70E740481C1C}">
                <a14:useLocalDpi xmlns:a14="http://schemas.microsoft.com/office/drawing/2010/main"/>
              </a:ext>
            </a:extLst>
          </a:blip>
          <a:srcRect t="389" b="421"/>
          <a:stretch>
            <a:fillRect/>
          </a:stretch>
        </p:blipFill>
        <p:spPr>
          <a:xfrm>
            <a:off x="1" y="0"/>
            <a:ext cx="7583415" cy="10637705"/>
          </a:xfrm>
          <a:prstGeom prst="rect">
            <a:avLst/>
          </a:prstGeom>
          <a:ln w="12700">
            <a:miter lim="400000"/>
          </a:ln>
        </p:spPr>
      </p:pic>
      <p:sp>
        <p:nvSpPr>
          <p:cNvPr id="93" name="Line"/>
          <p:cNvSpPr/>
          <p:nvPr/>
        </p:nvSpPr>
        <p:spPr>
          <a:xfrm>
            <a:off x="2146105" y="10379264"/>
            <a:ext cx="1632470" cy="139"/>
          </a:xfrm>
          <a:prstGeom prst="line">
            <a:avLst/>
          </a:prstGeom>
          <a:ln w="12700">
            <a:solidFill>
              <a:srgbClr val="7E8DA3"/>
            </a:solidFill>
            <a:miter lim="400000"/>
            <a:tailEnd type="triangle"/>
          </a:ln>
        </p:spPr>
        <p:txBody>
          <a:bodyPr lIns="0" tIns="0" rIns="0" bIns="0"/>
          <a:lstStyle/>
          <a:p>
            <a:pPr marL="0" marR="0" lvl="0" indent="0" algn="l" defTabSz="457200" rtl="0" eaLnBrk="1" fontAlgn="auto" latinLnBrk="0" hangingPunct="0">
              <a:lnSpc>
                <a:spcPct val="100000"/>
              </a:lnSpc>
              <a:spcBef>
                <a:spcPts val="0"/>
              </a:spcBef>
              <a:spcAft>
                <a:spcPts val="0"/>
              </a:spcAft>
              <a:buClrTx/>
              <a:buSzTx/>
              <a:buFontTx/>
              <a:buNone/>
              <a:tabLst/>
              <a:defRPr sz="1200" i="0">
                <a:solidFill>
                  <a:srgbClr val="000000"/>
                </a:solidFill>
                <a:latin typeface="Helvetica"/>
                <a:ea typeface="Helvetica"/>
                <a:cs typeface="Helvetica"/>
                <a:sym typeface="Helvetica"/>
              </a:defRPr>
            </a:pPr>
            <a:endParaRPr kumimoji="0" sz="12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4" name="Line"/>
          <p:cNvSpPr/>
          <p:nvPr/>
        </p:nvSpPr>
        <p:spPr>
          <a:xfrm>
            <a:off x="3773247" y="10379264"/>
            <a:ext cx="1641455" cy="139"/>
          </a:xfrm>
          <a:prstGeom prst="line">
            <a:avLst/>
          </a:prstGeom>
          <a:ln w="12700">
            <a:solidFill>
              <a:srgbClr val="7E8DA3"/>
            </a:solidFill>
            <a:miter lim="400000"/>
            <a:headEnd type="triangle"/>
          </a:ln>
        </p:spPr>
        <p:txBody>
          <a:bodyPr lIns="0" tIns="0" rIns="0" bIns="0"/>
          <a:lstStyle/>
          <a:p>
            <a:pPr marL="0" marR="0" lvl="0" indent="0" algn="l" defTabSz="457200" rtl="0" eaLnBrk="1" fontAlgn="auto" latinLnBrk="0" hangingPunct="0">
              <a:lnSpc>
                <a:spcPct val="100000"/>
              </a:lnSpc>
              <a:spcBef>
                <a:spcPts val="0"/>
              </a:spcBef>
              <a:spcAft>
                <a:spcPts val="0"/>
              </a:spcAft>
              <a:buClrTx/>
              <a:buSzTx/>
              <a:buFontTx/>
              <a:buNone/>
              <a:tabLst/>
              <a:defRPr sz="1200" i="0">
                <a:solidFill>
                  <a:srgbClr val="000000"/>
                </a:solidFill>
                <a:latin typeface="Helvetica"/>
                <a:ea typeface="Helvetica"/>
                <a:cs typeface="Helvetica"/>
                <a:sym typeface="Helvetica"/>
              </a:defRPr>
            </a:pPr>
            <a:endParaRPr kumimoji="0" sz="12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5" name="4"/>
          <p:cNvSpPr txBox="1">
            <a:spLocks noGrp="1"/>
          </p:cNvSpPr>
          <p:nvPr>
            <p:ph type="body" sz="quarter" idx="13"/>
          </p:nvPr>
        </p:nvSpPr>
        <p:spPr>
          <a:xfrm>
            <a:off x="3640334" y="7140384"/>
            <a:ext cx="265826" cy="5365571"/>
          </a:xfrm>
          <a:prstGeom prst="rect">
            <a:avLst/>
          </a:prstGeom>
        </p:spPr>
        <p:txBody>
          <a:bodyPr>
            <a:spAutoFit/>
          </a:bodyPr>
          <a:lstStyle>
            <a:lvl1pPr marL="0" indent="0" algn="ctr">
              <a:spcBef>
                <a:spcPts val="0"/>
              </a:spcBef>
              <a:buSzTx/>
              <a:buNone/>
              <a:defRPr sz="1800" i="1">
                <a:solidFill>
                  <a:srgbClr val="7E8DA3"/>
                </a:solidFill>
              </a:defRPr>
            </a:lvl1pPr>
          </a:lstStyle>
          <a:p>
            <a:pPr lvl="0"/>
            <a:r>
              <a:rPr lang="en-US"/>
              <a:t>Edit Master text styles</a:t>
            </a:r>
          </a:p>
        </p:txBody>
      </p:sp>
      <p:sp>
        <p:nvSpPr>
          <p:cNvPr id="108" name="Flying Shapes"/>
          <p:cNvSpPr txBox="1">
            <a:spLocks noGrp="1"/>
          </p:cNvSpPr>
          <p:nvPr>
            <p:ph type="body" sz="quarter" idx="26"/>
          </p:nvPr>
        </p:nvSpPr>
        <p:spPr>
          <a:xfrm>
            <a:off x="1406566" y="2662404"/>
            <a:ext cx="12551513" cy="1195199"/>
          </a:xfrm>
          <a:prstGeom prst="rect">
            <a:avLst/>
          </a:prstGeom>
        </p:spPr>
        <p:txBody>
          <a:bodyPr wrap="none">
            <a:spAutoFit/>
          </a:bodyPr>
          <a:lstStyle>
            <a:lvl1pPr marL="0" indent="0">
              <a:spcBef>
                <a:spcPts val="0"/>
              </a:spcBef>
              <a:buSzTx/>
              <a:buNone/>
              <a:defRPr sz="7100" cap="all">
                <a:solidFill>
                  <a:srgbClr val="7E8DA3"/>
                </a:solidFill>
                <a:latin typeface="+mn-lt"/>
                <a:ea typeface="+mn-ea"/>
                <a:cs typeface="+mn-cs"/>
                <a:sym typeface="Gill Sans Light"/>
              </a:defRPr>
            </a:lvl1pPr>
          </a:lstStyle>
          <a:p>
            <a:pPr lvl="0"/>
            <a:r>
              <a:rPr lang="en-US"/>
              <a:t>Edit Master text styles</a:t>
            </a:r>
          </a:p>
        </p:txBody>
      </p:sp>
      <p:sp>
        <p:nvSpPr>
          <p:cNvPr id="109" name="Designed by graphic node"/>
          <p:cNvSpPr txBox="1">
            <a:spLocks noGrp="1"/>
          </p:cNvSpPr>
          <p:nvPr>
            <p:ph type="body" sz="quarter" idx="27"/>
          </p:nvPr>
        </p:nvSpPr>
        <p:spPr>
          <a:xfrm>
            <a:off x="1426120" y="3674027"/>
            <a:ext cx="6006709" cy="394980"/>
          </a:xfrm>
          <a:prstGeom prst="rect">
            <a:avLst/>
          </a:prstGeom>
        </p:spPr>
        <p:txBody>
          <a:bodyPr wrap="none">
            <a:spAutoFit/>
          </a:bodyPr>
          <a:lstStyle>
            <a:lvl1pPr marL="0" indent="0">
              <a:spcBef>
                <a:spcPts val="0"/>
              </a:spcBef>
              <a:buSzTx/>
              <a:buNone/>
              <a:defRPr sz="1900" cap="all" spc="874">
                <a:solidFill>
                  <a:srgbClr val="7E8DA3"/>
                </a:solidFill>
                <a:latin typeface="+mn-lt"/>
                <a:ea typeface="+mn-ea"/>
                <a:cs typeface="+mn-cs"/>
                <a:sym typeface="Gill Sans Light"/>
              </a:defRPr>
            </a:lvl1pPr>
          </a:lstStyle>
          <a:p>
            <a:pPr lvl="0"/>
            <a:r>
              <a:rPr lang="en-US"/>
              <a:t>Edit Master text styles</a:t>
            </a:r>
          </a:p>
        </p:txBody>
      </p:sp>
      <p:sp>
        <p:nvSpPr>
          <p:cNvPr id="110" name="Legentis in iis qui facit eorum claritatem. Investigationes demonstraverunt lectores legere me lius quod ii legunt saepius. Claritas est etiam processus dynamicus, qui sequitur mutationem consuetudium lectorum. Mirum est notare quam littera gothica, quam nunc putamus parum claram.…"/>
          <p:cNvSpPr txBox="1">
            <a:spLocks noGrp="1"/>
          </p:cNvSpPr>
          <p:nvPr>
            <p:ph type="body" sz="quarter" idx="28"/>
          </p:nvPr>
        </p:nvSpPr>
        <p:spPr>
          <a:xfrm>
            <a:off x="1357593" y="5319947"/>
            <a:ext cx="5279274" cy="545790"/>
          </a:xfrm>
          <a:prstGeom prst="rect">
            <a:avLst/>
          </a:prstGeom>
        </p:spPr>
        <p:txBody>
          <a:bodyPr>
            <a:spAutoFit/>
          </a:bodyPr>
          <a:lstStyle/>
          <a:p>
            <a:pPr marL="228600" lvl="0" indent="-228600">
              <a:lnSpc>
                <a:spcPct val="90000"/>
              </a:lnSpc>
              <a:spcBef>
                <a:spcPts val="0"/>
              </a:spcBef>
              <a:buSzPct val="100000"/>
              <a:defRPr sz="1600">
                <a:solidFill>
                  <a:srgbClr val="7F8DA3"/>
                </a:solidFill>
                <a:latin typeface="Avenir Next"/>
                <a:ea typeface="Avenir Next"/>
                <a:cs typeface="Avenir Next"/>
                <a:sym typeface="Avenir Next"/>
              </a:defRPr>
            </a:pPr>
            <a:r>
              <a:rPr lang="en-US"/>
              <a:t>Edit Master text styles</a:t>
            </a:r>
          </a:p>
          <a:p>
            <a:pPr marL="228600" lvl="1" indent="-228600">
              <a:lnSpc>
                <a:spcPct val="90000"/>
              </a:lnSpc>
              <a:spcBef>
                <a:spcPts val="0"/>
              </a:spcBef>
              <a:buSzPct val="100000"/>
              <a:defRPr sz="1600">
                <a:solidFill>
                  <a:srgbClr val="7F8DA3"/>
                </a:solidFill>
                <a:latin typeface="Avenir Next"/>
                <a:ea typeface="Avenir Next"/>
                <a:cs typeface="Avenir Next"/>
                <a:sym typeface="Avenir Next"/>
              </a:defRPr>
            </a:pPr>
            <a:r>
              <a:rPr lang="en-US"/>
              <a:t>Second level</a:t>
            </a:r>
          </a:p>
        </p:txBody>
      </p:sp>
      <p:sp>
        <p:nvSpPr>
          <p:cNvPr id="111" name="Slide Number"/>
          <p:cNvSpPr txBox="1">
            <a:spLocks noGrp="1"/>
          </p:cNvSpPr>
          <p:nvPr>
            <p:ph type="sldNum" sz="quarter" idx="2"/>
          </p:nvPr>
        </p:nvSpPr>
        <p:spPr>
          <a:prstGeom prst="rect">
            <a:avLst/>
          </a:prstGeom>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000000"/>
                </a:solidFill>
                <a:effectLst/>
                <a:uLnTx/>
                <a:uFillTx/>
                <a:latin typeface="Gill Sans"/>
                <a:sym typeface="Gill Sans"/>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sz="1800" b="0" i="0" u="none" strike="noStrike" kern="0" cap="none" spc="0" normalizeH="0" baseline="0" noProof="0">
              <a:ln>
                <a:noFill/>
              </a:ln>
              <a:solidFill>
                <a:srgbClr val="000000"/>
              </a:solidFill>
              <a:effectLst/>
              <a:uLnTx/>
              <a:uFillTx/>
              <a:latin typeface="Gill Sans"/>
              <a:sym typeface="Gill Sans"/>
            </a:endParaRPr>
          </a:p>
        </p:txBody>
      </p:sp>
      <p:pic>
        <p:nvPicPr>
          <p:cNvPr id="14" name="Picture 13">
            <a:extLst>
              <a:ext uri="{FF2B5EF4-FFF2-40B4-BE49-F238E27FC236}">
                <a16:creationId xmlns:a16="http://schemas.microsoft.com/office/drawing/2014/main" id="{DDB6644A-C906-F14B-B651-1898EA78732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2807" y="3062513"/>
            <a:ext cx="2279275" cy="4568374"/>
          </a:xfrm>
          <a:prstGeom prst="rect">
            <a:avLst/>
          </a:prstGeom>
        </p:spPr>
      </p:pic>
      <p:pic>
        <p:nvPicPr>
          <p:cNvPr id="15" name="Picture 14">
            <a:extLst>
              <a:ext uri="{FF2B5EF4-FFF2-40B4-BE49-F238E27FC236}">
                <a16:creationId xmlns:a16="http://schemas.microsoft.com/office/drawing/2014/main" id="{92D487F9-0982-8E47-B4F9-11E106543590}"/>
              </a:ext>
            </a:extLst>
          </p:cNvPr>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30000"/>
                    </a14:imgEffect>
                  </a14:imgLayer>
                </a14:imgProps>
              </a:ext>
              <a:ext uri="{28A0092B-C50C-407E-A947-70E740481C1C}">
                <a14:useLocalDpi xmlns:a14="http://schemas.microsoft.com/office/drawing/2010/main"/>
              </a:ext>
            </a:extLst>
          </a:blip>
          <a:stretch>
            <a:fillRect/>
          </a:stretch>
        </p:blipFill>
        <p:spPr>
          <a:xfrm>
            <a:off x="6660679" y="8911243"/>
            <a:ext cx="888181" cy="1765531"/>
          </a:xfrm>
          <a:prstGeom prst="rect">
            <a:avLst/>
          </a:prstGeom>
        </p:spPr>
      </p:pic>
      <p:pic>
        <p:nvPicPr>
          <p:cNvPr id="16" name="Picture 15">
            <a:extLst>
              <a:ext uri="{FF2B5EF4-FFF2-40B4-BE49-F238E27FC236}">
                <a16:creationId xmlns:a16="http://schemas.microsoft.com/office/drawing/2014/main" id="{5CEBFA4A-52BE-F847-892D-EE50429DEC3C}"/>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68259" y="80289"/>
            <a:ext cx="711200" cy="838200"/>
          </a:xfrm>
          <a:prstGeom prst="rect">
            <a:avLst/>
          </a:prstGeom>
        </p:spPr>
      </p:pic>
      <p:pic>
        <p:nvPicPr>
          <p:cNvPr id="17" name="Picture 16">
            <a:extLst>
              <a:ext uri="{FF2B5EF4-FFF2-40B4-BE49-F238E27FC236}">
                <a16:creationId xmlns:a16="http://schemas.microsoft.com/office/drawing/2014/main" id="{BC777561-BAC0-7247-B887-06FA06A5E3C7}"/>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56659" y="71041"/>
            <a:ext cx="1054800" cy="847448"/>
          </a:xfrm>
          <a:prstGeom prst="rect">
            <a:avLst/>
          </a:prstGeom>
        </p:spPr>
      </p:pic>
    </p:spTree>
    <p:extLst>
      <p:ext uri="{BB962C8B-B14F-4D97-AF65-F5344CB8AC3E}">
        <p14:creationId xmlns:p14="http://schemas.microsoft.com/office/powerpoint/2010/main" val="351173191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tint val="75000"/>
                </a:srgbClr>
              </a:solidFill>
              <a:effectLst/>
              <a:uLnTx/>
              <a:uFillTx/>
              <a:latin typeface="Gill Sans Light"/>
              <a:sym typeface="Gill Sans Light"/>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584200" rtl="0" eaLnBrk="1" fontAlgn="auto" latinLnBrk="0" hangingPunct="0">
              <a:lnSpc>
                <a:spcPct val="100000"/>
              </a:lnSpc>
              <a:spcBef>
                <a:spcPts val="0"/>
              </a:spcBef>
              <a:spcAft>
                <a:spcPts val="0"/>
              </a:spcAft>
              <a:buClrTx/>
              <a:buSzTx/>
              <a:buFontTx/>
              <a:buNone/>
              <a:tabLst/>
              <a:defRPr/>
            </a:pPr>
            <a:fld id="{1D8BD707-D9CF-40AE-B4C6-C98DA3205C09}" type="datetimeFigureOut">
              <a:rPr kumimoji="0" lang="en-US" sz="4200" b="0" i="1" u="none" strike="noStrike" kern="0" cap="none" spc="0" normalizeH="0" baseline="0" noProof="0">
                <a:ln>
                  <a:noFill/>
                </a:ln>
                <a:solidFill>
                  <a:srgbClr val="7E8DA3">
                    <a:tint val="75000"/>
                  </a:srgbClr>
                </a:solidFill>
                <a:effectLst/>
                <a:uLnTx/>
                <a:uFillTx/>
                <a:latin typeface="Gill Sans Light"/>
                <a:sym typeface="Gill Sans Light"/>
              </a:rPr>
              <a:pPr marL="0" marR="0" lvl="0" indent="0" algn="l" defTabSz="584200" rtl="0" eaLnBrk="1" fontAlgn="auto" latinLnBrk="0" hangingPunct="0">
                <a:lnSpc>
                  <a:spcPct val="100000"/>
                </a:lnSpc>
                <a:spcBef>
                  <a:spcPts val="0"/>
                </a:spcBef>
                <a:spcAft>
                  <a:spcPts val="0"/>
                </a:spcAft>
                <a:buClrTx/>
                <a:buSzTx/>
                <a:buFontTx/>
                <a:buNone/>
                <a:tabLst/>
                <a:defRPr/>
              </a:pPr>
              <a:t>11/5/2021</a:t>
            </a:fld>
            <a:endParaRPr kumimoji="0" lang="en-US" sz="4200" b="0" i="1" u="none" strike="noStrike" kern="0" cap="none" spc="0" normalizeH="0" baseline="0" noProof="0">
              <a:ln>
                <a:noFill/>
              </a:ln>
              <a:solidFill>
                <a:srgbClr val="7E8DA3">
                  <a:tint val="75000"/>
                </a:srgbClr>
              </a:solidFill>
              <a:effectLst/>
              <a:uLnTx/>
              <a:uFillTx/>
              <a:latin typeface="Gill Sans Light"/>
              <a:sym typeface="Gill Sans Light"/>
            </a:endParaRPr>
          </a:p>
        </p:txBody>
      </p:sp>
      <p:pic>
        <p:nvPicPr>
          <p:cNvPr id="5" name="Picture 4">
            <a:extLst>
              <a:ext uri="{FF2B5EF4-FFF2-40B4-BE49-F238E27FC236}">
                <a16:creationId xmlns:a16="http://schemas.microsoft.com/office/drawing/2014/main" id="{DDB6644A-C906-F14B-B651-1898EA787320}"/>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592807" y="3062513"/>
            <a:ext cx="2279275" cy="4568374"/>
          </a:xfrm>
          <a:prstGeom prst="rect">
            <a:avLst/>
          </a:prstGeom>
        </p:spPr>
      </p:pic>
      <p:pic>
        <p:nvPicPr>
          <p:cNvPr id="6" name="Picture 5">
            <a:extLst>
              <a:ext uri="{FF2B5EF4-FFF2-40B4-BE49-F238E27FC236}">
                <a16:creationId xmlns:a16="http://schemas.microsoft.com/office/drawing/2014/main" id="{92D487F9-0982-8E47-B4F9-11E106543590}"/>
              </a:ext>
            </a:extLst>
          </p:cNvPr>
          <p:cNvPicPr>
            <a:picLocks noChangeAspect="1"/>
          </p:cNvPicPr>
          <p:nvPr userDrawn="1"/>
        </p:nvPicPr>
        <p:blipFill>
          <a:blip r:embed="rId4" cstate="email">
            <a:extLst>
              <a:ext uri="{BEBA8EAE-BF5A-486C-A8C5-ECC9F3942E4B}">
                <a14:imgProps xmlns:a14="http://schemas.microsoft.com/office/drawing/2010/main">
                  <a14:imgLayer r:embed="rId5">
                    <a14:imgEffect>
                      <a14:brightnessContrast bright="30000"/>
                    </a14:imgEffect>
                  </a14:imgLayer>
                </a14:imgProps>
              </a:ext>
              <a:ext uri="{28A0092B-C50C-407E-A947-70E740481C1C}">
                <a14:useLocalDpi xmlns:a14="http://schemas.microsoft.com/office/drawing/2010/main"/>
              </a:ext>
            </a:extLst>
          </a:blip>
          <a:stretch>
            <a:fillRect/>
          </a:stretch>
        </p:blipFill>
        <p:spPr>
          <a:xfrm>
            <a:off x="6660679" y="8911243"/>
            <a:ext cx="888181" cy="1765531"/>
          </a:xfrm>
          <a:prstGeom prst="rect">
            <a:avLst/>
          </a:prstGeom>
        </p:spPr>
      </p:pic>
      <p:pic>
        <p:nvPicPr>
          <p:cNvPr id="7" name="Picture 6">
            <a:extLst>
              <a:ext uri="{FF2B5EF4-FFF2-40B4-BE49-F238E27FC236}">
                <a16:creationId xmlns:a16="http://schemas.microsoft.com/office/drawing/2014/main" id="{5CEBFA4A-52BE-F847-892D-EE50429DEC3C}"/>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68259" y="80289"/>
            <a:ext cx="711200" cy="838200"/>
          </a:xfrm>
          <a:prstGeom prst="rect">
            <a:avLst/>
          </a:prstGeom>
        </p:spPr>
      </p:pic>
      <p:pic>
        <p:nvPicPr>
          <p:cNvPr id="8" name="Picture 7">
            <a:extLst>
              <a:ext uri="{FF2B5EF4-FFF2-40B4-BE49-F238E27FC236}">
                <a16:creationId xmlns:a16="http://schemas.microsoft.com/office/drawing/2014/main" id="{BC777561-BAC0-7247-B887-06FA06A5E3C7}"/>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56659" y="71041"/>
            <a:ext cx="1054800" cy="847448"/>
          </a:xfrm>
          <a:prstGeom prst="rect">
            <a:avLst/>
          </a:prstGeom>
        </p:spPr>
      </p:pic>
    </p:spTree>
    <p:extLst>
      <p:ext uri="{BB962C8B-B14F-4D97-AF65-F5344CB8AC3E}">
        <p14:creationId xmlns:p14="http://schemas.microsoft.com/office/powerpoint/2010/main" val="4238465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ADF"/>
        </a:solidFill>
        <a:effectLst/>
      </p:bgPr>
    </p:bg>
    <p:spTree>
      <p:nvGrpSpPr>
        <p:cNvPr id="1" name=""/>
        <p:cNvGrpSpPr/>
        <p:nvPr/>
      </p:nvGrpSpPr>
      <p:grpSpPr>
        <a:xfrm>
          <a:off x="0" y="0"/>
          <a:ext cx="0" cy="0"/>
          <a:chOff x="0" y="0"/>
          <a:chExt cx="0" cy="0"/>
        </a:xfrm>
      </p:grpSpPr>
      <p:pic>
        <p:nvPicPr>
          <p:cNvPr id="2" name="glow.png" descr="glow.png"/>
          <p:cNvPicPr>
            <a:picLocks noChangeAspect="1"/>
          </p:cNvPicPr>
          <p:nvPr/>
        </p:nvPicPr>
        <p:blipFill>
          <a:blip r:embed="rId4" cstate="email">
            <a:alphaModFix amt="60000"/>
            <a:extLst>
              <a:ext uri="{28A0092B-C50C-407E-A947-70E740481C1C}">
                <a14:useLocalDpi xmlns:a14="http://schemas.microsoft.com/office/drawing/2010/main"/>
              </a:ext>
            </a:extLst>
          </a:blip>
          <a:srcRect t="389" b="421"/>
          <a:stretch>
            <a:fillRect/>
          </a:stretch>
        </p:blipFill>
        <p:spPr>
          <a:xfrm>
            <a:off x="-13131" y="36549"/>
            <a:ext cx="7583415" cy="10637705"/>
          </a:xfrm>
          <a:prstGeom prst="rect">
            <a:avLst/>
          </a:prstGeom>
          <a:ln w="12700">
            <a:miter lim="400000"/>
          </a:ln>
        </p:spPr>
      </p:pic>
      <p:sp>
        <p:nvSpPr>
          <p:cNvPr id="3" name="Line"/>
          <p:cNvSpPr/>
          <p:nvPr/>
        </p:nvSpPr>
        <p:spPr>
          <a:xfrm>
            <a:off x="2146105" y="10108609"/>
            <a:ext cx="1632470" cy="139"/>
          </a:xfrm>
          <a:prstGeom prst="line">
            <a:avLst/>
          </a:prstGeom>
          <a:ln w="12700">
            <a:solidFill>
              <a:srgbClr val="7E8DA3"/>
            </a:solidFill>
            <a:miter lim="400000"/>
            <a:tailEnd type="triangle"/>
          </a:ln>
        </p:spPr>
        <p:txBody>
          <a:bodyPr lIns="0" tIns="0" rIns="0" bIns="0"/>
          <a:lstStyle/>
          <a:p>
            <a:pPr algn="l" defTabSz="457200">
              <a:defRPr sz="1200" i="0">
                <a:solidFill>
                  <a:srgbClr val="000000"/>
                </a:solidFill>
                <a:latin typeface="Helvetica"/>
                <a:ea typeface="Helvetica"/>
                <a:cs typeface="Helvetica"/>
                <a:sym typeface="Helvetica"/>
              </a:defRPr>
            </a:pPr>
            <a:endParaRPr/>
          </a:p>
        </p:txBody>
      </p:sp>
      <p:sp>
        <p:nvSpPr>
          <p:cNvPr id="4" name="Line"/>
          <p:cNvSpPr/>
          <p:nvPr/>
        </p:nvSpPr>
        <p:spPr>
          <a:xfrm>
            <a:off x="3773247" y="10108609"/>
            <a:ext cx="1641455" cy="139"/>
          </a:xfrm>
          <a:prstGeom prst="line">
            <a:avLst/>
          </a:prstGeom>
          <a:ln w="12700">
            <a:solidFill>
              <a:srgbClr val="7E8DA3"/>
            </a:solidFill>
            <a:miter lim="400000"/>
            <a:headEnd type="triangle"/>
          </a:ln>
        </p:spPr>
        <p:txBody>
          <a:bodyPr lIns="0" tIns="0" rIns="0" bIns="0"/>
          <a:lstStyle/>
          <a:p>
            <a:pPr algn="l" defTabSz="457200">
              <a:defRPr sz="1200" i="0">
                <a:solidFill>
                  <a:srgbClr val="000000"/>
                </a:solidFill>
                <a:latin typeface="Helvetica"/>
                <a:ea typeface="Helvetica"/>
                <a:cs typeface="Helvetica"/>
                <a:sym typeface="Helvetica"/>
              </a:defRPr>
            </a:pPr>
            <a:endParaRPr/>
          </a:p>
        </p:txBody>
      </p:sp>
      <p:sp>
        <p:nvSpPr>
          <p:cNvPr id="5" name="Title Text"/>
          <p:cNvSpPr txBox="1">
            <a:spLocks noGrp="1"/>
          </p:cNvSpPr>
          <p:nvPr>
            <p:ph type="title"/>
          </p:nvPr>
        </p:nvSpPr>
        <p:spPr>
          <a:xfrm>
            <a:off x="738405" y="278474"/>
            <a:ext cx="6084454" cy="26733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sp>
        <p:nvSpPr>
          <p:cNvPr id="6" name="Body Level One…"/>
          <p:cNvSpPr txBox="1">
            <a:spLocks noGrp="1"/>
          </p:cNvSpPr>
          <p:nvPr>
            <p:ph type="body" idx="1"/>
          </p:nvPr>
        </p:nvSpPr>
        <p:spPr>
          <a:xfrm>
            <a:off x="738405" y="3035366"/>
            <a:ext cx="6084454" cy="626566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 name="Slide Number"/>
          <p:cNvSpPr txBox="1">
            <a:spLocks noGrp="1"/>
          </p:cNvSpPr>
          <p:nvPr>
            <p:ph type="sldNum" sz="quarter" idx="2"/>
          </p:nvPr>
        </p:nvSpPr>
        <p:spPr>
          <a:xfrm>
            <a:off x="3584582" y="10174572"/>
            <a:ext cx="384721" cy="379591"/>
          </a:xfrm>
          <a:prstGeom prst="rect">
            <a:avLst/>
          </a:prstGeom>
          <a:ln w="12700">
            <a:miter lim="400000"/>
          </a:ln>
        </p:spPr>
        <p:txBody>
          <a:bodyPr wrap="none" lIns="50800" tIns="50800" rIns="50800" bIns="50800" anchor="b">
            <a:spAutoFit/>
          </a:bodyPr>
          <a:lstStyle>
            <a:lvl1pPr>
              <a:defRPr sz="1800" i="0">
                <a:solidFill>
                  <a:srgbClr val="000000"/>
                </a:solidFill>
                <a:latin typeface="Gill Sans"/>
                <a:ea typeface="Gill Sans"/>
                <a:cs typeface="Gill Sans"/>
                <a:sym typeface="Gill Sans"/>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69" r:id="rId1"/>
    <p:sldLayoutId id="2147483672" r:id="rId2"/>
  </p:sldLayoutIdLst>
  <p:transition spd="med"/>
  <p:txStyles>
    <p:titleStyle>
      <a:lvl1pPr marL="0" marR="0" indent="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1pPr>
      <a:lvl2pPr marL="0" marR="0" indent="2286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2pPr>
      <a:lvl3pPr marL="0" marR="0" indent="4572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3pPr>
      <a:lvl4pPr marL="0" marR="0" indent="6858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4pPr>
      <a:lvl5pPr marL="0" marR="0" indent="9144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5pPr>
      <a:lvl6pPr marL="0" marR="0" indent="11430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6pPr>
      <a:lvl7pPr marL="0" marR="0" indent="13716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7pPr>
      <a:lvl8pPr marL="0" marR="0" indent="16002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8pPr>
      <a:lvl9pPr marL="0" marR="0" indent="18288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9pPr>
    </p:titleStyle>
    <p:bodyStyle>
      <a:lvl1pPr marL="317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1pPr>
      <a:lvl2pPr marL="7620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2pPr>
      <a:lvl3pPr marL="1206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3pPr>
      <a:lvl4pPr marL="16510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4pPr>
      <a:lvl5pPr marL="20955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5pPr>
      <a:lvl6pPr marL="264541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6pPr>
      <a:lvl7pPr marL="268097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7pPr>
      <a:lvl8pPr marL="271653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8pPr>
      <a:lvl9pPr marL="275209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9pPr>
    </p:bodyStyle>
    <p:otherStyle>
      <a:lvl1pPr marL="0" marR="0" indent="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0EADF"/>
        </a:solidFill>
        <a:effectLst/>
      </p:bgPr>
    </p:bg>
    <p:spTree>
      <p:nvGrpSpPr>
        <p:cNvPr id="1" name=""/>
        <p:cNvGrpSpPr/>
        <p:nvPr/>
      </p:nvGrpSpPr>
      <p:grpSpPr>
        <a:xfrm>
          <a:off x="0" y="0"/>
          <a:ext cx="0" cy="0"/>
          <a:chOff x="0" y="0"/>
          <a:chExt cx="0" cy="0"/>
        </a:xfrm>
      </p:grpSpPr>
      <p:pic>
        <p:nvPicPr>
          <p:cNvPr id="2" name="glow.png" descr="glow.png"/>
          <p:cNvPicPr>
            <a:picLocks noChangeAspect="1"/>
          </p:cNvPicPr>
          <p:nvPr/>
        </p:nvPicPr>
        <p:blipFill>
          <a:blip r:embed="rId5" cstate="email">
            <a:alphaModFix amt="60000"/>
            <a:extLst>
              <a:ext uri="{28A0092B-C50C-407E-A947-70E740481C1C}">
                <a14:useLocalDpi xmlns:a14="http://schemas.microsoft.com/office/drawing/2010/main"/>
              </a:ext>
            </a:extLst>
          </a:blip>
          <a:srcRect t="389" b="421"/>
          <a:stretch>
            <a:fillRect/>
          </a:stretch>
        </p:blipFill>
        <p:spPr>
          <a:xfrm>
            <a:off x="-13131" y="36549"/>
            <a:ext cx="7583415" cy="10637705"/>
          </a:xfrm>
          <a:prstGeom prst="rect">
            <a:avLst/>
          </a:prstGeom>
          <a:ln w="12700">
            <a:miter lim="400000"/>
          </a:ln>
        </p:spPr>
      </p:pic>
      <p:sp>
        <p:nvSpPr>
          <p:cNvPr id="3" name="Line"/>
          <p:cNvSpPr/>
          <p:nvPr/>
        </p:nvSpPr>
        <p:spPr>
          <a:xfrm>
            <a:off x="2146105" y="10108609"/>
            <a:ext cx="1632470" cy="139"/>
          </a:xfrm>
          <a:prstGeom prst="line">
            <a:avLst/>
          </a:prstGeom>
          <a:ln w="12700">
            <a:solidFill>
              <a:srgbClr val="7E8DA3"/>
            </a:solidFill>
            <a:miter lim="400000"/>
            <a:tailEnd type="triangle"/>
          </a:ln>
        </p:spPr>
        <p:txBody>
          <a:bodyPr lIns="0" tIns="0" rIns="0" bIns="0"/>
          <a:lstStyle/>
          <a:p>
            <a:pPr marL="0" marR="0" lvl="0" indent="0" algn="l" defTabSz="457200" rtl="0" eaLnBrk="1" fontAlgn="auto" latinLnBrk="0" hangingPunct="0">
              <a:lnSpc>
                <a:spcPct val="100000"/>
              </a:lnSpc>
              <a:spcBef>
                <a:spcPts val="0"/>
              </a:spcBef>
              <a:spcAft>
                <a:spcPts val="0"/>
              </a:spcAft>
              <a:buClrTx/>
              <a:buSzTx/>
              <a:buFontTx/>
              <a:buNone/>
              <a:tabLst/>
              <a:defRPr sz="1200" i="0">
                <a:solidFill>
                  <a:srgbClr val="000000"/>
                </a:solidFill>
                <a:latin typeface="Helvetica"/>
                <a:ea typeface="Helvetica"/>
                <a:cs typeface="Helvetica"/>
                <a:sym typeface="Helvetica"/>
              </a:defRPr>
            </a:pPr>
            <a:endParaRPr kumimoji="0" sz="12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 name="Line"/>
          <p:cNvSpPr/>
          <p:nvPr/>
        </p:nvSpPr>
        <p:spPr>
          <a:xfrm>
            <a:off x="3773247" y="10108609"/>
            <a:ext cx="1641455" cy="139"/>
          </a:xfrm>
          <a:prstGeom prst="line">
            <a:avLst/>
          </a:prstGeom>
          <a:ln w="12700">
            <a:solidFill>
              <a:srgbClr val="7E8DA3"/>
            </a:solidFill>
            <a:miter lim="400000"/>
            <a:headEnd type="triangle"/>
          </a:ln>
        </p:spPr>
        <p:txBody>
          <a:bodyPr lIns="0" tIns="0" rIns="0" bIns="0"/>
          <a:lstStyle/>
          <a:p>
            <a:pPr marL="0" marR="0" lvl="0" indent="0" algn="l" defTabSz="457200" rtl="0" eaLnBrk="1" fontAlgn="auto" latinLnBrk="0" hangingPunct="0">
              <a:lnSpc>
                <a:spcPct val="100000"/>
              </a:lnSpc>
              <a:spcBef>
                <a:spcPts val="0"/>
              </a:spcBef>
              <a:spcAft>
                <a:spcPts val="0"/>
              </a:spcAft>
              <a:buClrTx/>
              <a:buSzTx/>
              <a:buFontTx/>
              <a:buNone/>
              <a:tabLst/>
              <a:defRPr sz="1200" i="0">
                <a:solidFill>
                  <a:srgbClr val="000000"/>
                </a:solidFill>
                <a:latin typeface="Helvetica"/>
                <a:ea typeface="Helvetica"/>
                <a:cs typeface="Helvetica"/>
                <a:sym typeface="Helvetica"/>
              </a:defRPr>
            </a:pPr>
            <a:endParaRPr kumimoji="0" sz="12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 name="Title Text"/>
          <p:cNvSpPr txBox="1">
            <a:spLocks noGrp="1"/>
          </p:cNvSpPr>
          <p:nvPr>
            <p:ph type="title"/>
          </p:nvPr>
        </p:nvSpPr>
        <p:spPr>
          <a:xfrm>
            <a:off x="738405" y="278474"/>
            <a:ext cx="6084454" cy="26733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sp>
        <p:nvSpPr>
          <p:cNvPr id="6" name="Body Level One…"/>
          <p:cNvSpPr txBox="1">
            <a:spLocks noGrp="1"/>
          </p:cNvSpPr>
          <p:nvPr>
            <p:ph type="body" idx="1"/>
          </p:nvPr>
        </p:nvSpPr>
        <p:spPr>
          <a:xfrm>
            <a:off x="738405" y="3035366"/>
            <a:ext cx="6084454" cy="626566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 name="Slide Number"/>
          <p:cNvSpPr txBox="1">
            <a:spLocks noGrp="1"/>
          </p:cNvSpPr>
          <p:nvPr>
            <p:ph type="sldNum" sz="quarter" idx="2"/>
          </p:nvPr>
        </p:nvSpPr>
        <p:spPr>
          <a:xfrm>
            <a:off x="3584582" y="10174572"/>
            <a:ext cx="384721" cy="379591"/>
          </a:xfrm>
          <a:prstGeom prst="rect">
            <a:avLst/>
          </a:prstGeom>
          <a:ln w="12700">
            <a:miter lim="400000"/>
          </a:ln>
        </p:spPr>
        <p:txBody>
          <a:bodyPr wrap="none" lIns="50800" tIns="50800" rIns="50800" bIns="50800" anchor="b">
            <a:spAutoFit/>
          </a:bodyPr>
          <a:lstStyle>
            <a:lvl1pPr>
              <a:defRPr sz="1800" i="0">
                <a:solidFill>
                  <a:srgbClr val="000000"/>
                </a:solidFill>
                <a:latin typeface="Gill Sans"/>
                <a:ea typeface="Gill Sans"/>
                <a:cs typeface="Gill Sans"/>
                <a:sym typeface="Gill Sans"/>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000000"/>
                </a:solidFill>
                <a:effectLst/>
                <a:uLnTx/>
                <a:uFillTx/>
                <a:latin typeface="Gill Sans"/>
                <a:sym typeface="Gill Sans"/>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sz="1800" b="0" i="0" u="none" strike="noStrike" kern="0" cap="none" spc="0" normalizeH="0" baseline="0" noProof="0">
              <a:ln>
                <a:noFill/>
              </a:ln>
              <a:solidFill>
                <a:srgbClr val="000000"/>
              </a:solidFill>
              <a:effectLst/>
              <a:uLnTx/>
              <a:uFillTx/>
              <a:latin typeface="Gill Sans"/>
              <a:sym typeface="Gill Sans"/>
            </a:endParaRPr>
          </a:p>
        </p:txBody>
      </p:sp>
    </p:spTree>
    <p:extLst>
      <p:ext uri="{BB962C8B-B14F-4D97-AF65-F5344CB8AC3E}">
        <p14:creationId xmlns:p14="http://schemas.microsoft.com/office/powerpoint/2010/main" val="3614375262"/>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Lst>
  <p:transition spd="med"/>
  <p:txStyles>
    <p:titleStyle>
      <a:lvl1pPr marL="0" marR="0" indent="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1pPr>
      <a:lvl2pPr marL="0" marR="0" indent="2286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2pPr>
      <a:lvl3pPr marL="0" marR="0" indent="4572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3pPr>
      <a:lvl4pPr marL="0" marR="0" indent="6858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4pPr>
      <a:lvl5pPr marL="0" marR="0" indent="9144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5pPr>
      <a:lvl6pPr marL="0" marR="0" indent="11430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6pPr>
      <a:lvl7pPr marL="0" marR="0" indent="13716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7pPr>
      <a:lvl8pPr marL="0" marR="0" indent="16002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8pPr>
      <a:lvl9pPr marL="0" marR="0" indent="1828800" algn="ctr" defTabSz="584200" eaLnBrk="1" latinLnBrk="0" hangingPunct="1">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9pPr>
    </p:titleStyle>
    <p:bodyStyle>
      <a:lvl1pPr marL="317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1pPr>
      <a:lvl2pPr marL="7620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2pPr>
      <a:lvl3pPr marL="1206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3pPr>
      <a:lvl4pPr marL="16510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4pPr>
      <a:lvl5pPr marL="20955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5pPr>
      <a:lvl6pPr marL="264541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6pPr>
      <a:lvl7pPr marL="268097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7pPr>
      <a:lvl8pPr marL="271653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8pPr>
      <a:lvl9pPr marL="275209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9pPr>
    </p:bodyStyle>
    <p:otherStyle>
      <a:lvl1pPr marL="0" marR="0" indent="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jpg"/><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18.xml"/><Relationship Id="rId7" Type="http://schemas.openxmlformats.org/officeDocument/2006/relationships/slide" Target="slide43.xml"/><Relationship Id="rId12" Type="http://schemas.openxmlformats.org/officeDocument/2006/relationships/image" Target="../media/image43.jpeg"/><Relationship Id="rId2" Type="http://schemas.openxmlformats.org/officeDocument/2006/relationships/slide" Target="slide48.xml"/><Relationship Id="rId1" Type="http://schemas.openxmlformats.org/officeDocument/2006/relationships/slideLayout" Target="../slideLayouts/slideLayout5.xml"/><Relationship Id="rId6" Type="http://schemas.openxmlformats.org/officeDocument/2006/relationships/slide" Target="slide41.xml"/><Relationship Id="rId11" Type="http://schemas.openxmlformats.org/officeDocument/2006/relationships/image" Target="../media/image42.jpeg"/><Relationship Id="rId5" Type="http://schemas.openxmlformats.org/officeDocument/2006/relationships/slide" Target="slide46.xml"/><Relationship Id="rId10" Type="http://schemas.openxmlformats.org/officeDocument/2006/relationships/image" Target="../media/image41.png"/><Relationship Id="rId4" Type="http://schemas.openxmlformats.org/officeDocument/2006/relationships/slide" Target="slide20.xml"/><Relationship Id="rId9" Type="http://schemas.openxmlformats.org/officeDocument/2006/relationships/slide" Target="slide52.xml"/></Relationships>
</file>

<file path=ppt/slides/_rels/slide1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hyperlink" Target="http://www.pharmacy.bg.ac.rs/files/Nauka%20i%20me%C4%91unarodna%20saradnja/Katalog%20opreme/Katalog%20opreme%2020201027.pdf" TargetMode="Externa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4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farfar.pharmacy.bg.ac.r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32.xml"/><Relationship Id="rId18" Type="http://schemas.openxmlformats.org/officeDocument/2006/relationships/slide" Target="slide41.xml"/><Relationship Id="rId3" Type="http://schemas.openxmlformats.org/officeDocument/2006/relationships/slide" Target="slide13.xml"/><Relationship Id="rId21" Type="http://schemas.openxmlformats.org/officeDocument/2006/relationships/slide" Target="slide46.xml"/><Relationship Id="rId7" Type="http://schemas.openxmlformats.org/officeDocument/2006/relationships/slide" Target="slide20.xml"/><Relationship Id="rId12" Type="http://schemas.openxmlformats.org/officeDocument/2006/relationships/slide" Target="slide30.xml"/><Relationship Id="rId17" Type="http://schemas.openxmlformats.org/officeDocument/2006/relationships/slide" Target="slide39.xml"/><Relationship Id="rId2" Type="http://schemas.openxmlformats.org/officeDocument/2006/relationships/slide" Target="slide11.xml"/><Relationship Id="rId16" Type="http://schemas.openxmlformats.org/officeDocument/2006/relationships/slide" Target="slide37.xml"/><Relationship Id="rId20" Type="http://schemas.openxmlformats.org/officeDocument/2006/relationships/slide" Target="slide44.xml"/><Relationship Id="rId1" Type="http://schemas.openxmlformats.org/officeDocument/2006/relationships/slideLayout" Target="../slideLayouts/slideLayout5.xml"/><Relationship Id="rId6" Type="http://schemas.openxmlformats.org/officeDocument/2006/relationships/slide" Target="slide18.xml"/><Relationship Id="rId11" Type="http://schemas.openxmlformats.org/officeDocument/2006/relationships/slide" Target="slide28.xml"/><Relationship Id="rId24" Type="http://schemas.openxmlformats.org/officeDocument/2006/relationships/slide" Target="slide52.xml"/><Relationship Id="rId5" Type="http://schemas.openxmlformats.org/officeDocument/2006/relationships/slide" Target="slide17.xml"/><Relationship Id="rId15" Type="http://schemas.openxmlformats.org/officeDocument/2006/relationships/slide" Target="slide35.xml"/><Relationship Id="rId23" Type="http://schemas.openxmlformats.org/officeDocument/2006/relationships/slide" Target="slide50.xml"/><Relationship Id="rId10" Type="http://schemas.openxmlformats.org/officeDocument/2006/relationships/slide" Target="slide26.xml"/><Relationship Id="rId19" Type="http://schemas.openxmlformats.org/officeDocument/2006/relationships/slide" Target="slide43.xml"/><Relationship Id="rId4" Type="http://schemas.openxmlformats.org/officeDocument/2006/relationships/slide" Target="slide15.xml"/><Relationship Id="rId9" Type="http://schemas.openxmlformats.org/officeDocument/2006/relationships/slide" Target="slide24.xml"/><Relationship Id="rId14" Type="http://schemas.openxmlformats.org/officeDocument/2006/relationships/slide" Target="slide34.xml"/><Relationship Id="rId22" Type="http://schemas.openxmlformats.org/officeDocument/2006/relationships/slide" Target="slide48.xml"/></Relationships>
</file>

<file path=ppt/slides/_rels/slide9.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44.xml"/><Relationship Id="rId18" Type="http://schemas.openxmlformats.org/officeDocument/2006/relationships/image" Target="../media/image34.jpeg"/><Relationship Id="rId3" Type="http://schemas.openxmlformats.org/officeDocument/2006/relationships/slide" Target="slide35.xml"/><Relationship Id="rId21" Type="http://schemas.openxmlformats.org/officeDocument/2006/relationships/image" Target="../media/image37.jpeg"/><Relationship Id="rId7" Type="http://schemas.openxmlformats.org/officeDocument/2006/relationships/slide" Target="slide20.xml"/><Relationship Id="rId12" Type="http://schemas.openxmlformats.org/officeDocument/2006/relationships/slide" Target="slide15.xml"/><Relationship Id="rId17" Type="http://schemas.openxmlformats.org/officeDocument/2006/relationships/image" Target="../media/image33.jpeg"/><Relationship Id="rId2" Type="http://schemas.openxmlformats.org/officeDocument/2006/relationships/slide" Target="slide28.xml"/><Relationship Id="rId16" Type="http://schemas.openxmlformats.org/officeDocument/2006/relationships/image" Target="../media/image32.jpeg"/><Relationship Id="rId20"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slide" Target="slide22.xml"/><Relationship Id="rId11" Type="http://schemas.openxmlformats.org/officeDocument/2006/relationships/slide" Target="slide13.xml"/><Relationship Id="rId5" Type="http://schemas.openxmlformats.org/officeDocument/2006/relationships/slide" Target="slide50.xml"/><Relationship Id="rId15" Type="http://schemas.openxmlformats.org/officeDocument/2006/relationships/hyperlink" Target="http://www.pharmacy.bg.ac.rs/nims/me%C4%91unarodni-projekti/2544/refeehs/" TargetMode="External"/><Relationship Id="rId10" Type="http://schemas.openxmlformats.org/officeDocument/2006/relationships/slide" Target="slide26.xml"/><Relationship Id="rId19" Type="http://schemas.openxmlformats.org/officeDocument/2006/relationships/image" Target="../media/image35.png"/><Relationship Id="rId4" Type="http://schemas.openxmlformats.org/officeDocument/2006/relationships/hyperlink" Target="http://www.pharmacy.bg.ac.rs/nims/me%C4%91unarodni-projekti/3970/cost-akcije/" TargetMode="External"/><Relationship Id="rId9" Type="http://schemas.openxmlformats.org/officeDocument/2006/relationships/slide" Target="slide18.xml"/><Relationship Id="rId14" Type="http://schemas.openxmlformats.org/officeDocument/2006/relationships/hyperlink" Target="http://www.pharmacy.bg.ac.rs/nims/me%C4%91unarodni-projekti/2242/erasmus/" TargetMode="External"/><Relationship Id="rId22"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p:cNvPicPr>
            <a:picLocks noGrp="1" noChangeAspect="1"/>
          </p:cNvPicPr>
          <p:nvPr>
            <p:ph type="pic" idx="26"/>
          </p:nvPr>
        </p:nvPicPr>
        <p:blipFill>
          <a:blip r:embed="rId2" cstate="email">
            <a:extLst>
              <a:ext uri="{28A0092B-C50C-407E-A947-70E740481C1C}">
                <a14:useLocalDpi xmlns:a14="http://schemas.microsoft.com/office/drawing/2010/main"/>
              </a:ext>
            </a:extLst>
          </a:blip>
          <a:stretch>
            <a:fillRect/>
          </a:stretch>
        </p:blipFill>
        <p:spPr>
          <a:xfrm>
            <a:off x="1679335" y="4074301"/>
            <a:ext cx="4202593" cy="1724967"/>
          </a:xfrm>
          <a:prstGeom prst="rect">
            <a:avLst/>
          </a:prstGeom>
        </p:spPr>
      </p:pic>
      <p:sp>
        <p:nvSpPr>
          <p:cNvPr id="16" name="Flying Shapes"/>
          <p:cNvSpPr txBox="1">
            <a:spLocks noGrp="1"/>
          </p:cNvSpPr>
          <p:nvPr>
            <p:ph type="body" idx="27"/>
          </p:nvPr>
        </p:nvSpPr>
        <p:spPr>
          <a:xfrm>
            <a:off x="2014923" y="1950420"/>
            <a:ext cx="3531416" cy="1102866"/>
          </a:xfrm>
          <a:prstGeom prst="rect">
            <a:avLst/>
          </a:prstGeom>
        </p:spPr>
        <p:txBody>
          <a:bodyPr/>
          <a:lstStyle/>
          <a:p>
            <a:r>
              <a:rPr lang="sr-Latn-RS" sz="6500" dirty="0">
                <a:solidFill>
                  <a:srgbClr val="7030A0"/>
                </a:solidFill>
              </a:rPr>
              <a:t>ID </a:t>
            </a:r>
            <a:r>
              <a:rPr lang="sr-Latn-RS" sz="6500" dirty="0" err="1">
                <a:solidFill>
                  <a:srgbClr val="7030A0"/>
                </a:solidFill>
              </a:rPr>
              <a:t>card</a:t>
            </a:r>
            <a:endParaRPr sz="6500" dirty="0">
              <a:solidFill>
                <a:srgbClr val="7030A0"/>
              </a:solidFill>
            </a:endParaRPr>
          </a:p>
        </p:txBody>
      </p:sp>
      <p:sp>
        <p:nvSpPr>
          <p:cNvPr id="17" name="Designed by graphic node"/>
          <p:cNvSpPr txBox="1">
            <a:spLocks noGrp="1"/>
          </p:cNvSpPr>
          <p:nvPr>
            <p:ph type="body" idx="28"/>
          </p:nvPr>
        </p:nvSpPr>
        <p:spPr>
          <a:xfrm>
            <a:off x="1108841" y="3041188"/>
            <a:ext cx="5343579" cy="718145"/>
          </a:xfrm>
          <a:prstGeom prst="rect">
            <a:avLst/>
          </a:prstGeom>
        </p:spPr>
        <p:txBody>
          <a:bodyPr/>
          <a:lstStyle/>
          <a:p>
            <a:r>
              <a:rPr lang="sr-Latn-RS" sz="2000" dirty="0" smtClean="0">
                <a:solidFill>
                  <a:srgbClr val="7030A0"/>
                </a:solidFill>
              </a:rPr>
              <a:t>Research groups of</a:t>
            </a:r>
          </a:p>
          <a:p>
            <a:r>
              <a:rPr lang="sr-Latn-RS" sz="2000" dirty="0" smtClean="0">
                <a:solidFill>
                  <a:srgbClr val="7030A0"/>
                </a:solidFill>
              </a:rPr>
              <a:t>Faculty of pharmacy</a:t>
            </a:r>
            <a:endParaRPr sz="2000" dirty="0">
              <a:solidFill>
                <a:srgbClr val="7030A0"/>
              </a:solidFill>
            </a:endParaRPr>
          </a:p>
        </p:txBody>
      </p:sp>
      <p:pic>
        <p:nvPicPr>
          <p:cNvPr id="22" name="Picture 21">
            <a:extLst>
              <a:ext uri="{FF2B5EF4-FFF2-40B4-BE49-F238E27FC236}">
                <a16:creationId xmlns:a16="http://schemas.microsoft.com/office/drawing/2014/main" id="{5CEBFA4A-52BE-F847-892D-EE50429DEC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59" y="80289"/>
            <a:ext cx="711200" cy="838200"/>
          </a:xfrm>
          <a:prstGeom prst="rect">
            <a:avLst/>
          </a:prstGeom>
        </p:spPr>
      </p:pic>
      <p:sp>
        <p:nvSpPr>
          <p:cNvPr id="24" name="Designed by graphic node">
            <a:extLst>
              <a:ext uri="{FF2B5EF4-FFF2-40B4-BE49-F238E27FC236}">
                <a16:creationId xmlns:a16="http://schemas.microsoft.com/office/drawing/2014/main" id="{2256E4D2-28AD-2A4D-AC4A-36E800828996}"/>
              </a:ext>
            </a:extLst>
          </p:cNvPr>
          <p:cNvSpPr txBox="1">
            <a:spLocks/>
          </p:cNvSpPr>
          <p:nvPr/>
        </p:nvSpPr>
        <p:spPr>
          <a:xfrm>
            <a:off x="0" y="9063709"/>
            <a:ext cx="7561263" cy="93358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marL="0" marR="0" indent="0" algn="ctr" defTabSz="584200" eaLnBrk="1" latinLnBrk="0" hangingPunct="1">
              <a:lnSpc>
                <a:spcPct val="100000"/>
              </a:lnSpc>
              <a:spcBef>
                <a:spcPts val="0"/>
              </a:spcBef>
              <a:spcAft>
                <a:spcPts val="0"/>
              </a:spcAft>
              <a:buClrTx/>
              <a:buSzTx/>
              <a:buFontTx/>
              <a:buNone/>
              <a:tabLst/>
              <a:defRPr sz="1900" b="0" i="0" u="none" strike="noStrike" cap="all" spc="874" baseline="0">
                <a:ln>
                  <a:noFill/>
                </a:ln>
                <a:solidFill>
                  <a:srgbClr val="7E8DA3"/>
                </a:solidFill>
                <a:uFillTx/>
                <a:latin typeface="+mn-lt"/>
                <a:ea typeface="+mn-ea"/>
                <a:cs typeface="+mn-cs"/>
                <a:sym typeface="Gill Sans Light"/>
              </a:defRPr>
            </a:lvl1pPr>
            <a:lvl2pPr marL="7620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2pPr>
            <a:lvl3pPr marL="12065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3pPr>
            <a:lvl4pPr marL="16510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4pPr>
            <a:lvl5pPr marL="20955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5pPr>
            <a:lvl6pPr marL="264541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6pPr>
            <a:lvl7pPr marL="268097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7pPr>
            <a:lvl8pPr marL="271653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8pPr>
            <a:lvl9pPr marL="275209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9pPr>
          </a:lstStyle>
          <a:p>
            <a:r>
              <a:rPr lang="sr-Latn-RS" sz="1800" dirty="0" smtClean="0">
                <a:solidFill>
                  <a:srgbClr val="7030A0"/>
                </a:solidFill>
              </a:rPr>
              <a:t>University of belgrade</a:t>
            </a:r>
            <a:endParaRPr lang="sr-Latn-RS" sz="1800" dirty="0">
              <a:solidFill>
                <a:srgbClr val="7030A0"/>
              </a:solidFill>
            </a:endParaRPr>
          </a:p>
          <a:p>
            <a:r>
              <a:rPr lang="sr-Latn-RS" sz="1800" dirty="0">
                <a:solidFill>
                  <a:srgbClr val="7030A0"/>
                </a:solidFill>
              </a:rPr>
              <a:t> </a:t>
            </a:r>
          </a:p>
          <a:p>
            <a:r>
              <a:rPr lang="sr-Latn-RS" sz="1800" dirty="0" smtClean="0">
                <a:solidFill>
                  <a:srgbClr val="7030A0"/>
                </a:solidFill>
              </a:rPr>
              <a:t>Faculty of pharmacy</a:t>
            </a:r>
            <a:endParaRPr lang="sr-Latn-RS" sz="1800" dirty="0">
              <a:solidFill>
                <a:srgbClr val="7030A0"/>
              </a:solidFill>
            </a:endParaRPr>
          </a:p>
        </p:txBody>
      </p:sp>
      <p:pic>
        <p:nvPicPr>
          <p:cNvPr id="25" name="Picture 24">
            <a:extLst>
              <a:ext uri="{FF2B5EF4-FFF2-40B4-BE49-F238E27FC236}">
                <a16:creationId xmlns:a16="http://schemas.microsoft.com/office/drawing/2014/main" id="{BC777561-BAC0-7247-B887-06FA06A5E3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6659" y="71041"/>
            <a:ext cx="1054800" cy="847448"/>
          </a:xfrm>
          <a:prstGeom prst="rect">
            <a:avLst/>
          </a:prstGeom>
        </p:spPr>
      </p:pic>
      <p:pic>
        <p:nvPicPr>
          <p:cNvPr id="1026" name="Picture 2" descr="Универзитет у Београду — Википедија"/>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1986" y="80289"/>
            <a:ext cx="628649" cy="8381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harmacy.bg.ac.rs/img/Nauka/EK%20logo.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6481905"/>
            <a:ext cx="337185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RC"/>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450635" y="7510605"/>
            <a:ext cx="895350" cy="8953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ST"/>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84916" y="7510606"/>
            <a:ext cx="923925" cy="8953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mpn.gov.rs/wp-content/uploads/2015/08/heder-mirnije.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994751" y="5848842"/>
            <a:ext cx="4516708" cy="90334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pharmacy.bg.ac.rs/img/Razno/ReFFEHS/eu_flag_co_funded-e1447347699285.pn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117987" y="6923152"/>
            <a:ext cx="1905000" cy="5429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ond za nauku"/>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466388" y="7550608"/>
            <a:ext cx="2520859" cy="81227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8" descr="http://www.inovacionifond.rs/public/images/fid-logo-rs-eng.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3" name="Picture 19"/>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542241" y="7893576"/>
            <a:ext cx="2066036" cy="895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92956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6488" y="5091019"/>
            <a:ext cx="4878867" cy="3331210"/>
          </a:xfrm>
          <a:prstGeom prst="rect">
            <a:avLst/>
          </a:prstGeom>
          <a:blipFill>
            <a:blip r:embed="rId2" cstate="print"/>
            <a:stretch>
              <a:fillRect/>
            </a:stretch>
          </a:blip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Body)"/>
              <a:sym typeface="Gill Sans Light"/>
            </a:endParaRPr>
          </a:p>
        </p:txBody>
      </p:sp>
      <p:sp>
        <p:nvSpPr>
          <p:cNvPr id="3" name="object 3"/>
          <p:cNvSpPr txBox="1"/>
          <p:nvPr/>
        </p:nvSpPr>
        <p:spPr>
          <a:xfrm>
            <a:off x="695907" y="1605251"/>
            <a:ext cx="6169448" cy="3115340"/>
          </a:xfrm>
          <a:prstGeom prst="rect">
            <a:avLst/>
          </a:prstGeom>
        </p:spPr>
        <p:txBody>
          <a:bodyPr vert="horz" wrap="square" lIns="0" tIns="7620" rIns="0" bIns="0" rtlCol="0">
            <a:spAutoFit/>
          </a:bodyPr>
          <a:lstStyle/>
          <a:p>
            <a:pPr marL="12700" marR="5080" lvl="0" algn="just" defTabSz="914400" hangingPunct="1">
              <a:lnSpc>
                <a:spcPct val="101800"/>
              </a:lnSpc>
              <a:spcBef>
                <a:spcPts val="60"/>
              </a:spcBef>
            </a:pPr>
            <a:r>
              <a:rPr lang="en-US" sz="1800" i="0" kern="1200" spc="-60" dirty="0">
                <a:solidFill>
                  <a:srgbClr val="003300"/>
                </a:solidFill>
                <a:latin typeface="Arial"/>
                <a:cs typeface="Arial"/>
              </a:rPr>
              <a:t>University </a:t>
            </a:r>
            <a:r>
              <a:rPr lang="en-US" sz="1800" i="0" kern="1200" spc="-5" dirty="0">
                <a:solidFill>
                  <a:srgbClr val="003300"/>
                </a:solidFill>
                <a:latin typeface="Arial"/>
                <a:cs typeface="Arial"/>
              </a:rPr>
              <a:t>of </a:t>
            </a:r>
            <a:r>
              <a:rPr lang="en-US" sz="1800" i="0" kern="1200" spc="-100" dirty="0">
                <a:solidFill>
                  <a:srgbClr val="003300"/>
                </a:solidFill>
                <a:latin typeface="Arial"/>
                <a:cs typeface="Arial"/>
              </a:rPr>
              <a:t>Belgrade </a:t>
            </a:r>
            <a:r>
              <a:rPr lang="en-US" sz="1800" i="0" kern="1200" spc="-105" dirty="0">
                <a:solidFill>
                  <a:srgbClr val="003300"/>
                </a:solidFill>
                <a:latin typeface="Arial"/>
                <a:cs typeface="Arial"/>
              </a:rPr>
              <a:t>– </a:t>
            </a:r>
            <a:r>
              <a:rPr lang="en-US" sz="1800" i="0" kern="1200" spc="-90" dirty="0">
                <a:solidFill>
                  <a:srgbClr val="003300"/>
                </a:solidFill>
                <a:latin typeface="Arial"/>
                <a:cs typeface="Arial"/>
              </a:rPr>
              <a:t>Faculty </a:t>
            </a:r>
            <a:r>
              <a:rPr lang="en-US" sz="1800" i="0" kern="1200" spc="-5" dirty="0">
                <a:solidFill>
                  <a:srgbClr val="003300"/>
                </a:solidFill>
                <a:latin typeface="Arial"/>
                <a:cs typeface="Arial"/>
              </a:rPr>
              <a:t>of </a:t>
            </a:r>
            <a:r>
              <a:rPr lang="en-US" sz="1800" i="0" kern="1200" spc="-114" dirty="0">
                <a:solidFill>
                  <a:srgbClr val="003300"/>
                </a:solidFill>
                <a:latin typeface="Arial"/>
                <a:cs typeface="Arial"/>
              </a:rPr>
              <a:t>Pharmacy </a:t>
            </a:r>
            <a:r>
              <a:rPr lang="en-US" sz="1800" i="0" kern="1200" spc="-130" dirty="0">
                <a:solidFill>
                  <a:srgbClr val="003300"/>
                </a:solidFill>
                <a:latin typeface="Arial"/>
                <a:cs typeface="Arial"/>
              </a:rPr>
              <a:t>was </a:t>
            </a:r>
            <a:r>
              <a:rPr lang="en-US" sz="1800" i="0" kern="1200" spc="-140" dirty="0" smtClean="0">
                <a:solidFill>
                  <a:srgbClr val="003300"/>
                </a:solidFill>
                <a:latin typeface="Arial"/>
                <a:cs typeface="Arial"/>
              </a:rPr>
              <a:t>a </a:t>
            </a:r>
            <a:r>
              <a:rPr lang="en-US" sz="1800" i="0" kern="1200" spc="-45" dirty="0">
                <a:solidFill>
                  <a:srgbClr val="003300"/>
                </a:solidFill>
                <a:latin typeface="Arial"/>
                <a:cs typeface="Arial"/>
              </a:rPr>
              <a:t>coordinator </a:t>
            </a:r>
            <a:r>
              <a:rPr lang="en-US" sz="1800" i="0" kern="1200" spc="-5" dirty="0">
                <a:solidFill>
                  <a:srgbClr val="003300"/>
                </a:solidFill>
                <a:latin typeface="Arial"/>
                <a:cs typeface="Arial"/>
              </a:rPr>
              <a:t>of </a:t>
            </a:r>
            <a:r>
              <a:rPr lang="en-US" sz="1800" b="1" i="0" kern="1200" spc="-10" dirty="0">
                <a:solidFill>
                  <a:srgbClr val="5A2781"/>
                </a:solidFill>
                <a:latin typeface="Carlito"/>
                <a:cs typeface="Carlito"/>
              </a:rPr>
              <a:t>15 </a:t>
            </a:r>
            <a:r>
              <a:rPr lang="sr-Latn-RS" sz="1800" b="1" i="0" kern="1200" spc="-10" dirty="0" smtClean="0">
                <a:solidFill>
                  <a:srgbClr val="5A2781"/>
                </a:solidFill>
                <a:latin typeface="Carlito"/>
                <a:cs typeface="Carlito"/>
              </a:rPr>
              <a:t>national </a:t>
            </a:r>
            <a:r>
              <a:rPr lang="en-US" sz="1800" b="1" i="0" kern="1200" spc="-10" dirty="0" smtClean="0">
                <a:solidFill>
                  <a:srgbClr val="5A2781"/>
                </a:solidFill>
                <a:latin typeface="Carlito"/>
                <a:cs typeface="Carlito"/>
              </a:rPr>
              <a:t>research </a:t>
            </a:r>
            <a:r>
              <a:rPr lang="en-US" sz="1800" b="1" i="0" kern="1200" spc="-5" dirty="0">
                <a:solidFill>
                  <a:srgbClr val="5A2781"/>
                </a:solidFill>
                <a:latin typeface="Carlito"/>
                <a:cs typeface="Carlito"/>
              </a:rPr>
              <a:t>projects </a:t>
            </a:r>
            <a:r>
              <a:rPr lang="en-US" sz="1800" i="0" kern="1200" spc="-50" dirty="0">
                <a:solidFill>
                  <a:srgbClr val="003300"/>
                </a:solidFill>
                <a:latin typeface="Arial"/>
                <a:cs typeface="Arial"/>
              </a:rPr>
              <a:t>funded </a:t>
            </a:r>
            <a:r>
              <a:rPr lang="en-US" sz="1800" i="0" kern="1200" spc="-85" dirty="0">
                <a:solidFill>
                  <a:srgbClr val="003300"/>
                </a:solidFill>
                <a:latin typeface="Arial"/>
                <a:cs typeface="Arial"/>
              </a:rPr>
              <a:t>by </a:t>
            </a:r>
            <a:r>
              <a:rPr lang="en-US" sz="1800" i="0" kern="1200" spc="-20" dirty="0" smtClean="0">
                <a:solidFill>
                  <a:srgbClr val="003300"/>
                </a:solidFill>
                <a:latin typeface="Arial"/>
                <a:cs typeface="Arial"/>
              </a:rPr>
              <a:t>the </a:t>
            </a:r>
            <a:r>
              <a:rPr lang="en-US" sz="1800" i="0" kern="1200" spc="-85" dirty="0">
                <a:solidFill>
                  <a:srgbClr val="003300"/>
                </a:solidFill>
                <a:latin typeface="Arial"/>
                <a:cs typeface="Arial"/>
              </a:rPr>
              <a:t>Ministry-RS: </a:t>
            </a:r>
            <a:r>
              <a:rPr lang="en-US" sz="1800" i="0" kern="1200" spc="-85" dirty="0">
                <a:solidFill>
                  <a:srgbClr val="5A2781"/>
                </a:solidFill>
                <a:latin typeface="Arial"/>
                <a:cs typeface="Arial"/>
              </a:rPr>
              <a:t>12 </a:t>
            </a:r>
            <a:r>
              <a:rPr lang="en-US" sz="1800" i="0" kern="1200" spc="-60" dirty="0">
                <a:solidFill>
                  <a:srgbClr val="5A2781"/>
                </a:solidFill>
                <a:latin typeface="Arial"/>
                <a:cs typeface="Arial"/>
              </a:rPr>
              <a:t>projects </a:t>
            </a:r>
            <a:r>
              <a:rPr lang="en-US" sz="1800" i="0" kern="1200" spc="-20" dirty="0">
                <a:solidFill>
                  <a:srgbClr val="5A2781"/>
                </a:solidFill>
                <a:latin typeface="Arial"/>
                <a:cs typeface="Arial"/>
              </a:rPr>
              <a:t>in the field </a:t>
            </a:r>
            <a:r>
              <a:rPr lang="en-US" sz="1800" i="0" kern="1200" spc="-5" dirty="0">
                <a:solidFill>
                  <a:srgbClr val="5A2781"/>
                </a:solidFill>
                <a:latin typeface="Arial"/>
                <a:cs typeface="Arial"/>
              </a:rPr>
              <a:t>of </a:t>
            </a:r>
            <a:r>
              <a:rPr lang="en-US" sz="1800" i="0" kern="1200" spc="-110" dirty="0">
                <a:solidFill>
                  <a:srgbClr val="5A2781"/>
                </a:solidFill>
                <a:latin typeface="Arial"/>
                <a:cs typeface="Arial"/>
              </a:rPr>
              <a:t>basic </a:t>
            </a:r>
            <a:r>
              <a:rPr lang="en-US" sz="1800" i="0" kern="1200" spc="-95" dirty="0" smtClean="0">
                <a:solidFill>
                  <a:srgbClr val="5A2781"/>
                </a:solidFill>
                <a:latin typeface="Arial"/>
                <a:cs typeface="Arial"/>
              </a:rPr>
              <a:t>research </a:t>
            </a:r>
            <a:r>
              <a:rPr lang="en-US" sz="1800" i="0" kern="1200" spc="-90" dirty="0">
                <a:solidFill>
                  <a:srgbClr val="5A2781"/>
                </a:solidFill>
                <a:latin typeface="Arial"/>
                <a:cs typeface="Arial"/>
              </a:rPr>
              <a:t>and 3 </a:t>
            </a:r>
            <a:r>
              <a:rPr lang="en-US" sz="1800" i="0" kern="1200" spc="-60" dirty="0">
                <a:solidFill>
                  <a:srgbClr val="5A2781"/>
                </a:solidFill>
                <a:latin typeface="Arial"/>
                <a:cs typeface="Arial"/>
              </a:rPr>
              <a:t>projects </a:t>
            </a:r>
            <a:r>
              <a:rPr lang="en-US" sz="1800" i="0" kern="1200" spc="-20" dirty="0">
                <a:solidFill>
                  <a:srgbClr val="5A2781"/>
                </a:solidFill>
                <a:latin typeface="Arial"/>
                <a:cs typeface="Arial"/>
              </a:rPr>
              <a:t>in the </a:t>
            </a:r>
            <a:r>
              <a:rPr lang="en-US" sz="1800" i="0" kern="1200" spc="-15" dirty="0">
                <a:solidFill>
                  <a:srgbClr val="5A2781"/>
                </a:solidFill>
                <a:latin typeface="Arial"/>
                <a:cs typeface="Arial"/>
              </a:rPr>
              <a:t>field </a:t>
            </a:r>
            <a:r>
              <a:rPr lang="en-US" sz="1800" i="0" kern="1200" spc="-5" dirty="0">
                <a:solidFill>
                  <a:srgbClr val="5A2781"/>
                </a:solidFill>
                <a:latin typeface="Arial"/>
                <a:cs typeface="Arial"/>
              </a:rPr>
              <a:t>of </a:t>
            </a:r>
            <a:r>
              <a:rPr lang="en-US" sz="1800" i="0" kern="1200" spc="-65" dirty="0" smtClean="0">
                <a:solidFill>
                  <a:srgbClr val="5A2781"/>
                </a:solidFill>
                <a:latin typeface="Arial"/>
                <a:cs typeface="Arial"/>
              </a:rPr>
              <a:t>technological</a:t>
            </a:r>
            <a:r>
              <a:rPr lang="sr-Latn-RS" sz="1800" i="0" kern="1200" spc="-65" dirty="0" smtClean="0">
                <a:solidFill>
                  <a:srgbClr val="5A2781"/>
                </a:solidFill>
                <a:latin typeface="Arial"/>
                <a:cs typeface="Arial"/>
              </a:rPr>
              <a:t> </a:t>
            </a:r>
            <a:r>
              <a:rPr lang="en-US" sz="1800" i="0" kern="1200" spc="-55" dirty="0" smtClean="0">
                <a:solidFill>
                  <a:srgbClr val="5A2781"/>
                </a:solidFill>
                <a:latin typeface="Arial"/>
                <a:cs typeface="Arial"/>
              </a:rPr>
              <a:t>development</a:t>
            </a:r>
            <a:r>
              <a:rPr lang="en-US" sz="1800" i="0" kern="1200" spc="-55" dirty="0">
                <a:solidFill>
                  <a:srgbClr val="5A2781"/>
                </a:solidFill>
                <a:latin typeface="Arial"/>
                <a:cs typeface="Arial"/>
              </a:rPr>
              <a:t>; </a:t>
            </a:r>
            <a:r>
              <a:rPr lang="en-US" sz="1800" i="0" kern="1200" spc="-20" dirty="0">
                <a:solidFill>
                  <a:srgbClr val="003300"/>
                </a:solidFill>
                <a:latin typeface="Arial"/>
                <a:cs typeface="Arial"/>
              </a:rPr>
              <a:t>in </a:t>
            </a:r>
            <a:r>
              <a:rPr lang="en-US" sz="1800" i="0" kern="1200" spc="-35" dirty="0">
                <a:solidFill>
                  <a:srgbClr val="003300"/>
                </a:solidFill>
                <a:latin typeface="Arial"/>
                <a:cs typeface="Arial"/>
              </a:rPr>
              <a:t>addition, </a:t>
            </a:r>
            <a:r>
              <a:rPr lang="en-US" sz="1800" i="0" kern="1200" spc="-30" dirty="0">
                <a:solidFill>
                  <a:srgbClr val="003300"/>
                </a:solidFill>
                <a:latin typeface="Arial"/>
                <a:cs typeface="Arial"/>
              </a:rPr>
              <a:t>our </a:t>
            </a:r>
            <a:r>
              <a:rPr lang="en-US" sz="1800" i="0" kern="1200" spc="-65" dirty="0" smtClean="0">
                <a:solidFill>
                  <a:srgbClr val="003300"/>
                </a:solidFill>
                <a:latin typeface="Arial"/>
                <a:cs typeface="Arial"/>
              </a:rPr>
              <a:t>teaching/research </a:t>
            </a:r>
            <a:r>
              <a:rPr lang="en-US" sz="1800" i="0" kern="1200" spc="-50" dirty="0">
                <a:solidFill>
                  <a:srgbClr val="003300"/>
                </a:solidFill>
                <a:latin typeface="Arial"/>
                <a:cs typeface="Arial"/>
              </a:rPr>
              <a:t>staff  </a:t>
            </a:r>
            <a:r>
              <a:rPr lang="en-US" sz="1800" i="0" kern="1200" spc="-130" dirty="0">
                <a:solidFill>
                  <a:srgbClr val="003300"/>
                </a:solidFill>
                <a:latin typeface="Arial"/>
                <a:cs typeface="Arial"/>
              </a:rPr>
              <a:t>was </a:t>
            </a:r>
            <a:r>
              <a:rPr lang="en-US" sz="1800" i="0" kern="1200" spc="-60" dirty="0">
                <a:solidFill>
                  <a:srgbClr val="003300"/>
                </a:solidFill>
                <a:latin typeface="Arial"/>
                <a:cs typeface="Arial"/>
              </a:rPr>
              <a:t>involved </a:t>
            </a:r>
            <a:r>
              <a:rPr lang="en-US" sz="1800" i="0" kern="1200" spc="-15" dirty="0">
                <a:solidFill>
                  <a:srgbClr val="1F4A1D"/>
                </a:solidFill>
                <a:latin typeface="Arial"/>
                <a:cs typeface="Arial"/>
              </a:rPr>
              <a:t>into</a:t>
            </a:r>
            <a:r>
              <a:rPr lang="en-US" sz="1800" i="0" kern="1200" spc="-15" dirty="0">
                <a:solidFill>
                  <a:srgbClr val="1F487C"/>
                </a:solidFill>
                <a:latin typeface="Arial"/>
                <a:cs typeface="Arial"/>
              </a:rPr>
              <a:t> </a:t>
            </a:r>
            <a:r>
              <a:rPr lang="en-US" sz="1800" b="1" i="0" kern="1200" spc="-10" dirty="0">
                <a:solidFill>
                  <a:srgbClr val="1F487C"/>
                </a:solidFill>
                <a:latin typeface="Carlito"/>
                <a:cs typeface="Carlito"/>
              </a:rPr>
              <a:t>32 </a:t>
            </a:r>
            <a:r>
              <a:rPr lang="en-US" sz="1800" b="1" i="0" kern="1200" dirty="0">
                <a:solidFill>
                  <a:srgbClr val="1F487C"/>
                </a:solidFill>
                <a:latin typeface="Carlito"/>
                <a:cs typeface="Carlito"/>
              </a:rPr>
              <a:t>national </a:t>
            </a:r>
            <a:r>
              <a:rPr lang="en-US" sz="1800" b="1" i="0" kern="1200" spc="-10" dirty="0">
                <a:solidFill>
                  <a:srgbClr val="1F487C"/>
                </a:solidFill>
                <a:latin typeface="Carlito"/>
                <a:cs typeface="Carlito"/>
              </a:rPr>
              <a:t>research projects </a:t>
            </a:r>
            <a:r>
              <a:rPr lang="en-US" sz="1800" i="0" kern="1200" spc="-50" dirty="0">
                <a:solidFill>
                  <a:srgbClr val="003300"/>
                </a:solidFill>
                <a:latin typeface="Arial"/>
                <a:cs typeface="Arial"/>
              </a:rPr>
              <a:t>led </a:t>
            </a:r>
            <a:r>
              <a:rPr lang="en-US" sz="1800" i="0" kern="1200" spc="-85" dirty="0" smtClean="0">
                <a:solidFill>
                  <a:srgbClr val="003300"/>
                </a:solidFill>
                <a:latin typeface="Arial"/>
                <a:cs typeface="Arial"/>
              </a:rPr>
              <a:t>by </a:t>
            </a:r>
            <a:r>
              <a:rPr lang="en-US" sz="1800" i="0" kern="1200" spc="-105" dirty="0">
                <a:solidFill>
                  <a:srgbClr val="003300"/>
                </a:solidFill>
                <a:latin typeface="Arial"/>
                <a:cs typeface="Arial"/>
              </a:rPr>
              <a:t>some </a:t>
            </a:r>
            <a:r>
              <a:rPr lang="en-US" sz="1800" i="0" kern="1200" spc="-20" dirty="0">
                <a:solidFill>
                  <a:srgbClr val="003300"/>
                </a:solidFill>
                <a:latin typeface="Arial"/>
                <a:cs typeface="Arial"/>
              </a:rPr>
              <a:t>other </a:t>
            </a:r>
            <a:r>
              <a:rPr lang="en-US" sz="1800" i="0" kern="1200" spc="-50" dirty="0">
                <a:solidFill>
                  <a:srgbClr val="003300"/>
                </a:solidFill>
                <a:latin typeface="Arial"/>
                <a:cs typeface="Arial"/>
              </a:rPr>
              <a:t>scientific </a:t>
            </a:r>
            <a:r>
              <a:rPr lang="en-US" sz="1800" i="0" kern="1200" spc="-10" dirty="0">
                <a:solidFill>
                  <a:srgbClr val="003300"/>
                </a:solidFill>
                <a:latin typeface="Arial"/>
                <a:cs typeface="Arial"/>
              </a:rPr>
              <a:t>institution </a:t>
            </a:r>
            <a:r>
              <a:rPr lang="en-US" sz="1800" i="0" kern="1200" spc="-100" dirty="0">
                <a:solidFill>
                  <a:srgbClr val="003300"/>
                </a:solidFill>
                <a:latin typeface="Arial"/>
                <a:cs typeface="Arial"/>
              </a:rPr>
              <a:t>(basic </a:t>
            </a:r>
            <a:r>
              <a:rPr lang="en-US" sz="1800" i="0" kern="1200" spc="-95" dirty="0">
                <a:solidFill>
                  <a:srgbClr val="003300"/>
                </a:solidFill>
                <a:latin typeface="Arial"/>
                <a:cs typeface="Arial"/>
              </a:rPr>
              <a:t>research,  </a:t>
            </a:r>
            <a:r>
              <a:rPr lang="en-US" sz="1800" i="0" kern="1200" spc="-65" dirty="0">
                <a:solidFill>
                  <a:srgbClr val="003300"/>
                </a:solidFill>
                <a:latin typeface="Arial"/>
                <a:cs typeface="Arial"/>
              </a:rPr>
              <a:t>technological </a:t>
            </a:r>
            <a:r>
              <a:rPr lang="en-US" sz="1800" i="0" kern="1200" spc="-60" dirty="0">
                <a:solidFill>
                  <a:srgbClr val="003300"/>
                </a:solidFill>
                <a:latin typeface="Arial"/>
                <a:cs typeface="Arial"/>
              </a:rPr>
              <a:t>development, </a:t>
            </a:r>
            <a:r>
              <a:rPr lang="en-US" sz="1800" i="0" kern="1200" spc="-45" dirty="0" smtClean="0">
                <a:solidFill>
                  <a:srgbClr val="003300"/>
                </a:solidFill>
                <a:latin typeface="Arial"/>
                <a:cs typeface="Arial"/>
              </a:rPr>
              <a:t>interdisciplinary </a:t>
            </a:r>
            <a:r>
              <a:rPr lang="en-US" sz="1800" i="0" kern="1200" spc="-85" dirty="0">
                <a:solidFill>
                  <a:srgbClr val="003300"/>
                </a:solidFill>
                <a:latin typeface="Arial"/>
                <a:cs typeface="Arial"/>
              </a:rPr>
              <a:t>research): </a:t>
            </a:r>
            <a:r>
              <a:rPr lang="en-US" sz="1800" b="1" i="0" kern="1200" spc="-15" dirty="0">
                <a:solidFill>
                  <a:schemeClr val="accent2">
                    <a:lumMod val="75000"/>
                  </a:schemeClr>
                </a:solidFill>
                <a:latin typeface="Carlito"/>
                <a:cs typeface="Carlito"/>
              </a:rPr>
              <a:t>currently, </a:t>
            </a:r>
            <a:r>
              <a:rPr lang="en-US" sz="1800" b="1" i="0" kern="1200" spc="-10" dirty="0">
                <a:solidFill>
                  <a:schemeClr val="accent2">
                    <a:lumMod val="75000"/>
                  </a:schemeClr>
                </a:solidFill>
                <a:latin typeface="Carlito"/>
                <a:cs typeface="Carlito"/>
              </a:rPr>
              <a:t>supported by </a:t>
            </a:r>
            <a:r>
              <a:rPr lang="en-US" sz="1800" b="1" i="0" kern="1200" spc="-5" dirty="0" smtClean="0">
                <a:solidFill>
                  <a:schemeClr val="accent2">
                    <a:lumMod val="75000"/>
                  </a:schemeClr>
                </a:solidFill>
                <a:latin typeface="Carlito"/>
                <a:cs typeface="Carlito"/>
              </a:rPr>
              <a:t>Ministry</a:t>
            </a:r>
            <a:r>
              <a:rPr lang="sr-Latn-RS" sz="1800" b="1" i="0" kern="1200" spc="-5" dirty="0" smtClean="0">
                <a:solidFill>
                  <a:schemeClr val="accent2">
                    <a:lumMod val="75000"/>
                  </a:schemeClr>
                </a:solidFill>
                <a:latin typeface="Carlito"/>
                <a:cs typeface="Carlito"/>
              </a:rPr>
              <a:t> of Education, Science and </a:t>
            </a:r>
            <a:r>
              <a:rPr lang="sr-Latn-RS" sz="1800" b="1" i="0" kern="1200" spc="-5" dirty="0" err="1" smtClean="0">
                <a:solidFill>
                  <a:schemeClr val="accent2">
                    <a:lumMod val="75000"/>
                  </a:schemeClr>
                </a:solidFill>
                <a:latin typeface="Carlito"/>
                <a:cs typeface="Carlito"/>
              </a:rPr>
              <a:t>Technological</a:t>
            </a:r>
            <a:r>
              <a:rPr lang="sr-Latn-RS" sz="1800" b="1" i="0" kern="1200" spc="-5" dirty="0" smtClean="0">
                <a:solidFill>
                  <a:schemeClr val="accent2">
                    <a:lumMod val="75000"/>
                  </a:schemeClr>
                </a:solidFill>
                <a:latin typeface="Carlito"/>
                <a:cs typeface="Carlito"/>
              </a:rPr>
              <a:t> </a:t>
            </a:r>
            <a:r>
              <a:rPr lang="en-US" sz="1800" b="1" i="0" kern="1200" spc="-5" dirty="0" smtClean="0">
                <a:solidFill>
                  <a:schemeClr val="accent2">
                    <a:lumMod val="75000"/>
                  </a:schemeClr>
                </a:solidFill>
                <a:latin typeface="Carlito"/>
                <a:cs typeface="Carlito"/>
              </a:rPr>
              <a:t>Development </a:t>
            </a:r>
            <a:r>
              <a:rPr lang="en-US" sz="1800" b="1" i="0" kern="1200" spc="-5" dirty="0">
                <a:solidFill>
                  <a:schemeClr val="accent2">
                    <a:lumMod val="75000"/>
                  </a:schemeClr>
                </a:solidFill>
                <a:latin typeface="Carlito"/>
                <a:cs typeface="Carlito"/>
              </a:rPr>
              <a:t>through institutional funding </a:t>
            </a:r>
            <a:r>
              <a:rPr lang="en-US" sz="1800" b="1" i="0" kern="1200" dirty="0">
                <a:solidFill>
                  <a:schemeClr val="accent2">
                    <a:lumMod val="75000"/>
                  </a:schemeClr>
                </a:solidFill>
                <a:latin typeface="Carlito"/>
                <a:cs typeface="Carlito"/>
              </a:rPr>
              <a:t>of </a:t>
            </a:r>
            <a:r>
              <a:rPr lang="en-US" sz="1800" b="1" i="0" kern="1200" spc="-15" dirty="0">
                <a:solidFill>
                  <a:schemeClr val="accent2">
                    <a:lumMod val="75000"/>
                  </a:schemeClr>
                </a:solidFill>
                <a:latin typeface="Carlito"/>
                <a:cs typeface="Carlito"/>
              </a:rPr>
              <a:t>Faculty </a:t>
            </a:r>
            <a:r>
              <a:rPr lang="en-US" sz="1800" b="1" i="0" kern="1200" spc="-10" dirty="0">
                <a:solidFill>
                  <a:schemeClr val="accent2">
                    <a:lumMod val="75000"/>
                  </a:schemeClr>
                </a:solidFill>
                <a:latin typeface="Carlito"/>
                <a:cs typeface="Carlito"/>
              </a:rPr>
              <a:t>of </a:t>
            </a:r>
            <a:r>
              <a:rPr lang="en-US" sz="1800" b="1" i="0" kern="1200" spc="-5" dirty="0" smtClean="0">
                <a:solidFill>
                  <a:schemeClr val="accent2">
                    <a:lumMod val="75000"/>
                  </a:schemeClr>
                </a:solidFill>
                <a:latin typeface="Carlito"/>
                <a:cs typeface="Carlito"/>
              </a:rPr>
              <a:t>Pharmacy </a:t>
            </a:r>
            <a:r>
              <a:rPr lang="en-US" sz="1800" b="1" i="0" kern="1200" dirty="0">
                <a:solidFill>
                  <a:schemeClr val="accent2">
                    <a:lumMod val="75000"/>
                  </a:schemeClr>
                </a:solidFill>
                <a:latin typeface="Carlito"/>
                <a:cs typeface="Carlito"/>
              </a:rPr>
              <a:t>as </a:t>
            </a:r>
            <a:r>
              <a:rPr lang="en-US" sz="1800" b="1" i="0" kern="1200" spc="-10" dirty="0">
                <a:solidFill>
                  <a:schemeClr val="accent2">
                    <a:lumMod val="75000"/>
                  </a:schemeClr>
                </a:solidFill>
                <a:latin typeface="Carlito"/>
                <a:cs typeface="Carlito"/>
              </a:rPr>
              <a:t>accredited </a:t>
            </a:r>
            <a:r>
              <a:rPr lang="sr-Latn-RS" sz="1800" b="1" i="0" kern="1200" spc="-10" dirty="0" err="1" smtClean="0">
                <a:solidFill>
                  <a:schemeClr val="accent2">
                    <a:lumMod val="75000"/>
                  </a:schemeClr>
                </a:solidFill>
                <a:latin typeface="Carlito"/>
                <a:cs typeface="Carlito"/>
              </a:rPr>
              <a:t>Scientific</a:t>
            </a:r>
            <a:r>
              <a:rPr lang="sr-Latn-RS" sz="1800" b="1" i="0" kern="1200" spc="-10" dirty="0" smtClean="0">
                <a:solidFill>
                  <a:schemeClr val="accent2">
                    <a:lumMod val="75000"/>
                  </a:schemeClr>
                </a:solidFill>
                <a:latin typeface="Carlito"/>
                <a:cs typeface="Carlito"/>
              </a:rPr>
              <a:t> </a:t>
            </a:r>
            <a:r>
              <a:rPr lang="sr-Latn-RS" sz="1800" b="1" i="0" kern="1200" spc="-10" dirty="0" err="1" smtClean="0">
                <a:solidFill>
                  <a:schemeClr val="accent2">
                    <a:lumMod val="75000"/>
                  </a:schemeClr>
                </a:solidFill>
                <a:latin typeface="Carlito"/>
                <a:cs typeface="Carlito"/>
              </a:rPr>
              <a:t>Research</a:t>
            </a:r>
            <a:r>
              <a:rPr lang="sr-Latn-RS" sz="1800" b="1" i="0" kern="1200" spc="-10" dirty="0" smtClean="0">
                <a:solidFill>
                  <a:schemeClr val="accent2">
                    <a:lumMod val="75000"/>
                  </a:schemeClr>
                </a:solidFill>
                <a:latin typeface="Carlito"/>
                <a:cs typeface="Carlito"/>
              </a:rPr>
              <a:t> </a:t>
            </a:r>
            <a:r>
              <a:rPr lang="sr-Latn-RS" sz="1800" b="1" i="0" kern="1200" spc="-10" dirty="0" err="1" smtClean="0">
                <a:solidFill>
                  <a:schemeClr val="accent2">
                    <a:lumMod val="75000"/>
                  </a:schemeClr>
                </a:solidFill>
                <a:latin typeface="Carlito"/>
                <a:cs typeface="Carlito"/>
              </a:rPr>
              <a:t>Organization</a:t>
            </a:r>
            <a:r>
              <a:rPr lang="sr-Latn-RS" sz="1800" b="1" i="0" kern="1200" spc="-10" dirty="0" smtClean="0">
                <a:solidFill>
                  <a:schemeClr val="accent2">
                    <a:lumMod val="75000"/>
                  </a:schemeClr>
                </a:solidFill>
                <a:latin typeface="Carlito"/>
                <a:cs typeface="Carlito"/>
              </a:rPr>
              <a:t> (</a:t>
            </a:r>
            <a:r>
              <a:rPr lang="en-US" sz="1800" b="1" i="0" kern="1200" spc="-15" dirty="0" smtClean="0">
                <a:solidFill>
                  <a:schemeClr val="accent2">
                    <a:lumMod val="75000"/>
                  </a:schemeClr>
                </a:solidFill>
                <a:latin typeface="Carlito"/>
                <a:cs typeface="Carlito"/>
              </a:rPr>
              <a:t>SRO</a:t>
            </a:r>
            <a:r>
              <a:rPr lang="sr-Latn-RS" sz="1800" b="1" i="0" kern="1200" spc="-15" dirty="0" smtClean="0">
                <a:solidFill>
                  <a:schemeClr val="accent2">
                    <a:lumMod val="75000"/>
                  </a:schemeClr>
                </a:solidFill>
                <a:latin typeface="Carlito"/>
                <a:cs typeface="Carlito"/>
              </a:rPr>
              <a:t>)</a:t>
            </a:r>
            <a:r>
              <a:rPr lang="en-US" sz="1800" b="1" i="0" kern="1200" spc="-15" dirty="0" smtClean="0">
                <a:solidFill>
                  <a:schemeClr val="accent2">
                    <a:lumMod val="75000"/>
                  </a:schemeClr>
                </a:solidFill>
                <a:latin typeface="Carlito"/>
                <a:cs typeface="Carlito"/>
              </a:rPr>
              <a:t>.</a:t>
            </a:r>
            <a:endParaRPr lang="en-US" sz="1800" i="0" kern="1200" dirty="0">
              <a:solidFill>
                <a:schemeClr val="accent2">
                  <a:lumMod val="75000"/>
                </a:schemeClr>
              </a:solidFill>
              <a:latin typeface="Carlito"/>
              <a:cs typeface="Carlito"/>
            </a:endParaRPr>
          </a:p>
        </p:txBody>
      </p:sp>
      <p:sp>
        <p:nvSpPr>
          <p:cNvPr id="6" name="object 6"/>
          <p:cNvSpPr txBox="1"/>
          <p:nvPr/>
        </p:nvSpPr>
        <p:spPr>
          <a:xfrm>
            <a:off x="695907" y="9075171"/>
            <a:ext cx="4818318" cy="1288429"/>
          </a:xfrm>
          <a:prstGeom prst="rect">
            <a:avLst/>
          </a:prstGeom>
          <a:ln w="9525">
            <a:solidFill>
              <a:srgbClr val="5A2781"/>
            </a:solidFill>
          </a:ln>
        </p:spPr>
        <p:txBody>
          <a:bodyPr vert="horz" wrap="square" lIns="0" tIns="32384" rIns="0" bIns="0" rtlCol="0">
            <a:spAutoFit/>
          </a:bodyPr>
          <a:lstStyle/>
          <a:p>
            <a:pPr marL="91440" marR="83820" lvl="0" algn="just">
              <a:lnSpc>
                <a:spcPct val="101600"/>
              </a:lnSpc>
              <a:spcBef>
                <a:spcPts val="254"/>
              </a:spcBef>
              <a:defRPr/>
            </a:pPr>
            <a:r>
              <a:rPr lang="en-US" sz="2000" dirty="0">
                <a:solidFill>
                  <a:srgbClr val="5A2781"/>
                </a:solidFill>
              </a:rPr>
              <a:t>More than 150 researchers from the </a:t>
            </a:r>
            <a:r>
              <a:rPr lang="en-US" sz="2000" dirty="0" smtClean="0">
                <a:solidFill>
                  <a:srgbClr val="5A2781"/>
                </a:solidFill>
              </a:rPr>
              <a:t>teaching</a:t>
            </a:r>
            <a:r>
              <a:rPr lang="sr-Latn-RS" sz="2000" dirty="0" smtClean="0">
                <a:solidFill>
                  <a:srgbClr val="5A2781"/>
                </a:solidFill>
              </a:rPr>
              <a:t> </a:t>
            </a:r>
            <a:r>
              <a:rPr lang="en-US" sz="2000" dirty="0" smtClean="0">
                <a:solidFill>
                  <a:srgbClr val="5A2781"/>
                </a:solidFill>
              </a:rPr>
              <a:t>personnel</a:t>
            </a:r>
            <a:r>
              <a:rPr lang="en-US" sz="2000" dirty="0">
                <a:solidFill>
                  <a:srgbClr val="5A2781"/>
                </a:solidFill>
              </a:rPr>
              <a:t>, and </a:t>
            </a:r>
            <a:r>
              <a:rPr lang="en-US" sz="2000" dirty="0" smtClean="0">
                <a:solidFill>
                  <a:srgbClr val="5A2781"/>
                </a:solidFill>
              </a:rPr>
              <a:t>39 </a:t>
            </a:r>
            <a:r>
              <a:rPr lang="en-US" sz="2000" dirty="0">
                <a:solidFill>
                  <a:srgbClr val="5A2781"/>
                </a:solidFill>
              </a:rPr>
              <a:t>researchers, mostly PhD  </a:t>
            </a:r>
            <a:r>
              <a:rPr lang="en-US" sz="2000" dirty="0" smtClean="0">
                <a:solidFill>
                  <a:srgbClr val="5A2781"/>
                </a:solidFill>
              </a:rPr>
              <a:t>students</a:t>
            </a:r>
            <a:r>
              <a:rPr lang="sr-Latn-RS" sz="2000" dirty="0" smtClean="0">
                <a:solidFill>
                  <a:srgbClr val="5A2781"/>
                </a:solidFill>
              </a:rPr>
              <a:t>,</a:t>
            </a:r>
            <a:r>
              <a:rPr lang="en-US" sz="2000" dirty="0" smtClean="0">
                <a:solidFill>
                  <a:srgbClr val="5A2781"/>
                </a:solidFill>
              </a:rPr>
              <a:t> </a:t>
            </a:r>
            <a:r>
              <a:rPr lang="en-US" sz="2000" dirty="0">
                <a:solidFill>
                  <a:srgbClr val="5A2781"/>
                </a:solidFill>
              </a:rPr>
              <a:t>are involved in the National </a:t>
            </a:r>
            <a:r>
              <a:rPr lang="en-US" sz="2000" dirty="0" smtClean="0">
                <a:solidFill>
                  <a:srgbClr val="5A2781"/>
                </a:solidFill>
              </a:rPr>
              <a:t>Research.</a:t>
            </a:r>
            <a:endParaRPr lang="en-US" sz="2000" dirty="0">
              <a:solidFill>
                <a:srgbClr val="5A2781"/>
              </a:solidFill>
            </a:endParaRPr>
          </a:p>
        </p:txBody>
      </p:sp>
      <p:pic>
        <p:nvPicPr>
          <p:cNvPr id="7" name="Picture 6">
            <a:extLst>
              <a:ext uri="{FF2B5EF4-FFF2-40B4-BE49-F238E27FC236}">
                <a16:creationId xmlns:a16="http://schemas.microsoft.com/office/drawing/2014/main" id="{5CEBFA4A-52BE-F847-892D-EE50429DEC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59" y="80289"/>
            <a:ext cx="711200" cy="838200"/>
          </a:xfrm>
          <a:prstGeom prst="rect">
            <a:avLst/>
          </a:prstGeom>
        </p:spPr>
      </p:pic>
      <p:pic>
        <p:nvPicPr>
          <p:cNvPr id="8" name="Picture 7">
            <a:extLst>
              <a:ext uri="{FF2B5EF4-FFF2-40B4-BE49-F238E27FC236}">
                <a16:creationId xmlns:a16="http://schemas.microsoft.com/office/drawing/2014/main" id="{BC777561-BAC0-7247-B887-06FA06A5E3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6659" y="71041"/>
            <a:ext cx="1054800" cy="847448"/>
          </a:xfrm>
          <a:prstGeom prst="rect">
            <a:avLst/>
          </a:prstGeom>
        </p:spPr>
      </p:pic>
      <p:sp>
        <p:nvSpPr>
          <p:cNvPr id="11" name="Text Placeholder 2">
            <a:extLst>
              <a:ext uri="{FF2B5EF4-FFF2-40B4-BE49-F238E27FC236}">
                <a16:creationId xmlns:a16="http://schemas.microsoft.com/office/drawing/2014/main" id="{1C00905B-24FA-7D42-A40D-DF874B9A17BB}"/>
              </a:ext>
            </a:extLst>
          </p:cNvPr>
          <p:cNvSpPr txBox="1">
            <a:spLocks/>
          </p:cNvSpPr>
          <p:nvPr/>
        </p:nvSpPr>
        <p:spPr>
          <a:xfrm>
            <a:off x="1" y="194107"/>
            <a:ext cx="7561262" cy="841256"/>
          </a:xfrm>
          <a:prstGeom prst="rect">
            <a:avLst/>
          </a:prstGeom>
        </p:spPr>
        <p:txBody>
          <a:bodyPr/>
          <a:lstStyle>
            <a:lvl1pPr marL="317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1pPr>
            <a:lvl2pPr marL="7620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2pPr>
            <a:lvl3pPr marL="1206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3pPr>
            <a:lvl4pPr marL="16510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4pPr>
            <a:lvl5pPr marL="20955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5pPr>
            <a:lvl6pPr marL="264541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6pPr>
            <a:lvl7pPr marL="268097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7pPr>
            <a:lvl8pPr marL="271653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8pPr>
            <a:lvl9pPr marL="275209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9pPr>
          </a:lstStyle>
          <a:p>
            <a:pPr marL="0" algn="ctr"/>
            <a:r>
              <a:rPr lang="sr-Latn-RS" sz="2800" b="1" dirty="0" smtClean="0">
                <a:solidFill>
                  <a:srgbClr val="7030A0"/>
                </a:solidFill>
              </a:rPr>
              <a:t>National </a:t>
            </a:r>
            <a:br>
              <a:rPr lang="sr-Latn-RS" sz="2800" b="1" dirty="0" smtClean="0">
                <a:solidFill>
                  <a:srgbClr val="7030A0"/>
                </a:solidFill>
              </a:rPr>
            </a:br>
            <a:r>
              <a:rPr lang="sr-Latn-RS" sz="2800" b="1" dirty="0" err="1" smtClean="0">
                <a:solidFill>
                  <a:srgbClr val="7030A0"/>
                </a:solidFill>
              </a:rPr>
              <a:t>Research</a:t>
            </a:r>
            <a:r>
              <a:rPr lang="sr-Latn-RS" sz="2800" b="1" dirty="0" smtClean="0">
                <a:solidFill>
                  <a:srgbClr val="7030A0"/>
                </a:solidFill>
              </a:rPr>
              <a:t> </a:t>
            </a:r>
            <a:r>
              <a:rPr lang="sr-Latn-RS" sz="2800" b="1" dirty="0" err="1">
                <a:solidFill>
                  <a:srgbClr val="7030A0"/>
                </a:solidFill>
              </a:rPr>
              <a:t>P</a:t>
            </a:r>
            <a:r>
              <a:rPr lang="sr-Latn-RS" sz="2800" b="1" dirty="0" err="1" smtClean="0">
                <a:solidFill>
                  <a:srgbClr val="7030A0"/>
                </a:solidFill>
              </a:rPr>
              <a:t>rojects</a:t>
            </a:r>
            <a:r>
              <a:rPr lang="sr-Latn-RS" sz="2800" b="1" dirty="0" smtClean="0">
                <a:solidFill>
                  <a:srgbClr val="7030A0"/>
                </a:solidFill>
              </a:rPr>
              <a:t> </a:t>
            </a:r>
            <a:endParaRPr lang="en-US" sz="2800" b="1" dirty="0">
              <a:solidFill>
                <a:srgbClr val="7030A0"/>
              </a:solidFill>
            </a:endParaRPr>
          </a:p>
        </p:txBody>
      </p:sp>
      <p:pic>
        <p:nvPicPr>
          <p:cNvPr id="2050" name="Picture 2" descr="Resurs Centar | Javni poziv za učešće na konkursu „Svi zajedno za rodnu  ravnopravnos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4036" y="7961588"/>
            <a:ext cx="1382478" cy="112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041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C00905B-24FA-7D42-A40D-DF874B9A17BB}"/>
              </a:ext>
            </a:extLst>
          </p:cNvPr>
          <p:cNvSpPr txBox="1">
            <a:spLocks/>
          </p:cNvSpPr>
          <p:nvPr/>
        </p:nvSpPr>
        <p:spPr>
          <a:xfrm>
            <a:off x="1" y="194107"/>
            <a:ext cx="7561262" cy="841256"/>
          </a:xfrm>
          <a:prstGeom prst="rect">
            <a:avLst/>
          </a:prstGeom>
        </p:spPr>
        <p:txBody>
          <a:bodyPr/>
          <a:lstStyle>
            <a:lvl1pPr marL="317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1pPr>
            <a:lvl2pPr marL="7620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2pPr>
            <a:lvl3pPr marL="1206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3pPr>
            <a:lvl4pPr marL="16510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4pPr>
            <a:lvl5pPr marL="20955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5pPr>
            <a:lvl6pPr marL="264541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6pPr>
            <a:lvl7pPr marL="268097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7pPr>
            <a:lvl8pPr marL="271653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8pPr>
            <a:lvl9pPr marL="275209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9pPr>
          </a:lstStyle>
          <a:p>
            <a:pPr marL="0" algn="ctr"/>
            <a:r>
              <a:rPr lang="sr-Latn-RS" sz="2800" b="1" dirty="0">
                <a:solidFill>
                  <a:srgbClr val="7030A0"/>
                </a:solidFill>
              </a:rPr>
              <a:t>National </a:t>
            </a:r>
            <a:br>
              <a:rPr lang="sr-Latn-RS" sz="2800" b="1" dirty="0">
                <a:solidFill>
                  <a:srgbClr val="7030A0"/>
                </a:solidFill>
              </a:rPr>
            </a:br>
            <a:r>
              <a:rPr lang="sr-Latn-RS" sz="2800" b="1" dirty="0" err="1" smtClean="0">
                <a:solidFill>
                  <a:srgbClr val="7030A0"/>
                </a:solidFill>
              </a:rPr>
              <a:t>Research</a:t>
            </a:r>
            <a:r>
              <a:rPr lang="sr-Latn-RS" sz="2800" b="1" dirty="0" smtClean="0">
                <a:solidFill>
                  <a:srgbClr val="7030A0"/>
                </a:solidFill>
              </a:rPr>
              <a:t> </a:t>
            </a:r>
            <a:r>
              <a:rPr lang="sr-Latn-RS" sz="2800" b="1" dirty="0" err="1">
                <a:solidFill>
                  <a:srgbClr val="7030A0"/>
                </a:solidFill>
              </a:rPr>
              <a:t>P</a:t>
            </a:r>
            <a:r>
              <a:rPr lang="sr-Latn-RS" sz="2800" b="1" dirty="0" err="1" smtClean="0">
                <a:solidFill>
                  <a:srgbClr val="7030A0"/>
                </a:solidFill>
              </a:rPr>
              <a:t>rojects</a:t>
            </a:r>
            <a:r>
              <a:rPr lang="sr-Latn-RS" sz="2800" b="1" dirty="0" smtClean="0">
                <a:solidFill>
                  <a:srgbClr val="7030A0"/>
                </a:solidFill>
              </a:rPr>
              <a:t> </a:t>
            </a:r>
            <a:endParaRPr lang="en-US" sz="2800" b="1" dirty="0">
              <a:solidFill>
                <a:srgbClr val="7030A0"/>
              </a:solidFill>
            </a:endParaRPr>
          </a:p>
        </p:txBody>
      </p:sp>
      <p:sp>
        <p:nvSpPr>
          <p:cNvPr id="3" name="Rectangle 2"/>
          <p:cNvSpPr/>
          <p:nvPr/>
        </p:nvSpPr>
        <p:spPr>
          <a:xfrm>
            <a:off x="441257" y="1151537"/>
            <a:ext cx="6678748" cy="7278916"/>
          </a:xfrm>
          <a:prstGeom prst="rect">
            <a:avLst/>
          </a:prstGeom>
        </p:spPr>
        <p:txBody>
          <a:bodyPr wrap="square">
            <a:spAutoFit/>
          </a:bodyPr>
          <a:lstStyle/>
          <a:p>
            <a:pPr algn="l"/>
            <a:r>
              <a:rPr lang="en-US" sz="1800" i="0" dirty="0">
                <a:solidFill>
                  <a:srgbClr val="003300"/>
                </a:solidFill>
                <a:latin typeface="Gill Sans Light (Body)"/>
              </a:rPr>
              <a:t>University of Belgrade - Faculty of Pharmacy is/was involved in realization of</a:t>
            </a:r>
            <a:r>
              <a:rPr lang="en-US" sz="1800" i="0" dirty="0" smtClean="0">
                <a:solidFill>
                  <a:srgbClr val="003300"/>
                </a:solidFill>
                <a:latin typeface="Gill Sans Light (Body)"/>
              </a:rPr>
              <a:t>:</a:t>
            </a:r>
            <a:endParaRPr lang="sr-Latn-RS" sz="1800" i="0" dirty="0" smtClean="0">
              <a:solidFill>
                <a:srgbClr val="003300"/>
              </a:solidFill>
              <a:latin typeface="Gill Sans Light (Body)"/>
            </a:endParaRPr>
          </a:p>
          <a:p>
            <a:pPr algn="l"/>
            <a:endParaRPr lang="sr-Latn-RS" sz="500" i="0" dirty="0">
              <a:solidFill>
                <a:srgbClr val="003300"/>
              </a:solidFill>
              <a:latin typeface="Gill Sans Light (Body)"/>
            </a:endParaRPr>
          </a:p>
          <a:p>
            <a:pPr marL="285750" indent="-285750" algn="l">
              <a:spcAft>
                <a:spcPts val="600"/>
              </a:spcAft>
              <a:buFont typeface="Wingdings" pitchFamily="2" charset="2"/>
              <a:buChar char="v"/>
            </a:pPr>
            <a:r>
              <a:rPr lang="pl-PL" sz="1800" b="1" i="0" dirty="0">
                <a:solidFill>
                  <a:srgbClr val="5A2781"/>
                </a:solidFill>
                <a:latin typeface="Gill Sans Light (Body)"/>
              </a:rPr>
              <a:t>4 </a:t>
            </a:r>
            <a:r>
              <a:rPr lang="pl-PL" sz="1800" b="1" i="0" dirty="0" smtClean="0">
                <a:solidFill>
                  <a:srgbClr val="5A2781"/>
                </a:solidFill>
                <a:latin typeface="Gill Sans Light (Body)"/>
              </a:rPr>
              <a:t>projects </a:t>
            </a:r>
            <a:r>
              <a:rPr lang="pl-PL" sz="1800" i="0" dirty="0" smtClean="0">
                <a:solidFill>
                  <a:srgbClr val="003300"/>
                </a:solidFill>
                <a:latin typeface="Gill Sans Light (Body)"/>
              </a:rPr>
              <a:t>from the </a:t>
            </a:r>
            <a:r>
              <a:rPr lang="pl-PL" sz="1800" b="1" i="0" dirty="0" smtClean="0">
                <a:solidFill>
                  <a:srgbClr val="5A2781"/>
                </a:solidFill>
                <a:latin typeface="Gill Sans Light (Body)"/>
              </a:rPr>
              <a:t>Proof of Concept </a:t>
            </a:r>
            <a:r>
              <a:rPr lang="pl-PL" sz="1800" i="0" dirty="0">
                <a:solidFill>
                  <a:srgbClr val="003300"/>
                </a:solidFill>
                <a:latin typeface="Gill Sans Light (Body)"/>
              </a:rPr>
              <a:t>program of</a:t>
            </a:r>
            <a:r>
              <a:rPr lang="pl-PL" sz="1800" b="1" i="0" dirty="0" smtClean="0">
                <a:solidFill>
                  <a:srgbClr val="5A2781"/>
                </a:solidFill>
                <a:latin typeface="Gill Sans Light (Body)"/>
              </a:rPr>
              <a:t> </a:t>
            </a:r>
            <a:r>
              <a:rPr lang="en-US" sz="1800" i="0" dirty="0" smtClean="0">
                <a:solidFill>
                  <a:srgbClr val="003300"/>
                </a:solidFill>
                <a:latin typeface="Gill Sans Light (Body)"/>
              </a:rPr>
              <a:t>The </a:t>
            </a:r>
            <a:r>
              <a:rPr lang="en-US" sz="1800" i="0" dirty="0">
                <a:solidFill>
                  <a:srgbClr val="003300"/>
                </a:solidFill>
                <a:latin typeface="Gill Sans Light (Body)"/>
              </a:rPr>
              <a:t>Innovation Fund of the Republic of Serbia</a:t>
            </a:r>
            <a:r>
              <a:rPr lang="pl-PL" sz="1800" i="0" dirty="0" smtClean="0">
                <a:solidFill>
                  <a:srgbClr val="003300"/>
                </a:solidFill>
                <a:latin typeface="Gill Sans Light (Body)"/>
              </a:rPr>
              <a:t> (</a:t>
            </a:r>
            <a:r>
              <a:rPr lang="en-US" sz="1800" i="0" dirty="0" smtClean="0">
                <a:solidFill>
                  <a:srgbClr val="003300"/>
                </a:solidFill>
                <a:latin typeface="Gill Sans Light (Body)"/>
                <a:hlinkClick r:id="rId2" action="ppaction://hlinksldjump"/>
              </a:rPr>
              <a:t>Assoc</a:t>
            </a:r>
            <a:r>
              <a:rPr lang="en-US" sz="1800" i="0" dirty="0">
                <a:solidFill>
                  <a:srgbClr val="003300"/>
                </a:solidFill>
                <a:latin typeface="Gill Sans Light (Body)"/>
                <a:hlinkClick r:id="rId2" action="ppaction://hlinksldjump"/>
              </a:rPr>
              <a:t>. Prof.</a:t>
            </a:r>
            <a:r>
              <a:rPr lang="pl-PL" sz="1800" i="0" dirty="0" smtClean="0">
                <a:solidFill>
                  <a:srgbClr val="003300"/>
                </a:solidFill>
                <a:latin typeface="Gill Sans Light (Body)"/>
                <a:hlinkClick r:id="rId2" action="ppaction://hlinksldjump"/>
              </a:rPr>
              <a:t> </a:t>
            </a:r>
            <a:r>
              <a:rPr lang="pl-PL" sz="1800" i="0" dirty="0">
                <a:solidFill>
                  <a:srgbClr val="003300"/>
                </a:solidFill>
                <a:latin typeface="Gill Sans Light (Body)"/>
                <a:hlinkClick r:id="rId2" action="ppaction://hlinksldjump"/>
              </a:rPr>
              <a:t>Marina Odalović</a:t>
            </a:r>
            <a:r>
              <a:rPr lang="pl-PL" sz="1800" i="0" dirty="0">
                <a:solidFill>
                  <a:srgbClr val="003300"/>
                </a:solidFill>
                <a:latin typeface="Gill Sans Light (Body)"/>
              </a:rPr>
              <a:t>, </a:t>
            </a:r>
            <a:r>
              <a:rPr lang="en-US" sz="1800" i="0" dirty="0" smtClean="0">
                <a:solidFill>
                  <a:srgbClr val="003300"/>
                </a:solidFill>
                <a:latin typeface="Gill Sans Light (Body)"/>
                <a:hlinkClick r:id="rId3" action="ppaction://hlinksldjump"/>
              </a:rPr>
              <a:t>P</a:t>
            </a:r>
            <a:r>
              <a:rPr lang="pl-PL" sz="1800" i="0" dirty="0" smtClean="0">
                <a:solidFill>
                  <a:srgbClr val="003300"/>
                </a:solidFill>
                <a:latin typeface="Gill Sans Light (Body)"/>
                <a:hlinkClick r:id="rId3" action="ppaction://hlinksldjump"/>
              </a:rPr>
              <a:t>rof. </a:t>
            </a:r>
            <a:r>
              <a:rPr lang="pl-PL" sz="1800" i="0" dirty="0">
                <a:solidFill>
                  <a:srgbClr val="003300"/>
                </a:solidFill>
                <a:latin typeface="Gill Sans Light (Body)"/>
                <a:hlinkClick r:id="rId3" action="ppaction://hlinksldjump"/>
              </a:rPr>
              <a:t>Zorica Vujić</a:t>
            </a:r>
            <a:r>
              <a:rPr lang="pl-PL" sz="1800" i="0" dirty="0">
                <a:solidFill>
                  <a:srgbClr val="003300"/>
                </a:solidFill>
                <a:latin typeface="Gill Sans Light (Body)"/>
              </a:rPr>
              <a:t>, </a:t>
            </a:r>
            <a:r>
              <a:rPr lang="en-US" sz="1800" i="0" dirty="0" smtClean="0">
                <a:solidFill>
                  <a:srgbClr val="003300"/>
                </a:solidFill>
                <a:latin typeface="Gill Sans Light (Body)"/>
                <a:hlinkClick r:id="rId4" action="ppaction://hlinksldjump"/>
              </a:rPr>
              <a:t>P</a:t>
            </a:r>
            <a:r>
              <a:rPr lang="pl-PL" sz="1800" i="0" dirty="0" smtClean="0">
                <a:solidFill>
                  <a:srgbClr val="003300"/>
                </a:solidFill>
                <a:latin typeface="Gill Sans Light (Body)"/>
                <a:hlinkClick r:id="rId4" action="ppaction://hlinksldjump"/>
              </a:rPr>
              <a:t>rof. Snežana </a:t>
            </a:r>
            <a:r>
              <a:rPr lang="pl-PL" sz="1800" i="0" dirty="0">
                <a:solidFill>
                  <a:srgbClr val="003300"/>
                </a:solidFill>
                <a:latin typeface="Gill Sans Light (Body)"/>
                <a:hlinkClick r:id="rId4" action="ppaction://hlinksldjump"/>
              </a:rPr>
              <a:t>Savić</a:t>
            </a:r>
            <a:r>
              <a:rPr lang="pl-PL" sz="1800" i="0" dirty="0">
                <a:solidFill>
                  <a:srgbClr val="003300"/>
                </a:solidFill>
                <a:latin typeface="Gill Sans Light (Body)"/>
              </a:rPr>
              <a:t>, </a:t>
            </a:r>
            <a:r>
              <a:rPr lang="en-US" sz="1800" i="0" dirty="0" smtClean="0">
                <a:solidFill>
                  <a:srgbClr val="003300"/>
                </a:solidFill>
                <a:latin typeface="Gill Sans Light (Body)"/>
              </a:rPr>
              <a:t>P</a:t>
            </a:r>
            <a:r>
              <a:rPr lang="pl-PL" sz="1800" i="0" dirty="0" smtClean="0">
                <a:solidFill>
                  <a:srgbClr val="003300"/>
                </a:solidFill>
                <a:latin typeface="Gill Sans Light (Body)"/>
              </a:rPr>
              <a:t>rof. </a:t>
            </a:r>
            <a:r>
              <a:rPr lang="pl-PL" sz="1800" i="0" dirty="0">
                <a:solidFill>
                  <a:srgbClr val="003300"/>
                </a:solidFill>
                <a:latin typeface="Gill Sans Light (Body)"/>
              </a:rPr>
              <a:t>Vesna Spasojević Kalimanovska),</a:t>
            </a:r>
          </a:p>
          <a:p>
            <a:pPr marL="285750" indent="-285750" algn="l">
              <a:spcAft>
                <a:spcPts val="600"/>
              </a:spcAft>
              <a:buFont typeface="Wingdings" pitchFamily="2" charset="2"/>
              <a:buChar char="v"/>
            </a:pPr>
            <a:r>
              <a:rPr lang="sr-Latn-RS" sz="1800" b="1" i="0" dirty="0">
                <a:solidFill>
                  <a:srgbClr val="5A2781"/>
                </a:solidFill>
                <a:latin typeface="Gill Sans Light (Body)"/>
              </a:rPr>
              <a:t>4 </a:t>
            </a:r>
            <a:r>
              <a:rPr lang="pl-PL" sz="1800" b="1" i="0" dirty="0">
                <a:solidFill>
                  <a:srgbClr val="5A2781"/>
                </a:solidFill>
                <a:latin typeface="Gill Sans Light (Body)"/>
              </a:rPr>
              <a:t>projects </a:t>
            </a:r>
            <a:r>
              <a:rPr lang="pl-PL" sz="1800" i="0" dirty="0" smtClean="0">
                <a:solidFill>
                  <a:srgbClr val="003300"/>
                </a:solidFill>
                <a:latin typeface="Gill Sans Light (Body)"/>
              </a:rPr>
              <a:t>from the </a:t>
            </a:r>
            <a:r>
              <a:rPr lang="en-US" sz="1800" b="1" i="0" dirty="0" smtClean="0">
                <a:solidFill>
                  <a:srgbClr val="5A2781"/>
                </a:solidFill>
                <a:latin typeface="Gill Sans Light (Body)"/>
              </a:rPr>
              <a:t>Serbian Science </a:t>
            </a:r>
            <a:r>
              <a:rPr lang="en-US" sz="1800" b="1" i="0" dirty="0">
                <a:solidFill>
                  <a:srgbClr val="5A2781"/>
                </a:solidFill>
                <a:latin typeface="Gill Sans Light (Body)"/>
              </a:rPr>
              <a:t>and Diaspora Collaboration </a:t>
            </a:r>
            <a:r>
              <a:rPr lang="pl-PL" sz="1800" i="0" dirty="0" smtClean="0">
                <a:solidFill>
                  <a:srgbClr val="003300"/>
                </a:solidFill>
                <a:latin typeface="Gill Sans Light (Body)"/>
              </a:rPr>
              <a:t>program of </a:t>
            </a:r>
            <a:r>
              <a:rPr lang="en-US" sz="1800" i="0" dirty="0">
                <a:solidFill>
                  <a:srgbClr val="003300"/>
                </a:solidFill>
                <a:latin typeface="Gill Sans Light (Body)"/>
              </a:rPr>
              <a:t>The Science Fund of the Republic of Serbia </a:t>
            </a:r>
            <a:r>
              <a:rPr lang="sr-Latn-RS" sz="1800" i="0" dirty="0" smtClean="0">
                <a:solidFill>
                  <a:srgbClr val="003300"/>
                </a:solidFill>
                <a:latin typeface="Gill Sans Light (Body)"/>
              </a:rPr>
              <a:t>(</a:t>
            </a:r>
            <a:r>
              <a:rPr lang="en-US" sz="1800" i="0" dirty="0" smtClean="0">
                <a:solidFill>
                  <a:srgbClr val="003300"/>
                </a:solidFill>
                <a:latin typeface="Gill Sans Light (Body)"/>
                <a:hlinkClick r:id="rId5" action="ppaction://hlinksldjump"/>
              </a:rPr>
              <a:t>P</a:t>
            </a:r>
            <a:r>
              <a:rPr lang="sr-Latn-RS" sz="1800" i="0" dirty="0" err="1" smtClean="0">
                <a:solidFill>
                  <a:srgbClr val="003300"/>
                </a:solidFill>
                <a:latin typeface="Gill Sans Light (Body)"/>
                <a:hlinkClick r:id="rId5" action="ppaction://hlinksldjump"/>
              </a:rPr>
              <a:t>rof</a:t>
            </a:r>
            <a:r>
              <a:rPr lang="sr-Latn-RS" sz="1800" i="0" dirty="0" smtClean="0">
                <a:solidFill>
                  <a:srgbClr val="003300"/>
                </a:solidFill>
                <a:latin typeface="Gill Sans Light (Body)"/>
                <a:hlinkClick r:id="rId5" action="ppaction://hlinksldjump"/>
              </a:rPr>
              <a:t>. Gordana </a:t>
            </a:r>
            <a:r>
              <a:rPr lang="sr-Latn-RS" sz="1800" i="0" dirty="0">
                <a:solidFill>
                  <a:srgbClr val="003300"/>
                </a:solidFill>
                <a:latin typeface="Gill Sans Light (Body)"/>
                <a:hlinkClick r:id="rId5" action="ppaction://hlinksldjump"/>
              </a:rPr>
              <a:t>Leposavić</a:t>
            </a:r>
            <a:r>
              <a:rPr lang="sr-Latn-RS" sz="1800" i="0" dirty="0">
                <a:solidFill>
                  <a:srgbClr val="003300"/>
                </a:solidFill>
                <a:latin typeface="Gill Sans Light (Body)"/>
              </a:rPr>
              <a:t>, </a:t>
            </a:r>
            <a:r>
              <a:rPr lang="en-US" sz="1800" i="0" dirty="0" smtClean="0">
                <a:solidFill>
                  <a:srgbClr val="003300"/>
                </a:solidFill>
                <a:latin typeface="Gill Sans Light (Body)"/>
                <a:hlinkClick r:id="rId6" action="ppaction://hlinksldjump"/>
              </a:rPr>
              <a:t>Assoc</a:t>
            </a:r>
            <a:r>
              <a:rPr lang="en-US" sz="1800" i="0" dirty="0">
                <a:solidFill>
                  <a:srgbClr val="003300"/>
                </a:solidFill>
                <a:latin typeface="Gill Sans Light (Body)"/>
                <a:hlinkClick r:id="rId6" action="ppaction://hlinksldjump"/>
              </a:rPr>
              <a:t>. Prof.</a:t>
            </a:r>
            <a:r>
              <a:rPr lang="sr-Latn-RS" sz="1800" i="0" dirty="0" smtClean="0">
                <a:solidFill>
                  <a:srgbClr val="003300"/>
                </a:solidFill>
                <a:latin typeface="Gill Sans Light (Body)"/>
                <a:hlinkClick r:id="rId6" action="ppaction://hlinksldjump"/>
              </a:rPr>
              <a:t> </a:t>
            </a:r>
            <a:r>
              <a:rPr lang="sr-Latn-RS" sz="1800" i="0" dirty="0">
                <a:solidFill>
                  <a:srgbClr val="003300"/>
                </a:solidFill>
                <a:latin typeface="Gill Sans Light (Body)"/>
                <a:hlinkClick r:id="rId6" action="ppaction://hlinksldjump"/>
              </a:rPr>
              <a:t>Brankica Filipić</a:t>
            </a:r>
            <a:r>
              <a:rPr lang="sr-Latn-RS" sz="1800" i="0" dirty="0">
                <a:solidFill>
                  <a:srgbClr val="003300"/>
                </a:solidFill>
                <a:latin typeface="Gill Sans Light (Body)"/>
              </a:rPr>
              <a:t>, </a:t>
            </a:r>
            <a:r>
              <a:rPr lang="sr-Latn-RS" sz="1800" i="0" dirty="0" err="1" smtClean="0">
                <a:solidFill>
                  <a:srgbClr val="003300"/>
                </a:solidFill>
                <a:latin typeface="Gill Sans Light (Body)"/>
              </a:rPr>
              <a:t>Assist</a:t>
            </a:r>
            <a:r>
              <a:rPr lang="sr-Latn-RS" sz="1800" i="0" dirty="0" smtClean="0">
                <a:solidFill>
                  <a:srgbClr val="003300"/>
                </a:solidFill>
                <a:latin typeface="Gill Sans Light (Body)"/>
              </a:rPr>
              <a:t>. Tamara Gojković, </a:t>
            </a:r>
            <a:r>
              <a:rPr lang="en-US" sz="1800" i="0" dirty="0" smtClean="0">
                <a:solidFill>
                  <a:srgbClr val="003300"/>
                </a:solidFill>
                <a:latin typeface="Gill Sans Light (Body)"/>
                <a:hlinkClick r:id="rId7" action="ppaction://hlinksldjump"/>
              </a:rPr>
              <a:t>P</a:t>
            </a:r>
            <a:r>
              <a:rPr lang="sr-Latn-RS" sz="1800" i="0" dirty="0" err="1" smtClean="0">
                <a:solidFill>
                  <a:srgbClr val="003300"/>
                </a:solidFill>
                <a:latin typeface="Gill Sans Light (Body)"/>
                <a:hlinkClick r:id="rId7" action="ppaction://hlinksldjump"/>
              </a:rPr>
              <a:t>rof</a:t>
            </a:r>
            <a:r>
              <a:rPr lang="sr-Latn-RS" sz="1800" i="0" dirty="0" smtClean="0">
                <a:solidFill>
                  <a:srgbClr val="003300"/>
                </a:solidFill>
                <a:latin typeface="Gill Sans Light (Body)"/>
                <a:hlinkClick r:id="rId7" action="ppaction://hlinksldjump"/>
              </a:rPr>
              <a:t>. </a:t>
            </a:r>
            <a:r>
              <a:rPr lang="sr-Latn-RS" sz="1800" i="0" dirty="0">
                <a:solidFill>
                  <a:srgbClr val="003300"/>
                </a:solidFill>
                <a:latin typeface="Gill Sans Light (Body)"/>
                <a:hlinkClick r:id="rId7" action="ppaction://hlinksldjump"/>
              </a:rPr>
              <a:t>Vladimir Savić</a:t>
            </a:r>
            <a:r>
              <a:rPr lang="sr-Latn-RS" sz="1800" i="0" dirty="0">
                <a:solidFill>
                  <a:srgbClr val="003300"/>
                </a:solidFill>
                <a:latin typeface="Gill Sans Light (Body)"/>
              </a:rPr>
              <a:t>),</a:t>
            </a:r>
          </a:p>
          <a:p>
            <a:pPr marL="285750" indent="-285750" algn="l">
              <a:spcAft>
                <a:spcPts val="600"/>
              </a:spcAft>
              <a:buFont typeface="Wingdings" pitchFamily="2" charset="2"/>
              <a:buChar char="v"/>
            </a:pPr>
            <a:r>
              <a:rPr lang="sr-Latn-RS" sz="1800" b="1" i="0" dirty="0">
                <a:solidFill>
                  <a:srgbClr val="5A2781"/>
                </a:solidFill>
                <a:latin typeface="Gill Sans Light (Body)"/>
              </a:rPr>
              <a:t>2 </a:t>
            </a:r>
            <a:r>
              <a:rPr lang="pl-PL" sz="1800" b="1" i="0" dirty="0">
                <a:solidFill>
                  <a:srgbClr val="5A2781"/>
                </a:solidFill>
                <a:latin typeface="Gill Sans Light (Body)"/>
              </a:rPr>
              <a:t>projects </a:t>
            </a:r>
            <a:r>
              <a:rPr lang="pl-PL" sz="1800" i="0" dirty="0" smtClean="0">
                <a:solidFill>
                  <a:srgbClr val="003300"/>
                </a:solidFill>
                <a:latin typeface="Gill Sans Light (Body)"/>
              </a:rPr>
              <a:t>from the </a:t>
            </a:r>
            <a:r>
              <a:rPr lang="sr-Latn-RS" sz="1800" b="1" i="0" dirty="0" smtClean="0">
                <a:solidFill>
                  <a:srgbClr val="5A2781"/>
                </a:solidFill>
                <a:latin typeface="Gill Sans Light (Body)"/>
              </a:rPr>
              <a:t>PROMIS</a:t>
            </a:r>
            <a:r>
              <a:rPr lang="sr-Latn-RS" sz="1800" i="0" dirty="0" smtClean="0">
                <a:solidFill>
                  <a:srgbClr val="5A2781"/>
                </a:solidFill>
                <a:latin typeface="Gill Sans Light (Body)"/>
              </a:rPr>
              <a:t> </a:t>
            </a:r>
            <a:r>
              <a:rPr lang="sr-Latn-RS" sz="1800" i="0" dirty="0" smtClean="0">
                <a:solidFill>
                  <a:srgbClr val="003300"/>
                </a:solidFill>
                <a:latin typeface="Gill Sans Light (Body)"/>
              </a:rPr>
              <a:t>(</a:t>
            </a:r>
            <a:r>
              <a:rPr lang="en-US" sz="1800" i="0" dirty="0">
                <a:solidFill>
                  <a:srgbClr val="003300"/>
                </a:solidFill>
                <a:latin typeface="Gill Sans Light (Body)"/>
              </a:rPr>
              <a:t>Program for excellent projects of young </a:t>
            </a:r>
            <a:r>
              <a:rPr lang="en-US" sz="1800" i="0" dirty="0" smtClean="0">
                <a:solidFill>
                  <a:srgbClr val="003300"/>
                </a:solidFill>
                <a:latin typeface="Gill Sans Light (Body)"/>
              </a:rPr>
              <a:t>researchers</a:t>
            </a:r>
            <a:r>
              <a:rPr lang="sr-Latn-RS" sz="1800" i="0" dirty="0" smtClean="0">
                <a:solidFill>
                  <a:srgbClr val="003300"/>
                </a:solidFill>
                <a:latin typeface="Gill Sans Light (Body)"/>
              </a:rPr>
              <a:t>)</a:t>
            </a:r>
            <a:r>
              <a:rPr lang="pl-PL" sz="1800" i="0" dirty="0" smtClean="0">
                <a:solidFill>
                  <a:srgbClr val="003300"/>
                </a:solidFill>
                <a:latin typeface="Gill Sans Light (Body)"/>
              </a:rPr>
              <a:t> </a:t>
            </a:r>
            <a:r>
              <a:rPr lang="pl-PL" sz="1800" i="0" dirty="0">
                <a:solidFill>
                  <a:srgbClr val="003300"/>
                </a:solidFill>
                <a:latin typeface="Gill Sans Light (Body)"/>
              </a:rPr>
              <a:t>program </a:t>
            </a:r>
            <a:r>
              <a:rPr lang="pl-PL" sz="1800" i="0" dirty="0" smtClean="0">
                <a:solidFill>
                  <a:srgbClr val="003300"/>
                </a:solidFill>
                <a:latin typeface="Gill Sans Light (Body)"/>
              </a:rPr>
              <a:t>of</a:t>
            </a:r>
            <a:r>
              <a:rPr lang="sr-Latn-RS" sz="1800" i="0" dirty="0" smtClean="0">
                <a:solidFill>
                  <a:srgbClr val="003300"/>
                </a:solidFill>
                <a:latin typeface="Gill Sans Light (Body)"/>
              </a:rPr>
              <a:t> </a:t>
            </a:r>
            <a:r>
              <a:rPr lang="en-US" sz="1800" i="0" dirty="0">
                <a:solidFill>
                  <a:srgbClr val="003300"/>
                </a:solidFill>
                <a:latin typeface="Gill Sans Light (Body)"/>
              </a:rPr>
              <a:t>The Science Fund of the Republic of </a:t>
            </a:r>
            <a:r>
              <a:rPr lang="en-US" sz="1800" i="0" dirty="0" smtClean="0">
                <a:solidFill>
                  <a:srgbClr val="003300"/>
                </a:solidFill>
                <a:latin typeface="Gill Sans Light (Body)"/>
              </a:rPr>
              <a:t>Serbia</a:t>
            </a:r>
            <a:r>
              <a:rPr lang="sr-Latn-RS" sz="1800" i="0" dirty="0" smtClean="0">
                <a:solidFill>
                  <a:srgbClr val="003300"/>
                </a:solidFill>
                <a:latin typeface="Gill Sans Light (Body)"/>
              </a:rPr>
              <a:t> </a:t>
            </a:r>
            <a:r>
              <a:rPr lang="pl-PL" sz="1800" i="0" dirty="0" smtClean="0">
                <a:solidFill>
                  <a:srgbClr val="003300"/>
                </a:solidFill>
                <a:latin typeface="Gill Sans Light (Body)"/>
              </a:rPr>
              <a:t>(</a:t>
            </a:r>
            <a:r>
              <a:rPr lang="en-US" sz="1800" i="0" dirty="0" smtClean="0">
                <a:solidFill>
                  <a:srgbClr val="003300"/>
                </a:solidFill>
                <a:latin typeface="Gill Sans Light (Body)"/>
                <a:hlinkClick r:id="rId8" action="ppaction://hlinksldjump"/>
              </a:rPr>
              <a:t>Asst</a:t>
            </a:r>
            <a:r>
              <a:rPr lang="en-US" sz="1800" i="0" dirty="0">
                <a:solidFill>
                  <a:srgbClr val="003300"/>
                </a:solidFill>
                <a:latin typeface="Gill Sans Light (Body)"/>
                <a:hlinkClick r:id="rId8" action="ppaction://hlinksldjump"/>
              </a:rPr>
              <a:t>. Prof.</a:t>
            </a:r>
            <a:r>
              <a:rPr lang="pl-PL" sz="1800" i="0" dirty="0" smtClean="0">
                <a:solidFill>
                  <a:srgbClr val="003300"/>
                </a:solidFill>
                <a:latin typeface="Gill Sans Light (Body)"/>
                <a:hlinkClick r:id="rId8" action="ppaction://hlinksldjump"/>
              </a:rPr>
              <a:t> </a:t>
            </a:r>
            <a:r>
              <a:rPr lang="pl-PL" sz="1800" i="0" dirty="0">
                <a:solidFill>
                  <a:srgbClr val="003300"/>
                </a:solidFill>
                <a:latin typeface="Gill Sans Light (Body)"/>
                <a:hlinkClick r:id="rId8" action="ppaction://hlinksldjump"/>
              </a:rPr>
              <a:t>Marin Jukić</a:t>
            </a:r>
            <a:r>
              <a:rPr lang="pl-PL" sz="1800" i="0" dirty="0">
                <a:solidFill>
                  <a:srgbClr val="003300"/>
                </a:solidFill>
                <a:latin typeface="Gill Sans Light (Body)"/>
              </a:rPr>
              <a:t>, </a:t>
            </a:r>
            <a:r>
              <a:rPr lang="en-US" sz="1800" i="0" dirty="0" smtClean="0">
                <a:solidFill>
                  <a:srgbClr val="003300"/>
                </a:solidFill>
                <a:latin typeface="Gill Sans Light (Body)"/>
                <a:hlinkClick r:id="rId9" action="ppaction://hlinksldjump"/>
              </a:rPr>
              <a:t>Asst</a:t>
            </a:r>
            <a:r>
              <a:rPr lang="en-US" sz="1800" i="0" dirty="0">
                <a:solidFill>
                  <a:srgbClr val="003300"/>
                </a:solidFill>
                <a:latin typeface="Gill Sans Light (Body)"/>
                <a:hlinkClick r:id="rId9" action="ppaction://hlinksldjump"/>
              </a:rPr>
              <a:t>. Prof.</a:t>
            </a:r>
            <a:r>
              <a:rPr lang="pl-PL" sz="1800" i="0" dirty="0" smtClean="0">
                <a:solidFill>
                  <a:srgbClr val="003300"/>
                </a:solidFill>
                <a:latin typeface="Gill Sans Light (Body)"/>
                <a:hlinkClick r:id="rId9" action="ppaction://hlinksldjump"/>
              </a:rPr>
              <a:t> </a:t>
            </a:r>
            <a:r>
              <a:rPr lang="pl-PL" sz="1800" i="0" dirty="0">
                <a:solidFill>
                  <a:srgbClr val="003300"/>
                </a:solidFill>
                <a:latin typeface="Gill Sans Light (Body)"/>
                <a:hlinkClick r:id="rId9" action="ppaction://hlinksldjump"/>
              </a:rPr>
              <a:t>Aleksandra Buha Đorđević</a:t>
            </a:r>
            <a:r>
              <a:rPr lang="pl-PL" sz="1800" i="0" dirty="0">
                <a:solidFill>
                  <a:srgbClr val="003300"/>
                </a:solidFill>
                <a:latin typeface="Gill Sans Light (Body)"/>
              </a:rPr>
              <a:t>),</a:t>
            </a:r>
          </a:p>
          <a:p>
            <a:pPr marL="285750" indent="-285750" algn="l">
              <a:spcAft>
                <a:spcPts val="600"/>
              </a:spcAft>
              <a:buFont typeface="Wingdings" pitchFamily="2" charset="2"/>
              <a:buChar char="v"/>
            </a:pPr>
            <a:r>
              <a:rPr lang="pl-PL" sz="1800" b="1" i="0" dirty="0">
                <a:solidFill>
                  <a:srgbClr val="5A2781"/>
                </a:solidFill>
                <a:latin typeface="Gill Sans Light (Body)"/>
              </a:rPr>
              <a:t>1 </a:t>
            </a:r>
            <a:r>
              <a:rPr lang="pl-PL" sz="1800" b="1" i="0" dirty="0" smtClean="0">
                <a:solidFill>
                  <a:srgbClr val="5A2781"/>
                </a:solidFill>
                <a:latin typeface="Gill Sans Light (Body)"/>
              </a:rPr>
              <a:t>project </a:t>
            </a:r>
            <a:r>
              <a:rPr lang="pl-PL" sz="1800" i="0" dirty="0" smtClean="0">
                <a:solidFill>
                  <a:srgbClr val="003300"/>
                </a:solidFill>
                <a:latin typeface="Gill Sans Light (Body)"/>
              </a:rPr>
              <a:t>from the </a:t>
            </a:r>
            <a:r>
              <a:rPr lang="nn-NO" sz="1800" b="1" i="0" dirty="0" smtClean="0">
                <a:solidFill>
                  <a:srgbClr val="5A2781"/>
                </a:solidFill>
                <a:latin typeface="Gill Sans Light (Body)"/>
              </a:rPr>
              <a:t>Collaborative </a:t>
            </a:r>
            <a:r>
              <a:rPr lang="nn-NO" sz="1800" b="1" i="0" dirty="0">
                <a:solidFill>
                  <a:srgbClr val="5A2781"/>
                </a:solidFill>
                <a:latin typeface="Gill Sans Light (Body)"/>
              </a:rPr>
              <a:t>Grant Scheme </a:t>
            </a:r>
            <a:r>
              <a:rPr lang="nn-NO" sz="1800" b="1" i="0" dirty="0" smtClean="0">
                <a:solidFill>
                  <a:srgbClr val="5A2781"/>
                </a:solidFill>
                <a:latin typeface="Gill Sans Light (Body)"/>
              </a:rPr>
              <a:t>Program</a:t>
            </a:r>
            <a:r>
              <a:rPr lang="sr-Latn-RS" sz="1800" b="1" i="0" dirty="0" smtClean="0">
                <a:solidFill>
                  <a:srgbClr val="5A2781"/>
                </a:solidFill>
                <a:latin typeface="Gill Sans Light (Body)"/>
              </a:rPr>
              <a:t> </a:t>
            </a:r>
            <a:r>
              <a:rPr lang="en-US" sz="1800" i="0" dirty="0" smtClean="0">
                <a:solidFill>
                  <a:srgbClr val="003300"/>
                </a:solidFill>
                <a:latin typeface="Gill Sans Light (Body)"/>
              </a:rPr>
              <a:t>of </a:t>
            </a:r>
            <a:r>
              <a:rPr lang="en-US" sz="1800" i="0" dirty="0">
                <a:solidFill>
                  <a:srgbClr val="003300"/>
                </a:solidFill>
                <a:latin typeface="Gill Sans Light (Body)"/>
              </a:rPr>
              <a:t>The Innovation Fund of the Republic of Serbia</a:t>
            </a:r>
            <a:r>
              <a:rPr lang="pl-PL" sz="1800" i="0" dirty="0" smtClean="0">
                <a:solidFill>
                  <a:srgbClr val="003300"/>
                </a:solidFill>
                <a:latin typeface="Gill Sans Light (Body)"/>
              </a:rPr>
              <a:t> (</a:t>
            </a:r>
            <a:r>
              <a:rPr lang="en-US" sz="1800" i="0" dirty="0" smtClean="0">
                <a:solidFill>
                  <a:srgbClr val="003300"/>
                </a:solidFill>
                <a:latin typeface="Gill Sans Light (Body)"/>
                <a:hlinkClick r:id="rId7" action="ppaction://hlinksldjump"/>
              </a:rPr>
              <a:t>P</a:t>
            </a:r>
            <a:r>
              <a:rPr lang="pl-PL" sz="1800" i="0" dirty="0" smtClean="0">
                <a:solidFill>
                  <a:srgbClr val="003300"/>
                </a:solidFill>
                <a:latin typeface="Gill Sans Light (Body)"/>
                <a:hlinkClick r:id="rId7" action="ppaction://hlinksldjump"/>
              </a:rPr>
              <a:t>rof. </a:t>
            </a:r>
            <a:r>
              <a:rPr lang="pl-PL" sz="1800" i="0" dirty="0">
                <a:solidFill>
                  <a:srgbClr val="003300"/>
                </a:solidFill>
                <a:latin typeface="Gill Sans Light (Body)"/>
                <a:hlinkClick r:id="rId7" action="ppaction://hlinksldjump"/>
              </a:rPr>
              <a:t>Vladimir Savić</a:t>
            </a:r>
            <a:r>
              <a:rPr lang="pl-PL" sz="1800" i="0" dirty="0">
                <a:solidFill>
                  <a:srgbClr val="003300"/>
                </a:solidFill>
                <a:latin typeface="Gill Sans Light (Body)"/>
              </a:rPr>
              <a:t>),</a:t>
            </a:r>
          </a:p>
          <a:p>
            <a:pPr marL="285750" indent="-285750" algn="l">
              <a:spcAft>
                <a:spcPts val="600"/>
              </a:spcAft>
              <a:buFont typeface="Wingdings" pitchFamily="2" charset="2"/>
              <a:buChar char="v"/>
            </a:pPr>
            <a:r>
              <a:rPr lang="pl-PL" sz="1800" b="1" i="0" dirty="0">
                <a:solidFill>
                  <a:srgbClr val="5A2781"/>
                </a:solidFill>
                <a:latin typeface="Gill Sans Light (Body)"/>
              </a:rPr>
              <a:t>1 </a:t>
            </a:r>
            <a:r>
              <a:rPr lang="pl-PL" sz="1800" b="1" i="0" dirty="0" smtClean="0">
                <a:solidFill>
                  <a:srgbClr val="5A2781"/>
                </a:solidFill>
                <a:latin typeface="Gill Sans Light (Body)"/>
              </a:rPr>
              <a:t>project </a:t>
            </a:r>
            <a:r>
              <a:rPr lang="pl-PL" sz="1800" i="0" dirty="0" smtClean="0">
                <a:solidFill>
                  <a:srgbClr val="003300"/>
                </a:solidFill>
                <a:latin typeface="Gill Sans Light (Body)"/>
              </a:rPr>
              <a:t>of</a:t>
            </a:r>
            <a:r>
              <a:rPr lang="pl-PL" sz="1800" b="1" i="0" dirty="0" smtClean="0">
                <a:solidFill>
                  <a:srgbClr val="5A2781"/>
                </a:solidFill>
                <a:latin typeface="Gill Sans Light (Body)"/>
              </a:rPr>
              <a:t> </a:t>
            </a:r>
            <a:r>
              <a:rPr lang="en-US" sz="1800" b="1" i="0" dirty="0" smtClean="0">
                <a:solidFill>
                  <a:srgbClr val="5A2781"/>
                </a:solidFill>
                <a:latin typeface="Gill Sans Light (Body)"/>
              </a:rPr>
              <a:t>The </a:t>
            </a:r>
            <a:r>
              <a:rPr lang="en-US" sz="1800" b="1" i="0" dirty="0">
                <a:solidFill>
                  <a:srgbClr val="5A2781"/>
                </a:solidFill>
                <a:latin typeface="Gill Sans Light (Body)"/>
              </a:rPr>
              <a:t>Center for the Promotion of Science </a:t>
            </a:r>
            <a:r>
              <a:rPr lang="pl-PL" sz="1800" i="0" dirty="0" smtClean="0">
                <a:solidFill>
                  <a:srgbClr val="003300"/>
                </a:solidFill>
                <a:latin typeface="Gill Sans Light (Body)"/>
              </a:rPr>
              <a:t>(</a:t>
            </a:r>
            <a:r>
              <a:rPr lang="vi-VN" sz="1800" i="0" dirty="0" smtClean="0">
                <a:solidFill>
                  <a:srgbClr val="003300"/>
                </a:solidFill>
                <a:latin typeface="Gill Sans Light (Body)"/>
                <a:hlinkClick r:id="rId6" action="ppaction://hlinksldjump"/>
              </a:rPr>
              <a:t>Assoc</a:t>
            </a:r>
            <a:r>
              <a:rPr lang="sr-Latn-RS" sz="1800" i="0" dirty="0" smtClean="0">
                <a:solidFill>
                  <a:srgbClr val="003300"/>
                </a:solidFill>
                <a:latin typeface="Gill Sans Light (Body)"/>
                <a:hlinkClick r:id="rId6" action="ppaction://hlinksldjump"/>
              </a:rPr>
              <a:t>.</a:t>
            </a:r>
            <a:r>
              <a:rPr lang="vi-VN" sz="1800" i="0" dirty="0" smtClean="0">
                <a:solidFill>
                  <a:srgbClr val="003300"/>
                </a:solidFill>
                <a:latin typeface="Gill Sans Light (Body)"/>
                <a:hlinkClick r:id="rId6" action="ppaction://hlinksldjump"/>
              </a:rPr>
              <a:t> Prof</a:t>
            </a:r>
            <a:r>
              <a:rPr lang="sr-Latn-RS" sz="1800" i="0" dirty="0" smtClean="0">
                <a:solidFill>
                  <a:srgbClr val="003300"/>
                </a:solidFill>
                <a:latin typeface="Gill Sans Light (Body)"/>
                <a:hlinkClick r:id="rId6" action="ppaction://hlinksldjump"/>
              </a:rPr>
              <a:t>.</a:t>
            </a:r>
            <a:r>
              <a:rPr lang="vi-VN" sz="1800" i="0" dirty="0" smtClean="0">
                <a:solidFill>
                  <a:srgbClr val="003300"/>
                </a:solidFill>
                <a:latin typeface="Gill Sans Light (Body)"/>
                <a:hlinkClick r:id="rId6" action="ppaction://hlinksldjump"/>
              </a:rPr>
              <a:t> </a:t>
            </a:r>
            <a:r>
              <a:rPr lang="vi-VN" sz="1800" i="0" dirty="0">
                <a:solidFill>
                  <a:srgbClr val="003300"/>
                </a:solidFill>
                <a:latin typeface="Gill Sans Light (Body)"/>
                <a:hlinkClick r:id="rId6" action="ppaction://hlinksldjump"/>
              </a:rPr>
              <a:t>Brankica Filipić</a:t>
            </a:r>
            <a:r>
              <a:rPr lang="vi-VN" sz="1800" i="0" dirty="0">
                <a:solidFill>
                  <a:srgbClr val="003300"/>
                </a:solidFill>
                <a:latin typeface="Gill Sans Light (Body)"/>
              </a:rPr>
              <a:t>, </a:t>
            </a:r>
            <a:r>
              <a:rPr lang="en-US" sz="1800" i="0" dirty="0" smtClean="0">
                <a:solidFill>
                  <a:srgbClr val="003300"/>
                </a:solidFill>
                <a:latin typeface="Gill Sans Light (Body)"/>
                <a:hlinkClick r:id="rId9" action="ppaction://hlinksldjump"/>
              </a:rPr>
              <a:t>Ass</a:t>
            </a:r>
            <a:r>
              <a:rPr lang="sr-Latn-RS" sz="1800" i="0" dirty="0" smtClean="0">
                <a:solidFill>
                  <a:srgbClr val="003300"/>
                </a:solidFill>
                <a:latin typeface="Gill Sans Light (Body)"/>
                <a:hlinkClick r:id="rId9" action="ppaction://hlinksldjump"/>
              </a:rPr>
              <a:t>t.</a:t>
            </a:r>
            <a:r>
              <a:rPr lang="en-US" sz="1800" i="0" dirty="0" smtClean="0">
                <a:solidFill>
                  <a:srgbClr val="003300"/>
                </a:solidFill>
                <a:latin typeface="Gill Sans Light (Body)"/>
                <a:hlinkClick r:id="rId9" action="ppaction://hlinksldjump"/>
              </a:rPr>
              <a:t> Prof</a:t>
            </a:r>
            <a:r>
              <a:rPr lang="sr-Latn-RS" sz="1800" i="0" dirty="0" smtClean="0">
                <a:solidFill>
                  <a:srgbClr val="003300"/>
                </a:solidFill>
                <a:latin typeface="Gill Sans Light (Body)"/>
                <a:hlinkClick r:id="rId9" action="ppaction://hlinksldjump"/>
              </a:rPr>
              <a:t>.</a:t>
            </a:r>
            <a:r>
              <a:rPr lang="vi-VN" sz="1800" i="0" dirty="0" smtClean="0">
                <a:solidFill>
                  <a:srgbClr val="003300"/>
                </a:solidFill>
                <a:latin typeface="Gill Sans Light (Body)"/>
                <a:hlinkClick r:id="rId9" action="ppaction://hlinksldjump"/>
              </a:rPr>
              <a:t> </a:t>
            </a:r>
            <a:r>
              <a:rPr lang="vi-VN" sz="1800" i="0" dirty="0">
                <a:solidFill>
                  <a:srgbClr val="003300"/>
                </a:solidFill>
                <a:latin typeface="Gill Sans Light (Body)"/>
                <a:hlinkClick r:id="rId9" action="ppaction://hlinksldjump"/>
              </a:rPr>
              <a:t>Aleksandra Buha Đorđević </a:t>
            </a:r>
            <a:r>
              <a:rPr lang="sr-Latn-RS" sz="1800" i="0" dirty="0" err="1" smtClean="0">
                <a:solidFill>
                  <a:srgbClr val="003300"/>
                </a:solidFill>
                <a:latin typeface="Gill Sans Light (Body)"/>
              </a:rPr>
              <a:t>and</a:t>
            </a:r>
            <a:r>
              <a:rPr lang="vi-VN" sz="1800" i="0" dirty="0" smtClean="0">
                <a:solidFill>
                  <a:srgbClr val="003300"/>
                </a:solidFill>
                <a:latin typeface="Gill Sans Light (Body)"/>
              </a:rPr>
              <a:t> </a:t>
            </a:r>
            <a:r>
              <a:rPr lang="en-US" sz="1800" i="0" dirty="0" smtClean="0">
                <a:solidFill>
                  <a:srgbClr val="003300"/>
                </a:solidFill>
                <a:latin typeface="Gill Sans Light (Body)"/>
              </a:rPr>
              <a:t>Ass</a:t>
            </a:r>
            <a:r>
              <a:rPr lang="sr-Latn-RS" sz="1800" i="0" dirty="0" smtClean="0">
                <a:solidFill>
                  <a:srgbClr val="003300"/>
                </a:solidFill>
                <a:latin typeface="Gill Sans Light (Body)"/>
              </a:rPr>
              <a:t>t.</a:t>
            </a:r>
            <a:r>
              <a:rPr lang="en-US" sz="1800" i="0" dirty="0" smtClean="0">
                <a:solidFill>
                  <a:srgbClr val="003300"/>
                </a:solidFill>
                <a:latin typeface="Gill Sans Light (Body)"/>
              </a:rPr>
              <a:t> Prof</a:t>
            </a:r>
            <a:r>
              <a:rPr lang="sr-Latn-RS" sz="1800" i="0" dirty="0" smtClean="0">
                <a:solidFill>
                  <a:srgbClr val="003300"/>
                </a:solidFill>
                <a:latin typeface="Gill Sans Light (Body)"/>
              </a:rPr>
              <a:t>.</a:t>
            </a:r>
            <a:r>
              <a:rPr lang="vi-VN" sz="1800" i="0" dirty="0" smtClean="0">
                <a:solidFill>
                  <a:srgbClr val="003300"/>
                </a:solidFill>
                <a:latin typeface="Gill Sans Light (Body)"/>
              </a:rPr>
              <a:t> </a:t>
            </a:r>
            <a:r>
              <a:rPr lang="vi-VN" sz="1800" i="0" dirty="0">
                <a:solidFill>
                  <a:srgbClr val="003300"/>
                </a:solidFill>
                <a:latin typeface="Gill Sans Light (Body)"/>
              </a:rPr>
              <a:t>Ivan Jančić</a:t>
            </a:r>
            <a:r>
              <a:rPr lang="pl-PL" sz="1800" i="0" dirty="0" smtClean="0">
                <a:solidFill>
                  <a:srgbClr val="003300"/>
                </a:solidFill>
                <a:latin typeface="Gill Sans Light (Body)"/>
              </a:rPr>
              <a:t>),</a:t>
            </a:r>
          </a:p>
          <a:p>
            <a:pPr marL="285750" indent="-285750" algn="l">
              <a:spcAft>
                <a:spcPts val="600"/>
              </a:spcAft>
              <a:buFont typeface="Wingdings" pitchFamily="2" charset="2"/>
              <a:buChar char="v"/>
            </a:pPr>
            <a:r>
              <a:rPr lang="pl-PL" sz="1800" b="1" i="0" dirty="0" smtClean="0">
                <a:solidFill>
                  <a:srgbClr val="5A2781"/>
                </a:solidFill>
                <a:latin typeface="Gill Sans Light (Body)"/>
              </a:rPr>
              <a:t>project </a:t>
            </a:r>
            <a:r>
              <a:rPr lang="pl-PL" sz="1800" i="0" dirty="0" smtClean="0">
                <a:solidFill>
                  <a:srgbClr val="003300"/>
                </a:solidFill>
                <a:latin typeface="Gill Sans Light (Body)"/>
              </a:rPr>
              <a:t>within </a:t>
            </a:r>
            <a:r>
              <a:rPr lang="pl-PL" sz="1800" b="1" dirty="0">
                <a:solidFill>
                  <a:srgbClr val="7030A0"/>
                </a:solidFill>
                <a:latin typeface="Gill Sans Light (Body)"/>
              </a:rPr>
              <a:t>P</a:t>
            </a:r>
            <a:r>
              <a:rPr lang="pl-PL" sz="1800" b="1" dirty="0" smtClean="0">
                <a:solidFill>
                  <a:srgbClr val="7030A0"/>
                </a:solidFill>
                <a:latin typeface="Gill Sans Light (Body)"/>
              </a:rPr>
              <a:t>okreni se za nauku </a:t>
            </a:r>
            <a:r>
              <a:rPr lang="en-US" sz="1800" b="1" i="0" dirty="0" smtClean="0">
                <a:solidFill>
                  <a:srgbClr val="7030A0"/>
                </a:solidFill>
                <a:latin typeface="Gill Sans Light (Body)"/>
              </a:rPr>
              <a:t>initiative</a:t>
            </a:r>
            <a:r>
              <a:rPr lang="pl-PL" sz="1800" b="1" i="0" dirty="0" smtClean="0">
                <a:solidFill>
                  <a:srgbClr val="7030A0"/>
                </a:solidFill>
                <a:latin typeface="Gill Sans Light (Body)"/>
              </a:rPr>
              <a:t> </a:t>
            </a:r>
            <a:r>
              <a:rPr lang="pl-PL" sz="1800" i="0" dirty="0" smtClean="0">
                <a:solidFill>
                  <a:srgbClr val="003300"/>
                </a:solidFill>
                <a:latin typeface="Gill Sans Light (Body)"/>
              </a:rPr>
              <a:t>(</a:t>
            </a:r>
            <a:r>
              <a:rPr lang="en-US" sz="1800" i="0" dirty="0" err="1" smtClean="0">
                <a:solidFill>
                  <a:srgbClr val="003300"/>
                </a:solidFill>
                <a:latin typeface="Gill Sans Light (Body)"/>
                <a:hlinkClick r:id="rId8" action="ppaction://hlinksldjump"/>
              </a:rPr>
              <a:t>Asst</a:t>
            </a:r>
            <a:r>
              <a:rPr lang="sr-Latn-RS" sz="1800" i="0" dirty="0" smtClean="0">
                <a:solidFill>
                  <a:srgbClr val="003300"/>
                </a:solidFill>
                <a:latin typeface="Gill Sans Light (Body)"/>
                <a:hlinkClick r:id="rId8" action="ppaction://hlinksldjump"/>
              </a:rPr>
              <a:t>.</a:t>
            </a:r>
            <a:r>
              <a:rPr lang="en-US" sz="1800" i="0" dirty="0" smtClean="0">
                <a:solidFill>
                  <a:srgbClr val="003300"/>
                </a:solidFill>
                <a:latin typeface="Gill Sans Light (Body)"/>
                <a:hlinkClick r:id="rId8" action="ppaction://hlinksldjump"/>
              </a:rPr>
              <a:t> Prof</a:t>
            </a:r>
            <a:r>
              <a:rPr lang="sr-Latn-RS" sz="1800" i="0" dirty="0" smtClean="0">
                <a:solidFill>
                  <a:srgbClr val="003300"/>
                </a:solidFill>
                <a:latin typeface="Gill Sans Light (Body)"/>
                <a:hlinkClick r:id="rId8" action="ppaction://hlinksldjump"/>
              </a:rPr>
              <a:t>.</a:t>
            </a:r>
            <a:r>
              <a:rPr lang="pl-PL" sz="1800" i="0" dirty="0" smtClean="0">
                <a:solidFill>
                  <a:srgbClr val="003300"/>
                </a:solidFill>
                <a:latin typeface="Gill Sans Light (Body)"/>
                <a:hlinkClick r:id="rId8" action="ppaction://hlinksldjump"/>
              </a:rPr>
              <a:t> </a:t>
            </a:r>
            <a:r>
              <a:rPr lang="pl-PL" sz="1800" i="0" dirty="0">
                <a:solidFill>
                  <a:srgbClr val="003300"/>
                </a:solidFill>
                <a:latin typeface="Gill Sans Light (Body)"/>
                <a:hlinkClick r:id="rId8" action="ppaction://hlinksldjump"/>
              </a:rPr>
              <a:t>Marin </a:t>
            </a:r>
            <a:r>
              <a:rPr lang="pl-PL" sz="1800" i="0" dirty="0" smtClean="0">
                <a:solidFill>
                  <a:srgbClr val="003300"/>
                </a:solidFill>
                <a:latin typeface="Gill Sans Light (Body)"/>
                <a:hlinkClick r:id="rId8" action="ppaction://hlinksldjump"/>
              </a:rPr>
              <a:t>Jukić</a:t>
            </a:r>
            <a:r>
              <a:rPr lang="pl-PL" sz="1800" i="0" dirty="0" smtClean="0">
                <a:solidFill>
                  <a:srgbClr val="003300"/>
                </a:solidFill>
                <a:latin typeface="Gill Sans Light (Body)"/>
              </a:rPr>
              <a:t>),</a:t>
            </a:r>
          </a:p>
          <a:p>
            <a:pPr marL="285750" indent="-285750" algn="l">
              <a:spcAft>
                <a:spcPts val="600"/>
              </a:spcAft>
              <a:buFont typeface="Wingdings" pitchFamily="2" charset="2"/>
              <a:buChar char="v"/>
            </a:pPr>
            <a:r>
              <a:rPr lang="pl-PL" sz="1800" b="1" i="0" dirty="0">
                <a:solidFill>
                  <a:srgbClr val="7030A0"/>
                </a:solidFill>
                <a:latin typeface="Gill Sans Light (Body)"/>
              </a:rPr>
              <a:t>2</a:t>
            </a:r>
            <a:r>
              <a:rPr lang="pl-PL" sz="1800" b="1" i="0" dirty="0" smtClean="0">
                <a:solidFill>
                  <a:srgbClr val="7030A0"/>
                </a:solidFill>
                <a:latin typeface="Gill Sans Light (Body)"/>
              </a:rPr>
              <a:t> </a:t>
            </a:r>
            <a:r>
              <a:rPr lang="en-US" sz="1800" b="1" i="0" dirty="0" smtClean="0">
                <a:solidFill>
                  <a:srgbClr val="7030A0"/>
                </a:solidFill>
                <a:latin typeface="Gill Sans Light (Body)"/>
              </a:rPr>
              <a:t>in</a:t>
            </a:r>
            <a:r>
              <a:rPr lang="sr-Latn-RS" sz="1800" b="1" i="0" dirty="0" smtClean="0">
                <a:solidFill>
                  <a:srgbClr val="7030A0"/>
                </a:solidFill>
                <a:latin typeface="Gill Sans Light (Body)"/>
              </a:rPr>
              <a:t>n</a:t>
            </a:r>
            <a:r>
              <a:rPr lang="en-US" sz="1800" b="1" i="0" dirty="0" smtClean="0">
                <a:solidFill>
                  <a:srgbClr val="7030A0"/>
                </a:solidFill>
                <a:latin typeface="Gill Sans Light (Body)"/>
              </a:rPr>
              <a:t>ovation v</a:t>
            </a:r>
            <a:r>
              <a:rPr lang="sr-Latn-RS" sz="1800" b="1" i="0" dirty="0" smtClean="0">
                <a:solidFill>
                  <a:srgbClr val="7030A0"/>
                </a:solidFill>
                <a:latin typeface="Gill Sans Light (Body)"/>
              </a:rPr>
              <a:t>o</a:t>
            </a:r>
            <a:r>
              <a:rPr lang="en-US" sz="1800" b="1" i="0" dirty="0" err="1" smtClean="0">
                <a:solidFill>
                  <a:srgbClr val="7030A0"/>
                </a:solidFill>
                <a:latin typeface="Gill Sans Light (Body)"/>
              </a:rPr>
              <a:t>ucher</a:t>
            </a:r>
            <a:r>
              <a:rPr lang="pl-PL" sz="1800" b="1" i="0" dirty="0" smtClean="0">
                <a:solidFill>
                  <a:srgbClr val="7030A0"/>
                </a:solidFill>
                <a:latin typeface="Gill Sans Light (Body)"/>
              </a:rPr>
              <a:t>s </a:t>
            </a:r>
            <a:r>
              <a:rPr lang="pl-PL" sz="1800" i="0" dirty="0" smtClean="0">
                <a:solidFill>
                  <a:srgbClr val="003300"/>
                </a:solidFill>
                <a:latin typeface="Gill Sans Light (Body)"/>
              </a:rPr>
              <a:t>(</a:t>
            </a:r>
            <a:r>
              <a:rPr lang="sr-Latn-RS" sz="1800" i="0" dirty="0" smtClean="0">
                <a:solidFill>
                  <a:srgbClr val="003300"/>
                </a:solidFill>
                <a:latin typeface="Gill Sans Light (Body)"/>
              </a:rPr>
              <a:t>Prof.</a:t>
            </a:r>
            <a:r>
              <a:rPr lang="pl-PL" sz="1800" i="0" dirty="0" smtClean="0">
                <a:solidFill>
                  <a:srgbClr val="003300"/>
                </a:solidFill>
                <a:latin typeface="Gill Sans Light (Body)"/>
              </a:rPr>
              <a:t> Marina Milenković, assist. Tamara Gojković, PhD).</a:t>
            </a:r>
          </a:p>
        </p:txBody>
      </p:sp>
      <p:pic>
        <p:nvPicPr>
          <p:cNvPr id="3076" name="Picture 4" descr="Fond za nauku"/>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44450" y="8211563"/>
            <a:ext cx="2814135" cy="95087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ond za inovacionu delatnost – Beogradski sajam"/>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4565951" y="8293451"/>
            <a:ext cx="2020710" cy="95087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entar za promociju nauke organizuje virtuelni Dečji naučni kamp | Boom93"/>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1182466" y="9215806"/>
            <a:ext cx="1968747" cy="100217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Фонд за иновациону делатнос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06473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916111" y="625956"/>
            <a:ext cx="4496424" cy="841256"/>
          </a:xfrm>
        </p:spPr>
        <p:txBody>
          <a:bodyPr/>
          <a:lstStyle/>
          <a:p>
            <a:r>
              <a:rPr lang="sr-Latn-RS" sz="2400" dirty="0" err="1" smtClean="0">
                <a:solidFill>
                  <a:srgbClr val="7030A0"/>
                </a:solidFill>
              </a:rPr>
              <a:t>Research</a:t>
            </a:r>
            <a:r>
              <a:rPr lang="sr-Latn-RS" sz="2400" dirty="0" smtClean="0">
                <a:solidFill>
                  <a:srgbClr val="7030A0"/>
                </a:solidFill>
              </a:rPr>
              <a:t> </a:t>
            </a:r>
            <a:r>
              <a:rPr lang="sr-Latn-RS" sz="2400" dirty="0" err="1" smtClean="0">
                <a:solidFill>
                  <a:srgbClr val="7030A0"/>
                </a:solidFill>
              </a:rPr>
              <a:t>group</a:t>
            </a:r>
            <a:r>
              <a:rPr lang="sr-Latn-RS" sz="2400" dirty="0">
                <a:solidFill>
                  <a:srgbClr val="7030A0"/>
                </a:solidFill>
              </a:rPr>
              <a:t/>
            </a:r>
            <a:br>
              <a:rPr lang="sr-Latn-RS" sz="2400" dirty="0">
                <a:solidFill>
                  <a:srgbClr val="7030A0"/>
                </a:solidFill>
              </a:rPr>
            </a:br>
            <a:r>
              <a:rPr lang="vi-VN" sz="2400" dirty="0" smtClean="0">
                <a:solidFill>
                  <a:srgbClr val="7030A0"/>
                </a:solidFill>
              </a:rPr>
              <a:t>prof</a:t>
            </a:r>
            <a:r>
              <a:rPr lang="en-US" sz="2400" dirty="0">
                <a:solidFill>
                  <a:srgbClr val="7030A0"/>
                </a:solidFill>
              </a:rPr>
              <a:t>.</a:t>
            </a:r>
            <a:r>
              <a:rPr lang="en-US" sz="2400" dirty="0" smtClean="0">
                <a:solidFill>
                  <a:srgbClr val="7030A0"/>
                </a:solidFill>
              </a:rPr>
              <a:t> </a:t>
            </a:r>
            <a:r>
              <a:rPr lang="vi-VN" sz="2400" dirty="0" smtClean="0">
                <a:solidFill>
                  <a:srgbClr val="7030A0"/>
                </a:solidFill>
              </a:rPr>
              <a:t>Anđelija </a:t>
            </a:r>
            <a:r>
              <a:rPr lang="vi-VN" sz="2400" dirty="0">
                <a:solidFill>
                  <a:srgbClr val="7030A0"/>
                </a:solidFill>
              </a:rPr>
              <a:t>Malenović</a:t>
            </a:r>
            <a:endParaRPr lang="en-US" sz="2400" dirty="0">
              <a:solidFill>
                <a:srgbClr val="7030A0"/>
              </a:solidFill>
            </a:endParaRPr>
          </a:p>
        </p:txBody>
      </p:sp>
      <p:sp>
        <p:nvSpPr>
          <p:cNvPr id="4" name="Text Placeholder 3">
            <a:extLst>
              <a:ext uri="{FF2B5EF4-FFF2-40B4-BE49-F238E27FC236}">
                <a16:creationId xmlns:a16="http://schemas.microsoft.com/office/drawing/2014/main" id="{88352119-476B-4847-891D-39732FF6DFDA}"/>
              </a:ext>
            </a:extLst>
          </p:cNvPr>
          <p:cNvSpPr>
            <a:spLocks noGrp="1"/>
          </p:cNvSpPr>
          <p:nvPr>
            <p:ph type="body" sz="quarter" idx="27"/>
          </p:nvPr>
        </p:nvSpPr>
        <p:spPr>
          <a:xfrm>
            <a:off x="916111" y="2946300"/>
            <a:ext cx="3534557" cy="394980"/>
          </a:xfrm>
        </p:spPr>
        <p:txBody>
          <a:bodyPr/>
          <a:lstStyle/>
          <a:p>
            <a:r>
              <a:rPr lang="sr-Latn-RS" dirty="0" smtClean="0">
                <a:solidFill>
                  <a:srgbClr val="7030A0"/>
                </a:solidFill>
              </a:rPr>
              <a:t>Drug </a:t>
            </a:r>
            <a:r>
              <a:rPr lang="sr-Latn-RS" dirty="0" err="1">
                <a:solidFill>
                  <a:srgbClr val="7030A0"/>
                </a:solidFill>
              </a:rPr>
              <a:t>Analysis</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332572854"/>
              </p:ext>
            </p:extLst>
          </p:nvPr>
        </p:nvGraphicFramePr>
        <p:xfrm>
          <a:off x="916111" y="3685294"/>
          <a:ext cx="6194138" cy="6435476"/>
        </p:xfrm>
        <a:graphic>
          <a:graphicData uri="http://schemas.openxmlformats.org/drawingml/2006/table">
            <a:tbl>
              <a:tblPr firstRow="1" firstCol="1" bandRow="1">
                <a:tableStyleId>{5940675A-B579-460E-94D1-54222C63F5DA}</a:tableStyleId>
              </a:tblPr>
              <a:tblGrid>
                <a:gridCol w="1131053">
                  <a:extLst>
                    <a:ext uri="{9D8B030D-6E8A-4147-A177-3AD203B41FA5}">
                      <a16:colId xmlns:a16="http://schemas.microsoft.com/office/drawing/2014/main" val="20000"/>
                    </a:ext>
                  </a:extLst>
                </a:gridCol>
                <a:gridCol w="5063085">
                  <a:extLst>
                    <a:ext uri="{9D8B030D-6E8A-4147-A177-3AD203B41FA5}">
                      <a16:colId xmlns:a16="http://schemas.microsoft.com/office/drawing/2014/main" val="20001"/>
                    </a:ext>
                  </a:extLst>
                </a:gridCol>
              </a:tblGrid>
              <a:tr h="511886">
                <a:tc>
                  <a:txBody>
                    <a:bodyPr/>
                    <a:lstStyle/>
                    <a:p>
                      <a:pPr algn="l">
                        <a:spcAft>
                          <a:spcPts val="0"/>
                        </a:spcAft>
                      </a:pPr>
                      <a:r>
                        <a:rPr lang="sr-Latn-RS" sz="1200" kern="1200" dirty="0" err="1" smtClean="0">
                          <a:solidFill>
                            <a:srgbClr val="7030A0"/>
                          </a:solidFill>
                          <a:effectLst/>
                        </a:rPr>
                        <a:t>Research</a:t>
                      </a:r>
                      <a:r>
                        <a:rPr lang="sr-Latn-RS" sz="1200" kern="1200" dirty="0" smtClean="0">
                          <a:solidFill>
                            <a:srgbClr val="7030A0"/>
                          </a:solidFill>
                          <a:effectLst/>
                        </a:rPr>
                        <a:t> </a:t>
                      </a:r>
                      <a:r>
                        <a:rPr lang="sr-Latn-RS" sz="1200" kern="1200" dirty="0" err="1" smtClean="0">
                          <a:solidFill>
                            <a:srgbClr val="7030A0"/>
                          </a:solidFill>
                          <a:effectLst/>
                        </a:rPr>
                        <a:t>topic</a:t>
                      </a:r>
                      <a:r>
                        <a:rPr lang="sr-Latn-RS" sz="1200" kern="1200" dirty="0" smtClean="0">
                          <a:solidFill>
                            <a:srgbClr val="7030A0"/>
                          </a:solidFill>
                          <a:effectLst/>
                        </a:rPr>
                        <a:t> </a:t>
                      </a:r>
                      <a:r>
                        <a:rPr lang="sr-Latn-RS" sz="1200" kern="1200" dirty="0" err="1" smtClean="0">
                          <a:solidFill>
                            <a:srgbClr val="7030A0"/>
                          </a:solidFill>
                          <a:effectLst/>
                        </a:rPr>
                        <a:t>title</a:t>
                      </a:r>
                      <a:r>
                        <a:rPr lang="sr-Latn-RS" sz="1200" kern="1200" dirty="0" smtClean="0">
                          <a:solidFill>
                            <a:srgbClr val="7030A0"/>
                          </a:solidFill>
                          <a:effectLst/>
                        </a:rPr>
                        <a:t>:</a:t>
                      </a:r>
                      <a:endParaRPr lang="en-US" sz="1200" dirty="0">
                        <a:solidFill>
                          <a:srgbClr val="7030A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US" sz="1200" dirty="0" smtClean="0">
                          <a:solidFill>
                            <a:srgbClr val="7030A0"/>
                          </a:solidFill>
                          <a:effectLst/>
                        </a:rPr>
                        <a:t>Modelling of analytical and bioanalytical systems for the characterization of pharmacologically active compounds</a:t>
                      </a:r>
                      <a:endParaRPr lang="en-US" sz="1200" dirty="0">
                        <a:solidFill>
                          <a:srgbClr val="7030A0"/>
                        </a:solidFill>
                        <a:effectLst/>
                        <a:latin typeface="Calibri"/>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28440">
                <a:tc>
                  <a:txBody>
                    <a:bodyPr/>
                    <a:lstStyle/>
                    <a:p>
                      <a:pPr algn="l">
                        <a:spcAft>
                          <a:spcPts val="0"/>
                        </a:spcAft>
                      </a:pPr>
                      <a:r>
                        <a:rPr lang="sr-Latn-RS" sz="1200" kern="1200" dirty="0" smtClean="0">
                          <a:solidFill>
                            <a:srgbClr val="003300"/>
                          </a:solidFill>
                          <a:effectLst/>
                          <a:latin typeface="Gill Sans Light (Body)"/>
                        </a:rPr>
                        <a:t>RG </a:t>
                      </a:r>
                      <a:r>
                        <a:rPr lang="sr-Latn-RS" sz="1200" kern="1200" dirty="0" err="1" smtClean="0">
                          <a:solidFill>
                            <a:srgbClr val="003300"/>
                          </a:solidFill>
                          <a:effectLst/>
                          <a:latin typeface="Gill Sans Light (Body)"/>
                        </a:rPr>
                        <a:t>members</a:t>
                      </a:r>
                      <a:r>
                        <a:rPr lang="sr-Latn-RS" sz="1200" kern="1200" dirty="0" smtClean="0">
                          <a:solidFill>
                            <a:srgbClr val="003300"/>
                          </a:solidFill>
                          <a:effectLst/>
                        </a:rPr>
                        <a:t>:</a:t>
                      </a:r>
                      <a:endParaRPr lang="en-US" sz="1200" dirty="0">
                        <a:solidFill>
                          <a:srgbClr val="00330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sr-Latn-RS" sz="1200" dirty="0" smtClean="0">
                          <a:solidFill>
                            <a:srgbClr val="003300"/>
                          </a:solidFill>
                          <a:effectLst/>
                        </a:rPr>
                        <a:t>Dr.</a:t>
                      </a:r>
                      <a:r>
                        <a:rPr lang="vi-VN" sz="1200" dirty="0" smtClean="0">
                          <a:solidFill>
                            <a:srgbClr val="003300"/>
                          </a:solidFill>
                          <a:effectLst/>
                        </a:rPr>
                        <a:t> </a:t>
                      </a:r>
                      <a:r>
                        <a:rPr lang="vi-VN" sz="1200" dirty="0">
                          <a:solidFill>
                            <a:srgbClr val="003300"/>
                          </a:solidFill>
                          <a:effectLst/>
                        </a:rPr>
                        <a:t>Anđelija </a:t>
                      </a:r>
                      <a:r>
                        <a:rPr lang="vi-VN" sz="1200" dirty="0" smtClean="0">
                          <a:solidFill>
                            <a:srgbClr val="003300"/>
                          </a:solidFill>
                          <a:effectLst/>
                        </a:rPr>
                        <a:t>Malenović</a:t>
                      </a:r>
                      <a:r>
                        <a:rPr lang="sr-Latn-RS" sz="1200" dirty="0" smtClean="0">
                          <a:solidFill>
                            <a:srgbClr val="003300"/>
                          </a:solidFill>
                          <a:effectLst/>
                        </a:rPr>
                        <a:t>, </a:t>
                      </a:r>
                      <a:r>
                        <a:rPr lang="sr-Latn-RS" sz="1200" dirty="0" err="1" smtClean="0">
                          <a:solidFill>
                            <a:srgbClr val="003300"/>
                          </a:solidFill>
                          <a:effectLst/>
                        </a:rPr>
                        <a:t>Full</a:t>
                      </a:r>
                      <a:r>
                        <a:rPr lang="sr-Latn-RS" sz="1200" dirty="0" smtClean="0">
                          <a:solidFill>
                            <a:srgbClr val="003300"/>
                          </a:solidFill>
                          <a:effectLst/>
                        </a:rPr>
                        <a:t> </a:t>
                      </a:r>
                      <a:r>
                        <a:rPr lang="sr-Latn-RS" sz="1200" dirty="0" err="1" smtClean="0">
                          <a:solidFill>
                            <a:srgbClr val="003300"/>
                          </a:solidFill>
                          <a:effectLst/>
                        </a:rPr>
                        <a:t>Professor</a:t>
                      </a:r>
                      <a:endParaRPr lang="sr-Latn-RS" sz="1200" dirty="0">
                        <a:solidFill>
                          <a:srgbClr val="003300"/>
                        </a:solidFill>
                        <a:effectLst/>
                      </a:endParaRPr>
                    </a:p>
                    <a:p>
                      <a:pPr algn="l">
                        <a:lnSpc>
                          <a:spcPct val="115000"/>
                        </a:lnSpc>
                        <a:spcAft>
                          <a:spcPts val="0"/>
                        </a:spcAft>
                      </a:pPr>
                      <a:r>
                        <a:rPr lang="sr-Latn-RS" sz="1200" dirty="0" smtClean="0">
                          <a:solidFill>
                            <a:srgbClr val="003300"/>
                          </a:solidFill>
                          <a:effectLst/>
                        </a:rPr>
                        <a:t>Dr. </a:t>
                      </a:r>
                      <a:r>
                        <a:rPr lang="sr-Latn-RS" sz="1200" dirty="0">
                          <a:solidFill>
                            <a:srgbClr val="003300"/>
                          </a:solidFill>
                          <a:effectLst/>
                        </a:rPr>
                        <a:t>Mira </a:t>
                      </a:r>
                      <a:r>
                        <a:rPr lang="sr-Latn-RS" sz="1200" dirty="0" smtClean="0">
                          <a:solidFill>
                            <a:srgbClr val="003300"/>
                          </a:solidFill>
                          <a:effectLst/>
                        </a:rPr>
                        <a:t>Zečević, </a:t>
                      </a:r>
                      <a:r>
                        <a:rPr lang="sr-Latn-RS" sz="1200" dirty="0" err="1" smtClean="0">
                          <a:solidFill>
                            <a:srgbClr val="003300"/>
                          </a:solidFill>
                          <a:effectLst/>
                        </a:rPr>
                        <a:t>Full</a:t>
                      </a:r>
                      <a:r>
                        <a:rPr lang="sr-Latn-RS" sz="1200" dirty="0" smtClean="0">
                          <a:solidFill>
                            <a:srgbClr val="003300"/>
                          </a:solidFill>
                          <a:effectLst/>
                        </a:rPr>
                        <a:t> </a:t>
                      </a:r>
                      <a:r>
                        <a:rPr lang="sr-Latn-RS" sz="1200" dirty="0" err="1" smtClean="0">
                          <a:solidFill>
                            <a:srgbClr val="003300"/>
                          </a:solidFill>
                          <a:effectLst/>
                        </a:rPr>
                        <a:t>Professor</a:t>
                      </a:r>
                      <a:endParaRPr lang="en-US" sz="1200" dirty="0">
                        <a:solidFill>
                          <a:srgbClr val="003300"/>
                        </a:solidFill>
                        <a:effectLst/>
                      </a:endParaRPr>
                    </a:p>
                    <a:p>
                      <a:pPr algn="l">
                        <a:lnSpc>
                          <a:spcPct val="115000"/>
                        </a:lnSpc>
                        <a:spcAft>
                          <a:spcPts val="0"/>
                        </a:spcAft>
                      </a:pPr>
                      <a:r>
                        <a:rPr lang="sr-Latn-RS" sz="1200" dirty="0" smtClean="0">
                          <a:solidFill>
                            <a:srgbClr val="003300"/>
                          </a:solidFill>
                          <a:effectLst/>
                        </a:rPr>
                        <a:t>Dr. </a:t>
                      </a:r>
                      <a:r>
                        <a:rPr lang="sr-Latn-RS" sz="1200" dirty="0">
                          <a:solidFill>
                            <a:srgbClr val="003300"/>
                          </a:solidFill>
                          <a:effectLst/>
                        </a:rPr>
                        <a:t>Biljana </a:t>
                      </a:r>
                      <a:r>
                        <a:rPr lang="sr-Latn-RS" sz="1200" dirty="0" smtClean="0">
                          <a:solidFill>
                            <a:srgbClr val="003300"/>
                          </a:solidFill>
                          <a:effectLst/>
                        </a:rPr>
                        <a:t>Otašević, </a:t>
                      </a:r>
                      <a:r>
                        <a:rPr lang="sr-Latn-RS" sz="1200" dirty="0" err="1" smtClean="0">
                          <a:solidFill>
                            <a:srgbClr val="003300"/>
                          </a:solidFill>
                          <a:effectLst/>
                        </a:rPr>
                        <a:t>Associate</a:t>
                      </a:r>
                      <a:r>
                        <a:rPr lang="sr-Latn-RS" sz="1200" dirty="0" smtClean="0">
                          <a:solidFill>
                            <a:srgbClr val="003300"/>
                          </a:solidFill>
                          <a:effectLst/>
                        </a:rPr>
                        <a:t> </a:t>
                      </a:r>
                      <a:r>
                        <a:rPr lang="sr-Latn-RS" sz="1200" dirty="0" err="1" smtClean="0">
                          <a:solidFill>
                            <a:srgbClr val="003300"/>
                          </a:solidFill>
                          <a:effectLst/>
                        </a:rPr>
                        <a:t>Professor</a:t>
                      </a:r>
                      <a:endParaRPr lang="en-US" sz="1200" dirty="0">
                        <a:solidFill>
                          <a:srgbClr val="003300"/>
                        </a:solidFill>
                        <a:effectLst/>
                      </a:endParaRPr>
                    </a:p>
                    <a:p>
                      <a:pPr algn="l">
                        <a:lnSpc>
                          <a:spcPct val="115000"/>
                        </a:lnSpc>
                        <a:spcAft>
                          <a:spcPts val="0"/>
                        </a:spcAft>
                      </a:pPr>
                      <a:r>
                        <a:rPr lang="sr-Latn-RS" sz="1200" dirty="0" smtClean="0">
                          <a:solidFill>
                            <a:srgbClr val="003300"/>
                          </a:solidFill>
                          <a:effectLst/>
                        </a:rPr>
                        <a:t>Dr. </a:t>
                      </a:r>
                      <a:r>
                        <a:rPr lang="sr-Latn-RS" sz="1200" dirty="0">
                          <a:solidFill>
                            <a:srgbClr val="003300"/>
                          </a:solidFill>
                          <a:effectLst/>
                        </a:rPr>
                        <a:t>Ana </a:t>
                      </a:r>
                      <a:r>
                        <a:rPr lang="sr-Latn-RS" sz="1200" dirty="0" smtClean="0">
                          <a:solidFill>
                            <a:srgbClr val="003300"/>
                          </a:solidFill>
                          <a:effectLst/>
                        </a:rPr>
                        <a:t>Protić, </a:t>
                      </a:r>
                      <a:r>
                        <a:rPr lang="sr-Latn-RS" sz="1200" dirty="0" err="1" smtClean="0">
                          <a:solidFill>
                            <a:srgbClr val="003300"/>
                          </a:solidFill>
                          <a:effectLst/>
                        </a:rPr>
                        <a:t>Associate</a:t>
                      </a:r>
                      <a:r>
                        <a:rPr lang="sr-Latn-RS" sz="1200" dirty="0" smtClean="0">
                          <a:solidFill>
                            <a:srgbClr val="003300"/>
                          </a:solidFill>
                          <a:effectLst/>
                        </a:rPr>
                        <a:t> </a:t>
                      </a:r>
                      <a:r>
                        <a:rPr lang="sr-Latn-RS" sz="1200" dirty="0" err="1" smtClean="0">
                          <a:solidFill>
                            <a:srgbClr val="003300"/>
                          </a:solidFill>
                          <a:effectLst/>
                        </a:rPr>
                        <a:t>Professor</a:t>
                      </a:r>
                      <a:endParaRPr lang="en-US" sz="1200" dirty="0">
                        <a:solidFill>
                          <a:srgbClr val="003300"/>
                        </a:solidFill>
                        <a:effectLst/>
                      </a:endParaRPr>
                    </a:p>
                    <a:p>
                      <a:pPr algn="l">
                        <a:lnSpc>
                          <a:spcPct val="115000"/>
                        </a:lnSpc>
                        <a:spcAft>
                          <a:spcPts val="0"/>
                        </a:spcAft>
                      </a:pPr>
                      <a:r>
                        <a:rPr lang="sr-Latn-RS" sz="1200" dirty="0" smtClean="0">
                          <a:solidFill>
                            <a:srgbClr val="003300"/>
                          </a:solidFill>
                          <a:effectLst/>
                        </a:rPr>
                        <a:t>Dr. </a:t>
                      </a:r>
                      <a:r>
                        <a:rPr lang="sr-Latn-RS" sz="1200" dirty="0">
                          <a:solidFill>
                            <a:srgbClr val="003300"/>
                          </a:solidFill>
                          <a:effectLst/>
                        </a:rPr>
                        <a:t>Aleksandra Janošević </a:t>
                      </a:r>
                      <a:r>
                        <a:rPr lang="sr-Latn-RS" sz="1200" dirty="0" err="1" smtClean="0">
                          <a:solidFill>
                            <a:srgbClr val="003300"/>
                          </a:solidFill>
                          <a:effectLst/>
                        </a:rPr>
                        <a:t>Ležajić</a:t>
                      </a:r>
                      <a:r>
                        <a:rPr lang="sr-Latn-RS" sz="1200" dirty="0" smtClean="0">
                          <a:solidFill>
                            <a:srgbClr val="003300"/>
                          </a:solidFill>
                          <a:effectLst/>
                        </a:rPr>
                        <a:t>, </a:t>
                      </a:r>
                      <a:r>
                        <a:rPr lang="sr-Latn-RS" sz="1200" dirty="0" err="1" smtClean="0">
                          <a:solidFill>
                            <a:srgbClr val="003300"/>
                          </a:solidFill>
                          <a:effectLst/>
                        </a:rPr>
                        <a:t>Assistant</a:t>
                      </a:r>
                      <a:r>
                        <a:rPr lang="sr-Latn-RS" sz="1200" dirty="0" smtClean="0">
                          <a:solidFill>
                            <a:srgbClr val="003300"/>
                          </a:solidFill>
                          <a:effectLst/>
                        </a:rPr>
                        <a:t> </a:t>
                      </a:r>
                      <a:r>
                        <a:rPr lang="sr-Latn-RS" sz="1200" dirty="0" err="1" smtClean="0">
                          <a:solidFill>
                            <a:srgbClr val="003300"/>
                          </a:solidFill>
                          <a:effectLst/>
                        </a:rPr>
                        <a:t>Professor</a:t>
                      </a:r>
                      <a:endParaRPr lang="en-US" sz="1200" dirty="0">
                        <a:solidFill>
                          <a:srgbClr val="003300"/>
                        </a:solidFill>
                        <a:effectLst/>
                      </a:endParaRPr>
                    </a:p>
                    <a:p>
                      <a:pPr algn="l">
                        <a:lnSpc>
                          <a:spcPct val="115000"/>
                        </a:lnSpc>
                        <a:spcAft>
                          <a:spcPts val="0"/>
                        </a:spcAft>
                      </a:pPr>
                      <a:r>
                        <a:rPr lang="sr-Latn-RS" sz="1200" dirty="0" smtClean="0">
                          <a:solidFill>
                            <a:srgbClr val="003300"/>
                          </a:solidFill>
                          <a:effectLst/>
                        </a:rPr>
                        <a:t>Mr. </a:t>
                      </a:r>
                      <a:r>
                        <a:rPr lang="sr-Latn-RS" sz="1200" dirty="0" err="1" smtClean="0">
                          <a:solidFill>
                            <a:srgbClr val="003300"/>
                          </a:solidFill>
                          <a:effectLst/>
                        </a:rPr>
                        <a:t>Pharm</a:t>
                      </a:r>
                      <a:r>
                        <a:rPr lang="sr-Latn-RS" sz="1200" dirty="0" smtClean="0">
                          <a:solidFill>
                            <a:srgbClr val="003300"/>
                          </a:solidFill>
                          <a:effectLst/>
                        </a:rPr>
                        <a:t>. </a:t>
                      </a:r>
                      <a:r>
                        <a:rPr lang="sr-Latn-RS" sz="1200" dirty="0">
                          <a:solidFill>
                            <a:srgbClr val="003300"/>
                          </a:solidFill>
                          <a:effectLst/>
                        </a:rPr>
                        <a:t>Nevena Đajić</a:t>
                      </a:r>
                      <a:endParaRPr lang="en-US" sz="1200" dirty="0">
                        <a:solidFill>
                          <a:srgbClr val="003300"/>
                        </a:solidFill>
                        <a:effectLst/>
                      </a:endParaRPr>
                    </a:p>
                    <a:p>
                      <a:pPr algn="l">
                        <a:lnSpc>
                          <a:spcPct val="115000"/>
                        </a:lnSpc>
                        <a:spcAft>
                          <a:spcPts val="0"/>
                        </a:spcAft>
                      </a:pPr>
                      <a:r>
                        <a:rPr lang="sr-Latn-RS" sz="1200" dirty="0" smtClean="0">
                          <a:solidFill>
                            <a:srgbClr val="003300"/>
                          </a:solidFill>
                          <a:effectLst/>
                        </a:rPr>
                        <a:t>Mr. </a:t>
                      </a:r>
                      <a:r>
                        <a:rPr lang="sr-Latn-RS" sz="1200" dirty="0" err="1" smtClean="0">
                          <a:solidFill>
                            <a:srgbClr val="003300"/>
                          </a:solidFill>
                          <a:effectLst/>
                        </a:rPr>
                        <a:t>Pharm</a:t>
                      </a:r>
                      <a:r>
                        <a:rPr lang="sr-Latn-RS" sz="1200" dirty="0" smtClean="0">
                          <a:solidFill>
                            <a:srgbClr val="003300"/>
                          </a:solidFill>
                          <a:effectLst/>
                        </a:rPr>
                        <a:t>. </a:t>
                      </a:r>
                      <a:r>
                        <a:rPr lang="sr-Latn-RS" sz="1200" dirty="0">
                          <a:solidFill>
                            <a:srgbClr val="003300"/>
                          </a:solidFill>
                          <a:effectLst/>
                        </a:rPr>
                        <a:t>Jovana Krmar</a:t>
                      </a:r>
                      <a:endParaRPr lang="en-US" sz="1200" dirty="0">
                        <a:solidFill>
                          <a:srgbClr val="003300"/>
                        </a:solidFill>
                        <a:effectLst/>
                      </a:endParaRPr>
                    </a:p>
                    <a:p>
                      <a:pPr algn="l">
                        <a:lnSpc>
                          <a:spcPct val="115000"/>
                        </a:lnSpc>
                        <a:spcAft>
                          <a:spcPts val="0"/>
                        </a:spcAft>
                      </a:pPr>
                      <a:r>
                        <a:rPr lang="sr-Latn-RS" sz="1200" dirty="0" smtClean="0">
                          <a:solidFill>
                            <a:srgbClr val="003300"/>
                          </a:solidFill>
                          <a:effectLst/>
                        </a:rPr>
                        <a:t>Mr. </a:t>
                      </a:r>
                      <a:r>
                        <a:rPr lang="sr-Latn-RS" sz="1200" dirty="0" err="1" smtClean="0">
                          <a:solidFill>
                            <a:srgbClr val="003300"/>
                          </a:solidFill>
                          <a:effectLst/>
                        </a:rPr>
                        <a:t>Pharm</a:t>
                      </a:r>
                      <a:r>
                        <a:rPr lang="sr-Latn-RS" sz="1200" dirty="0" smtClean="0">
                          <a:solidFill>
                            <a:srgbClr val="003300"/>
                          </a:solidFill>
                          <a:effectLst/>
                        </a:rPr>
                        <a:t>. </a:t>
                      </a:r>
                      <a:r>
                        <a:rPr lang="sr-Latn-RS" sz="1200" dirty="0">
                          <a:solidFill>
                            <a:srgbClr val="003300"/>
                          </a:solidFill>
                          <a:effectLst/>
                        </a:rPr>
                        <a:t>Marija Rašević</a:t>
                      </a:r>
                      <a:endParaRPr lang="en-US" sz="1200" dirty="0">
                        <a:solidFill>
                          <a:srgbClr val="003300"/>
                        </a:solidFill>
                        <a:effectLst/>
                      </a:endParaRPr>
                    </a:p>
                    <a:p>
                      <a:pPr algn="l">
                        <a:lnSpc>
                          <a:spcPct val="115000"/>
                        </a:lnSpc>
                        <a:spcAft>
                          <a:spcPts val="0"/>
                        </a:spcAft>
                      </a:pPr>
                      <a:r>
                        <a:rPr lang="sr-Latn-RS" sz="1200" dirty="0" smtClean="0">
                          <a:solidFill>
                            <a:srgbClr val="003300"/>
                          </a:solidFill>
                          <a:effectLst/>
                        </a:rPr>
                        <a:t>Mr. </a:t>
                      </a:r>
                      <a:r>
                        <a:rPr lang="sr-Latn-RS" sz="1200" dirty="0" err="1" smtClean="0">
                          <a:solidFill>
                            <a:srgbClr val="003300"/>
                          </a:solidFill>
                          <a:effectLst/>
                        </a:rPr>
                        <a:t>Pharm</a:t>
                      </a:r>
                      <a:r>
                        <a:rPr lang="sr-Latn-RS" sz="1200" dirty="0" smtClean="0">
                          <a:solidFill>
                            <a:srgbClr val="003300"/>
                          </a:solidFill>
                          <a:effectLst/>
                        </a:rPr>
                        <a:t>. </a:t>
                      </a:r>
                      <a:r>
                        <a:rPr lang="sr-Latn-RS" sz="1200" dirty="0">
                          <a:solidFill>
                            <a:srgbClr val="003300"/>
                          </a:solidFill>
                          <a:effectLst/>
                        </a:rPr>
                        <a:t>Milena Rmandić</a:t>
                      </a:r>
                      <a:endParaRPr lang="en-US" sz="1200" dirty="0">
                        <a:solidFill>
                          <a:srgbClr val="003300"/>
                        </a:solidFill>
                        <a:effectLst/>
                      </a:endParaRPr>
                    </a:p>
                    <a:p>
                      <a:pPr algn="l">
                        <a:lnSpc>
                          <a:spcPct val="115000"/>
                        </a:lnSpc>
                        <a:spcAft>
                          <a:spcPts val="0"/>
                        </a:spcAft>
                      </a:pPr>
                      <a:r>
                        <a:rPr lang="sr-Latn-RS" sz="1200" dirty="0" smtClean="0">
                          <a:solidFill>
                            <a:srgbClr val="003300"/>
                          </a:solidFill>
                          <a:effectLst/>
                        </a:rPr>
                        <a:t>Mr. </a:t>
                      </a:r>
                      <a:r>
                        <a:rPr lang="sr-Latn-RS" sz="1200" dirty="0" err="1" smtClean="0">
                          <a:solidFill>
                            <a:srgbClr val="003300"/>
                          </a:solidFill>
                          <a:effectLst/>
                        </a:rPr>
                        <a:t>Pharm</a:t>
                      </a:r>
                      <a:r>
                        <a:rPr lang="sr-Latn-RS" sz="1200" dirty="0" smtClean="0">
                          <a:solidFill>
                            <a:srgbClr val="003300"/>
                          </a:solidFill>
                          <a:effectLst/>
                        </a:rPr>
                        <a:t>. </a:t>
                      </a:r>
                      <a:r>
                        <a:rPr lang="sr-Latn-RS" sz="1200" dirty="0">
                          <a:solidFill>
                            <a:srgbClr val="003300"/>
                          </a:solidFill>
                          <a:effectLst/>
                        </a:rPr>
                        <a:t>Bojana Svrkota</a:t>
                      </a:r>
                      <a:endParaRPr lang="en-US" sz="1200" dirty="0">
                        <a:solidFill>
                          <a:srgbClr val="003300"/>
                        </a:solidFill>
                        <a:effectLst/>
                        <a:latin typeface="Calibri"/>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71253">
                <a:tc>
                  <a:txBody>
                    <a:bodyPr/>
                    <a:lstStyle/>
                    <a:p>
                      <a:pPr algn="l">
                        <a:spcAft>
                          <a:spcPts val="0"/>
                        </a:spcAft>
                      </a:pPr>
                      <a:r>
                        <a:rPr lang="sr-Latn-RS" sz="1200" kern="1200" dirty="0" err="1" smtClean="0">
                          <a:solidFill>
                            <a:srgbClr val="7030A0"/>
                          </a:solidFill>
                          <a:effectLst/>
                        </a:rPr>
                        <a:t>Equipment</a:t>
                      </a:r>
                      <a:r>
                        <a:rPr lang="sr-Latn-RS" sz="1200" kern="1200" dirty="0" smtClean="0">
                          <a:solidFill>
                            <a:srgbClr val="7030A0"/>
                          </a:solidFill>
                          <a:effectLst/>
                        </a:rPr>
                        <a:t> </a:t>
                      </a:r>
                      <a:r>
                        <a:rPr lang="sr-Latn-RS" sz="1200" kern="1200" dirty="0" err="1" smtClean="0">
                          <a:solidFill>
                            <a:srgbClr val="7030A0"/>
                          </a:solidFill>
                          <a:effectLst/>
                        </a:rPr>
                        <a:t>and</a:t>
                      </a:r>
                      <a:r>
                        <a:rPr lang="sr-Latn-RS" sz="1200" kern="1200" dirty="0" smtClean="0">
                          <a:solidFill>
                            <a:srgbClr val="7030A0"/>
                          </a:solidFill>
                          <a:effectLst/>
                        </a:rPr>
                        <a:t> </a:t>
                      </a:r>
                      <a:r>
                        <a:rPr lang="sr-Latn-RS" sz="1200" kern="1200" dirty="0" err="1" smtClean="0">
                          <a:solidFill>
                            <a:srgbClr val="7030A0"/>
                          </a:solidFill>
                          <a:effectLst/>
                        </a:rPr>
                        <a:t>methods</a:t>
                      </a:r>
                      <a:r>
                        <a:rPr lang="sr-Latn-RS" sz="1200" kern="1200" dirty="0" smtClean="0">
                          <a:solidFill>
                            <a:srgbClr val="7030A0"/>
                          </a:solidFill>
                          <a:effectLst/>
                        </a:rPr>
                        <a:t>:</a:t>
                      </a:r>
                      <a:endParaRPr lang="en-US" sz="1200" dirty="0">
                        <a:solidFill>
                          <a:srgbClr val="7030A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lvl="0" indent="0" algn="l">
                        <a:lnSpc>
                          <a:spcPct val="115000"/>
                        </a:lnSpc>
                        <a:spcAft>
                          <a:spcPts val="0"/>
                        </a:spcAft>
                        <a:buFont typeface="+mj-lt"/>
                        <a:buNone/>
                      </a:pPr>
                      <a:r>
                        <a:rPr lang="sr-Latn-RS" sz="1200" dirty="0" smtClean="0">
                          <a:solidFill>
                            <a:srgbClr val="7030A0"/>
                          </a:solidFill>
                          <a:effectLst/>
                        </a:rPr>
                        <a:t>1.</a:t>
                      </a:r>
                      <a:r>
                        <a:rPr lang="en-US" sz="1200" baseline="0" dirty="0" smtClean="0">
                          <a:solidFill>
                            <a:srgbClr val="7030A0"/>
                          </a:solidFill>
                          <a:effectLst/>
                        </a:rPr>
                        <a:t> </a:t>
                      </a:r>
                      <a:r>
                        <a:rPr lang="sr-Latn-RS" sz="1200" dirty="0" smtClean="0">
                          <a:solidFill>
                            <a:srgbClr val="7030A0"/>
                          </a:solidFill>
                          <a:effectLst/>
                        </a:rPr>
                        <a:t>HPLC </a:t>
                      </a:r>
                      <a:r>
                        <a:rPr lang="sr-Latn-RS" sz="1200" dirty="0" err="1" smtClean="0">
                          <a:solidFill>
                            <a:srgbClr val="7030A0"/>
                          </a:solidFill>
                          <a:effectLst/>
                        </a:rPr>
                        <a:t>system</a:t>
                      </a:r>
                      <a:r>
                        <a:rPr lang="sr-Latn-RS" sz="1200" dirty="0" smtClean="0">
                          <a:solidFill>
                            <a:srgbClr val="7030A0"/>
                          </a:solidFill>
                          <a:effectLst/>
                        </a:rPr>
                        <a:t> </a:t>
                      </a:r>
                      <a:r>
                        <a:rPr lang="sr-Latn-RS" sz="1200" dirty="0" err="1" smtClean="0">
                          <a:solidFill>
                            <a:srgbClr val="7030A0"/>
                          </a:solidFill>
                          <a:effectLst/>
                        </a:rPr>
                        <a:t>Finnigan</a:t>
                      </a:r>
                      <a:r>
                        <a:rPr lang="sr-Latn-RS" sz="1200" dirty="0" smtClean="0">
                          <a:solidFill>
                            <a:srgbClr val="7030A0"/>
                          </a:solidFill>
                          <a:effectLst/>
                        </a:rPr>
                        <a:t> </a:t>
                      </a:r>
                      <a:r>
                        <a:rPr lang="sr-Latn-RS" sz="1200" dirty="0" err="1" smtClean="0">
                          <a:solidFill>
                            <a:srgbClr val="7030A0"/>
                          </a:solidFill>
                          <a:effectLst/>
                        </a:rPr>
                        <a:t>Surveyor</a:t>
                      </a:r>
                      <a:r>
                        <a:rPr lang="sr-Latn-RS" sz="1200" dirty="0" smtClean="0">
                          <a:solidFill>
                            <a:srgbClr val="7030A0"/>
                          </a:solidFill>
                          <a:effectLst/>
                        </a:rPr>
                        <a:t> </a:t>
                      </a:r>
                      <a:r>
                        <a:rPr lang="sr-Latn-RS" sz="1200" dirty="0" err="1" smtClean="0">
                          <a:solidFill>
                            <a:srgbClr val="7030A0"/>
                          </a:solidFill>
                          <a:effectLst/>
                        </a:rPr>
                        <a:t>Thermo</a:t>
                      </a:r>
                      <a:r>
                        <a:rPr lang="sr-Latn-RS" sz="1200" dirty="0" smtClean="0">
                          <a:solidFill>
                            <a:srgbClr val="7030A0"/>
                          </a:solidFill>
                          <a:effectLst/>
                        </a:rPr>
                        <a:t> </a:t>
                      </a:r>
                      <a:r>
                        <a:rPr lang="sr-Latn-RS" sz="1200" dirty="0" err="1" smtClean="0">
                          <a:solidFill>
                            <a:srgbClr val="7030A0"/>
                          </a:solidFill>
                          <a:effectLst/>
                        </a:rPr>
                        <a:t>Scientific</a:t>
                      </a:r>
                      <a:r>
                        <a:rPr lang="sr-Latn-RS" sz="1200" dirty="0" smtClean="0">
                          <a:solidFill>
                            <a:srgbClr val="7030A0"/>
                          </a:solidFill>
                          <a:effectLst/>
                        </a:rPr>
                        <a:t> </a:t>
                      </a:r>
                    </a:p>
                    <a:p>
                      <a:pPr marL="0" lvl="0" indent="0" algn="l">
                        <a:lnSpc>
                          <a:spcPct val="115000"/>
                        </a:lnSpc>
                        <a:spcAft>
                          <a:spcPts val="0"/>
                        </a:spcAft>
                        <a:buFont typeface="+mj-lt"/>
                        <a:buNone/>
                      </a:pPr>
                      <a:r>
                        <a:rPr lang="sr-Latn-RS" sz="1200" dirty="0" smtClean="0">
                          <a:solidFill>
                            <a:srgbClr val="7030A0"/>
                          </a:solidFill>
                          <a:effectLst/>
                        </a:rPr>
                        <a:t>2.</a:t>
                      </a:r>
                      <a:r>
                        <a:rPr lang="en-US" sz="1200" baseline="0" dirty="0" smtClean="0">
                          <a:solidFill>
                            <a:srgbClr val="7030A0"/>
                          </a:solidFill>
                          <a:effectLst/>
                        </a:rPr>
                        <a:t> </a:t>
                      </a:r>
                      <a:r>
                        <a:rPr lang="sr-Latn-RS" sz="1200" dirty="0" err="1" smtClean="0">
                          <a:solidFill>
                            <a:srgbClr val="7030A0"/>
                          </a:solidFill>
                          <a:effectLst/>
                        </a:rPr>
                        <a:t>Waters</a:t>
                      </a:r>
                      <a:r>
                        <a:rPr lang="sr-Latn-RS" sz="1200" dirty="0" smtClean="0">
                          <a:solidFill>
                            <a:srgbClr val="7030A0"/>
                          </a:solidFill>
                          <a:effectLst/>
                        </a:rPr>
                        <a:t> </a:t>
                      </a:r>
                      <a:r>
                        <a:rPr lang="sr-Latn-RS" sz="1200" dirty="0" err="1" smtClean="0">
                          <a:solidFill>
                            <a:srgbClr val="7030A0"/>
                          </a:solidFill>
                          <a:effectLst/>
                        </a:rPr>
                        <a:t>Acquity</a:t>
                      </a:r>
                      <a:r>
                        <a:rPr lang="sr-Latn-RS" sz="1200" dirty="0" smtClean="0">
                          <a:solidFill>
                            <a:srgbClr val="7030A0"/>
                          </a:solidFill>
                          <a:effectLst/>
                        </a:rPr>
                        <a:t>; H-</a:t>
                      </a:r>
                      <a:r>
                        <a:rPr lang="sr-Latn-RS" sz="1200" dirty="0" err="1" smtClean="0">
                          <a:solidFill>
                            <a:srgbClr val="7030A0"/>
                          </a:solidFill>
                          <a:effectLst/>
                        </a:rPr>
                        <a:t>Class</a:t>
                      </a:r>
                      <a:r>
                        <a:rPr lang="sr-Latn-RS" sz="1200" dirty="0" smtClean="0">
                          <a:solidFill>
                            <a:srgbClr val="7030A0"/>
                          </a:solidFill>
                          <a:effectLst/>
                        </a:rPr>
                        <a:t> </a:t>
                      </a:r>
                      <a:r>
                        <a:rPr lang="sr-Latn-RS" sz="1200" dirty="0" err="1" smtClean="0">
                          <a:solidFill>
                            <a:srgbClr val="7030A0"/>
                          </a:solidFill>
                          <a:effectLst/>
                        </a:rPr>
                        <a:t>core</a:t>
                      </a:r>
                      <a:r>
                        <a:rPr lang="sr-Latn-RS" sz="1200" dirty="0" smtClean="0">
                          <a:solidFill>
                            <a:srgbClr val="7030A0"/>
                          </a:solidFill>
                          <a:effectLst/>
                        </a:rPr>
                        <a:t> </a:t>
                      </a:r>
                      <a:r>
                        <a:rPr lang="sr-Latn-RS" sz="1200" dirty="0" err="1" smtClean="0">
                          <a:solidFill>
                            <a:srgbClr val="7030A0"/>
                          </a:solidFill>
                          <a:effectLst/>
                        </a:rPr>
                        <a:t>systems</a:t>
                      </a:r>
                      <a:r>
                        <a:rPr lang="sr-Latn-RS" sz="1200" dirty="0" smtClean="0">
                          <a:solidFill>
                            <a:srgbClr val="7030A0"/>
                          </a:solidFill>
                          <a:effectLst/>
                        </a:rPr>
                        <a:t>, </a:t>
                      </a:r>
                      <a:r>
                        <a:rPr lang="sr-Latn-RS" sz="1200" dirty="0" err="1" smtClean="0">
                          <a:solidFill>
                            <a:srgbClr val="7030A0"/>
                          </a:solidFill>
                          <a:effectLst/>
                        </a:rPr>
                        <a:t>Waters</a:t>
                      </a:r>
                      <a:r>
                        <a:rPr lang="sr-Latn-RS" sz="1200" dirty="0" smtClean="0">
                          <a:solidFill>
                            <a:srgbClr val="7030A0"/>
                          </a:solidFill>
                          <a:effectLst/>
                        </a:rPr>
                        <a:t> </a:t>
                      </a:r>
                      <a:r>
                        <a:rPr lang="sr-Latn-RS" sz="1200" dirty="0" err="1" smtClean="0">
                          <a:solidFill>
                            <a:srgbClr val="7030A0"/>
                          </a:solidFill>
                          <a:effectLst/>
                        </a:rPr>
                        <a:t>Xevo</a:t>
                      </a:r>
                      <a:r>
                        <a:rPr lang="sr-Latn-RS" sz="1200" baseline="30000" dirty="0" err="1" smtClean="0">
                          <a:solidFill>
                            <a:srgbClr val="7030A0"/>
                          </a:solidFill>
                          <a:effectLst/>
                        </a:rPr>
                        <a:t>TM</a:t>
                      </a:r>
                      <a:r>
                        <a:rPr lang="sr-Latn-RS" sz="1200" dirty="0" smtClean="0">
                          <a:solidFill>
                            <a:srgbClr val="7030A0"/>
                          </a:solidFill>
                          <a:effectLst/>
                        </a:rPr>
                        <a:t> TQD</a:t>
                      </a:r>
                    </a:p>
                    <a:p>
                      <a:pPr marL="0" lvl="0" indent="0" algn="l">
                        <a:lnSpc>
                          <a:spcPct val="115000"/>
                        </a:lnSpc>
                        <a:spcAft>
                          <a:spcPts val="0"/>
                        </a:spcAft>
                        <a:buFont typeface="+mj-lt"/>
                        <a:buNone/>
                      </a:pPr>
                      <a:r>
                        <a:rPr lang="sr-Latn-RS" sz="1200" dirty="0" smtClean="0">
                          <a:solidFill>
                            <a:srgbClr val="7030A0"/>
                          </a:solidFill>
                          <a:effectLst/>
                        </a:rPr>
                        <a:t>3.</a:t>
                      </a:r>
                      <a:r>
                        <a:rPr lang="en-US" sz="1200" baseline="0" dirty="0" smtClean="0">
                          <a:solidFill>
                            <a:srgbClr val="7030A0"/>
                          </a:solidFill>
                          <a:effectLst/>
                        </a:rPr>
                        <a:t> </a:t>
                      </a:r>
                      <a:r>
                        <a:rPr lang="sr-Latn-RS" sz="1200" dirty="0" err="1" smtClean="0">
                          <a:solidFill>
                            <a:srgbClr val="7030A0"/>
                          </a:solidFill>
                          <a:effectLst/>
                        </a:rPr>
                        <a:t>Dionex</a:t>
                      </a:r>
                      <a:r>
                        <a:rPr lang="sr-Latn-RS" sz="1200" dirty="0" smtClean="0">
                          <a:solidFill>
                            <a:srgbClr val="7030A0"/>
                          </a:solidFill>
                          <a:effectLst/>
                        </a:rPr>
                        <a:t> </a:t>
                      </a:r>
                      <a:r>
                        <a:rPr lang="sr-Latn-RS" sz="1200" dirty="0" err="1" smtClean="0">
                          <a:solidFill>
                            <a:srgbClr val="7030A0"/>
                          </a:solidFill>
                          <a:effectLst/>
                        </a:rPr>
                        <a:t>Ultimate</a:t>
                      </a:r>
                      <a:r>
                        <a:rPr lang="sr-Latn-RS" sz="1200" dirty="0" smtClean="0">
                          <a:solidFill>
                            <a:srgbClr val="7030A0"/>
                          </a:solidFill>
                          <a:effectLst/>
                        </a:rPr>
                        <a:t> 3000 (U)</a:t>
                      </a:r>
                      <a:r>
                        <a:rPr lang="sr-Latn-RS" sz="1200" dirty="0" err="1" smtClean="0">
                          <a:solidFill>
                            <a:srgbClr val="7030A0"/>
                          </a:solidFill>
                          <a:effectLst/>
                        </a:rPr>
                        <a:t>HPLCsystem</a:t>
                      </a:r>
                      <a:r>
                        <a:rPr lang="sr-Latn-RS" sz="1200" dirty="0" smtClean="0">
                          <a:solidFill>
                            <a:srgbClr val="7030A0"/>
                          </a:solidFill>
                          <a:effectLst/>
                        </a:rPr>
                        <a:t> </a:t>
                      </a:r>
                      <a:r>
                        <a:rPr lang="sr-Latn-RS" sz="1200" dirty="0" err="1" smtClean="0">
                          <a:solidFill>
                            <a:srgbClr val="7030A0"/>
                          </a:solidFill>
                          <a:effectLst/>
                        </a:rPr>
                        <a:t>equipped</a:t>
                      </a:r>
                      <a:r>
                        <a:rPr lang="sr-Latn-RS" sz="1200" dirty="0" smtClean="0">
                          <a:solidFill>
                            <a:srgbClr val="7030A0"/>
                          </a:solidFill>
                          <a:effectLst/>
                        </a:rPr>
                        <a:t> </a:t>
                      </a:r>
                      <a:r>
                        <a:rPr lang="sr-Latn-RS" sz="1200" dirty="0" err="1" smtClean="0">
                          <a:solidFill>
                            <a:srgbClr val="7030A0"/>
                          </a:solidFill>
                          <a:effectLst/>
                        </a:rPr>
                        <a:t>with</a:t>
                      </a:r>
                      <a:r>
                        <a:rPr lang="sr-Latn-RS" sz="1200" dirty="0" smtClean="0">
                          <a:solidFill>
                            <a:srgbClr val="7030A0"/>
                          </a:solidFill>
                          <a:effectLst/>
                        </a:rPr>
                        <a:t> </a:t>
                      </a:r>
                      <a:r>
                        <a:rPr lang="sr-Latn-RS" sz="1200" dirty="0" err="1" smtClean="0">
                          <a:solidFill>
                            <a:srgbClr val="7030A0"/>
                          </a:solidFill>
                          <a:effectLst/>
                        </a:rPr>
                        <a:t>Corona</a:t>
                      </a:r>
                      <a:r>
                        <a:rPr lang="sr-Latn-RS" sz="1200" dirty="0" smtClean="0">
                          <a:solidFill>
                            <a:srgbClr val="7030A0"/>
                          </a:solidFill>
                          <a:effectLst/>
                        </a:rPr>
                        <a:t> </a:t>
                      </a:r>
                      <a:r>
                        <a:rPr lang="sr-Latn-RS" sz="1200" dirty="0" err="1" smtClean="0">
                          <a:solidFill>
                            <a:srgbClr val="7030A0"/>
                          </a:solidFill>
                          <a:effectLst/>
                        </a:rPr>
                        <a:t>Charged</a:t>
                      </a:r>
                      <a:r>
                        <a:rPr lang="sr-Latn-RS" sz="1200" dirty="0" smtClean="0">
                          <a:solidFill>
                            <a:srgbClr val="7030A0"/>
                          </a:solidFill>
                          <a:effectLst/>
                        </a:rPr>
                        <a:t> Aerosol </a:t>
                      </a:r>
                      <a:r>
                        <a:rPr lang="sr-Latn-RS" sz="1200" dirty="0" err="1" smtClean="0">
                          <a:solidFill>
                            <a:srgbClr val="7030A0"/>
                          </a:solidFill>
                          <a:effectLst/>
                        </a:rPr>
                        <a:t>Detector</a:t>
                      </a:r>
                      <a:r>
                        <a:rPr lang="sr-Latn-RS" sz="1200" dirty="0" smtClean="0">
                          <a:solidFill>
                            <a:srgbClr val="7030A0"/>
                          </a:solidFill>
                          <a:effectLst/>
                        </a:rPr>
                        <a:t> (</a:t>
                      </a:r>
                      <a:r>
                        <a:rPr lang="sr-Latn-RS" sz="1200" dirty="0" err="1" smtClean="0">
                          <a:solidFill>
                            <a:srgbClr val="7030A0"/>
                          </a:solidFill>
                          <a:effectLst/>
                        </a:rPr>
                        <a:t>ThermoFisher</a:t>
                      </a:r>
                      <a:r>
                        <a:rPr lang="sr-Latn-RS" sz="1200" dirty="0" smtClean="0">
                          <a:solidFill>
                            <a:srgbClr val="7030A0"/>
                          </a:solidFill>
                          <a:effectLst/>
                        </a:rPr>
                        <a:t> </a:t>
                      </a:r>
                      <a:r>
                        <a:rPr lang="sr-Latn-RS" sz="1200" dirty="0" err="1" smtClean="0">
                          <a:solidFill>
                            <a:srgbClr val="7030A0"/>
                          </a:solidFill>
                          <a:effectLst/>
                        </a:rPr>
                        <a:t>Scientific</a:t>
                      </a:r>
                      <a:r>
                        <a:rPr lang="sr-Latn-RS" sz="1200" dirty="0" smtClean="0">
                          <a:solidFill>
                            <a:srgbClr val="7030A0"/>
                          </a:solidFill>
                          <a:effectLst/>
                        </a:rPr>
                        <a:t>, USA)</a:t>
                      </a:r>
                    </a:p>
                    <a:p>
                      <a:pPr marL="0" lvl="0" indent="0" algn="l">
                        <a:lnSpc>
                          <a:spcPct val="115000"/>
                        </a:lnSpc>
                        <a:spcAft>
                          <a:spcPts val="0"/>
                        </a:spcAft>
                        <a:buFont typeface="+mj-lt"/>
                        <a:buNone/>
                      </a:pPr>
                      <a:r>
                        <a:rPr lang="sr-Latn-RS" sz="1200" dirty="0" smtClean="0">
                          <a:solidFill>
                            <a:srgbClr val="7030A0"/>
                          </a:solidFill>
                          <a:effectLst/>
                        </a:rPr>
                        <a:t>4.</a:t>
                      </a:r>
                      <a:r>
                        <a:rPr lang="en-US" sz="1200" baseline="0" dirty="0" smtClean="0">
                          <a:solidFill>
                            <a:srgbClr val="7030A0"/>
                          </a:solidFill>
                          <a:effectLst/>
                        </a:rPr>
                        <a:t> </a:t>
                      </a:r>
                      <a:r>
                        <a:rPr lang="sr-Latn-RS" sz="1200" dirty="0" err="1" smtClean="0">
                          <a:solidFill>
                            <a:srgbClr val="7030A0"/>
                          </a:solidFill>
                          <a:effectLst/>
                        </a:rPr>
                        <a:t>Thermo</a:t>
                      </a:r>
                      <a:r>
                        <a:rPr lang="sr-Latn-RS" sz="1200" dirty="0" smtClean="0">
                          <a:solidFill>
                            <a:srgbClr val="7030A0"/>
                          </a:solidFill>
                          <a:effectLst/>
                        </a:rPr>
                        <a:t> </a:t>
                      </a:r>
                      <a:r>
                        <a:rPr lang="sr-Latn-RS" sz="1200" dirty="0" err="1" smtClean="0">
                          <a:solidFill>
                            <a:srgbClr val="7030A0"/>
                          </a:solidFill>
                          <a:effectLst/>
                        </a:rPr>
                        <a:t>Scientific</a:t>
                      </a:r>
                      <a:r>
                        <a:rPr lang="sr-Latn-RS" sz="1200" dirty="0" smtClean="0">
                          <a:solidFill>
                            <a:srgbClr val="7030A0"/>
                          </a:solidFill>
                          <a:effectLst/>
                        </a:rPr>
                        <a:t> </a:t>
                      </a:r>
                      <a:r>
                        <a:rPr lang="sr-Latn-RS" sz="1200" dirty="0" err="1" smtClean="0">
                          <a:solidFill>
                            <a:srgbClr val="7030A0"/>
                          </a:solidFill>
                          <a:effectLst/>
                        </a:rPr>
                        <a:t>Accela</a:t>
                      </a:r>
                      <a:r>
                        <a:rPr lang="sr-Latn-RS" sz="1200" dirty="0" smtClean="0">
                          <a:solidFill>
                            <a:srgbClr val="7030A0"/>
                          </a:solidFill>
                          <a:effectLst/>
                        </a:rPr>
                        <a:t> UPLC </a:t>
                      </a:r>
                      <a:r>
                        <a:rPr lang="sr-Latn-RS" sz="1200" dirty="0" err="1" smtClean="0">
                          <a:solidFill>
                            <a:srgbClr val="7030A0"/>
                          </a:solidFill>
                          <a:effectLst/>
                        </a:rPr>
                        <a:t>system</a:t>
                      </a:r>
                      <a:r>
                        <a:rPr lang="sr-Latn-RS" sz="1200" dirty="0" smtClean="0">
                          <a:solidFill>
                            <a:srgbClr val="7030A0"/>
                          </a:solidFill>
                          <a:effectLst/>
                        </a:rPr>
                        <a:t> (</a:t>
                      </a:r>
                      <a:r>
                        <a:rPr lang="sr-Latn-RS" sz="1200" dirty="0" err="1" smtClean="0">
                          <a:solidFill>
                            <a:srgbClr val="7030A0"/>
                          </a:solidFill>
                          <a:effectLst/>
                        </a:rPr>
                        <a:t>Thermo</a:t>
                      </a:r>
                      <a:r>
                        <a:rPr lang="sr-Latn-RS" sz="1200" dirty="0" smtClean="0">
                          <a:solidFill>
                            <a:srgbClr val="7030A0"/>
                          </a:solidFill>
                          <a:effectLst/>
                        </a:rPr>
                        <a:t> </a:t>
                      </a:r>
                      <a:r>
                        <a:rPr lang="sr-Latn-RS" sz="1200" dirty="0" err="1" smtClean="0">
                          <a:solidFill>
                            <a:srgbClr val="7030A0"/>
                          </a:solidFill>
                          <a:effectLst/>
                        </a:rPr>
                        <a:t>Fisher</a:t>
                      </a:r>
                      <a:r>
                        <a:rPr lang="sr-Latn-RS" sz="1200" dirty="0" smtClean="0">
                          <a:solidFill>
                            <a:srgbClr val="7030A0"/>
                          </a:solidFill>
                          <a:effectLst/>
                        </a:rPr>
                        <a:t> </a:t>
                      </a:r>
                      <a:r>
                        <a:rPr lang="sr-Latn-RS" sz="1200" dirty="0" err="1" smtClean="0">
                          <a:solidFill>
                            <a:srgbClr val="7030A0"/>
                          </a:solidFill>
                          <a:effectLst/>
                        </a:rPr>
                        <a:t>Scientific</a:t>
                      </a:r>
                      <a:r>
                        <a:rPr lang="sr-Latn-RS" sz="1200" dirty="0" smtClean="0">
                          <a:solidFill>
                            <a:srgbClr val="7030A0"/>
                          </a:solidFill>
                          <a:effectLst/>
                        </a:rPr>
                        <a:t> USA)</a:t>
                      </a:r>
                    </a:p>
                    <a:p>
                      <a:pPr marL="0" lvl="0" indent="0" algn="l">
                        <a:lnSpc>
                          <a:spcPct val="115000"/>
                        </a:lnSpc>
                        <a:spcAft>
                          <a:spcPts val="0"/>
                        </a:spcAft>
                        <a:buFont typeface="+mj-lt"/>
                        <a:buNone/>
                      </a:pPr>
                      <a:r>
                        <a:rPr lang="sr-Latn-RS" sz="1200" dirty="0" smtClean="0">
                          <a:solidFill>
                            <a:srgbClr val="7030A0"/>
                          </a:solidFill>
                          <a:effectLst/>
                        </a:rPr>
                        <a:t>5.</a:t>
                      </a:r>
                      <a:r>
                        <a:rPr lang="en-US" sz="1200" baseline="0" dirty="0" smtClean="0">
                          <a:solidFill>
                            <a:srgbClr val="7030A0"/>
                          </a:solidFill>
                          <a:effectLst/>
                        </a:rPr>
                        <a:t> </a:t>
                      </a:r>
                      <a:r>
                        <a:rPr lang="sr-Latn-RS" sz="1200" dirty="0" err="1" smtClean="0">
                          <a:solidFill>
                            <a:srgbClr val="7030A0"/>
                          </a:solidFill>
                          <a:effectLst/>
                        </a:rPr>
                        <a:t>Thermo</a:t>
                      </a:r>
                      <a:r>
                        <a:rPr lang="sr-Latn-RS" sz="1200" dirty="0" smtClean="0">
                          <a:solidFill>
                            <a:srgbClr val="7030A0"/>
                          </a:solidFill>
                          <a:effectLst/>
                        </a:rPr>
                        <a:t> </a:t>
                      </a:r>
                      <a:r>
                        <a:rPr lang="sr-Latn-RS" sz="1200" dirty="0" err="1" smtClean="0">
                          <a:solidFill>
                            <a:srgbClr val="7030A0"/>
                          </a:solidFill>
                          <a:effectLst/>
                        </a:rPr>
                        <a:t>Scientific</a:t>
                      </a:r>
                      <a:r>
                        <a:rPr lang="sr-Latn-RS" sz="1200" dirty="0" smtClean="0">
                          <a:solidFill>
                            <a:srgbClr val="7030A0"/>
                          </a:solidFill>
                          <a:effectLst/>
                        </a:rPr>
                        <a:t> </a:t>
                      </a:r>
                      <a:r>
                        <a:rPr lang="sr-Latn-RS" sz="1200" dirty="0" err="1" smtClean="0">
                          <a:solidFill>
                            <a:srgbClr val="7030A0"/>
                          </a:solidFill>
                          <a:effectLst/>
                        </a:rPr>
                        <a:t>TSQQuantum</a:t>
                      </a:r>
                      <a:r>
                        <a:rPr lang="sr-Latn-RS" sz="1200" dirty="0" smtClean="0">
                          <a:solidFill>
                            <a:srgbClr val="7030A0"/>
                          </a:solidFill>
                          <a:effectLst/>
                        </a:rPr>
                        <a:t> Access </a:t>
                      </a:r>
                      <a:r>
                        <a:rPr lang="sr-Latn-RS" sz="1200" dirty="0" err="1" smtClean="0">
                          <a:solidFill>
                            <a:srgbClr val="7030A0"/>
                          </a:solidFill>
                          <a:effectLst/>
                        </a:rPr>
                        <a:t>Max</a:t>
                      </a:r>
                      <a:r>
                        <a:rPr lang="sr-Latn-RS" sz="1200" dirty="0" smtClean="0">
                          <a:solidFill>
                            <a:srgbClr val="7030A0"/>
                          </a:solidFill>
                          <a:effectLst/>
                        </a:rPr>
                        <a:t> (</a:t>
                      </a:r>
                      <a:r>
                        <a:rPr lang="sr-Latn-RS" sz="1200" dirty="0" err="1" smtClean="0">
                          <a:solidFill>
                            <a:srgbClr val="7030A0"/>
                          </a:solidFill>
                          <a:effectLst/>
                        </a:rPr>
                        <a:t>Thermo</a:t>
                      </a:r>
                      <a:r>
                        <a:rPr lang="sr-Latn-RS" sz="1200" dirty="0" smtClean="0">
                          <a:solidFill>
                            <a:srgbClr val="7030A0"/>
                          </a:solidFill>
                          <a:effectLst/>
                        </a:rPr>
                        <a:t> </a:t>
                      </a:r>
                      <a:r>
                        <a:rPr lang="sr-Latn-RS" sz="1200" dirty="0" err="1" smtClean="0">
                          <a:solidFill>
                            <a:srgbClr val="7030A0"/>
                          </a:solidFill>
                          <a:effectLst/>
                        </a:rPr>
                        <a:t>Fisher</a:t>
                      </a:r>
                      <a:r>
                        <a:rPr lang="sr-Latn-RS" sz="1200" dirty="0" smtClean="0">
                          <a:solidFill>
                            <a:srgbClr val="7030A0"/>
                          </a:solidFill>
                          <a:effectLst/>
                        </a:rPr>
                        <a:t> </a:t>
                      </a:r>
                      <a:r>
                        <a:rPr lang="sr-Latn-RS" sz="1200" dirty="0" err="1" smtClean="0">
                          <a:solidFill>
                            <a:srgbClr val="7030A0"/>
                          </a:solidFill>
                          <a:effectLst/>
                        </a:rPr>
                        <a:t>Scientific</a:t>
                      </a:r>
                      <a:r>
                        <a:rPr lang="sr-Latn-RS" sz="1200" dirty="0" smtClean="0">
                          <a:solidFill>
                            <a:srgbClr val="7030A0"/>
                          </a:solidFill>
                          <a:effectLst/>
                        </a:rPr>
                        <a:t>, </a:t>
                      </a:r>
                      <a:r>
                        <a:rPr lang="sr-Latn-RS" sz="1200" dirty="0" err="1" smtClean="0">
                          <a:solidFill>
                            <a:srgbClr val="7030A0"/>
                          </a:solidFill>
                          <a:effectLst/>
                        </a:rPr>
                        <a:t>Inc</a:t>
                      </a:r>
                      <a:r>
                        <a:rPr lang="sr-Latn-RS" sz="1200" dirty="0" smtClean="0">
                          <a:solidFill>
                            <a:srgbClr val="7030A0"/>
                          </a:solidFill>
                          <a:effectLst/>
                        </a:rPr>
                        <a:t>, CA, USA)</a:t>
                      </a:r>
                      <a:r>
                        <a:rPr lang="en-US" sz="1200" dirty="0" smtClean="0">
                          <a:solidFill>
                            <a:srgbClr val="7030A0"/>
                          </a:solidFill>
                          <a:effectLst/>
                        </a:rPr>
                        <a:t> </a:t>
                      </a:r>
                      <a:r>
                        <a:rPr lang="sr-Latn-RS" sz="1200" dirty="0" err="1" smtClean="0">
                          <a:solidFill>
                            <a:srgbClr val="7030A0"/>
                          </a:solidFill>
                          <a:effectLst/>
                        </a:rPr>
                        <a:t>equipped</a:t>
                      </a:r>
                      <a:r>
                        <a:rPr lang="sr-Latn-RS" sz="1200" dirty="0" smtClean="0">
                          <a:solidFill>
                            <a:srgbClr val="7030A0"/>
                          </a:solidFill>
                          <a:effectLst/>
                        </a:rPr>
                        <a:t> </a:t>
                      </a:r>
                      <a:r>
                        <a:rPr lang="sr-Latn-RS" sz="1200" dirty="0" err="1" smtClean="0">
                          <a:solidFill>
                            <a:srgbClr val="7030A0"/>
                          </a:solidFill>
                          <a:effectLst/>
                        </a:rPr>
                        <a:t>with</a:t>
                      </a:r>
                      <a:r>
                        <a:rPr lang="sr-Latn-RS" sz="1200" dirty="0" smtClean="0">
                          <a:solidFill>
                            <a:srgbClr val="7030A0"/>
                          </a:solidFill>
                          <a:effectLst/>
                        </a:rPr>
                        <a:t> </a:t>
                      </a:r>
                      <a:r>
                        <a:rPr lang="sr-Latn-RS" sz="1200" dirty="0" err="1" smtClean="0">
                          <a:solidFill>
                            <a:srgbClr val="7030A0"/>
                          </a:solidFill>
                          <a:effectLst/>
                        </a:rPr>
                        <a:t>triple</a:t>
                      </a:r>
                      <a:r>
                        <a:rPr lang="sr-Latn-RS" sz="1200" dirty="0" smtClean="0">
                          <a:solidFill>
                            <a:srgbClr val="7030A0"/>
                          </a:solidFill>
                          <a:effectLst/>
                        </a:rPr>
                        <a:t> </a:t>
                      </a:r>
                      <a:r>
                        <a:rPr lang="sr-Latn-RS" sz="1200" dirty="0" err="1" smtClean="0">
                          <a:solidFill>
                            <a:srgbClr val="7030A0"/>
                          </a:solidFill>
                          <a:effectLst/>
                        </a:rPr>
                        <a:t>quadrupole</a:t>
                      </a:r>
                      <a:endParaRPr lang="sr-Latn-RS" sz="1200" dirty="0" smtClean="0">
                        <a:solidFill>
                          <a:srgbClr val="7030A0"/>
                        </a:solidFill>
                        <a:effectLst/>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01604">
                <a:tc>
                  <a:txBody>
                    <a:bodyPr/>
                    <a:lstStyle/>
                    <a:p>
                      <a:pPr algn="l">
                        <a:spcAft>
                          <a:spcPts val="0"/>
                        </a:spcAft>
                      </a:pPr>
                      <a:r>
                        <a:rPr lang="sr-Latn-RS" sz="1200" b="0" kern="1200" dirty="0" err="1" smtClean="0">
                          <a:solidFill>
                            <a:srgbClr val="003300"/>
                          </a:solidFill>
                          <a:effectLst/>
                          <a:latin typeface="Gill Sans Light (Body)"/>
                        </a:rPr>
                        <a:t>Projects</a:t>
                      </a:r>
                      <a:r>
                        <a:rPr lang="sr-Latn-RS" sz="1200" b="0" kern="1200" dirty="0" smtClean="0">
                          <a:solidFill>
                            <a:srgbClr val="003300"/>
                          </a:solidFill>
                          <a:effectLst/>
                          <a:latin typeface="Gill Sans Light (Body)"/>
                        </a:rPr>
                        <a:t>/</a:t>
                      </a:r>
                      <a:br>
                        <a:rPr lang="sr-Latn-RS" sz="1200" b="0" kern="1200" dirty="0" smtClean="0">
                          <a:solidFill>
                            <a:srgbClr val="003300"/>
                          </a:solidFill>
                          <a:effectLst/>
                          <a:latin typeface="Gill Sans Light (Body)"/>
                        </a:rPr>
                      </a:br>
                      <a:r>
                        <a:rPr lang="sr-Latn-RS" sz="1200" b="0" kern="1200" dirty="0" err="1" smtClean="0">
                          <a:solidFill>
                            <a:srgbClr val="003300"/>
                          </a:solidFill>
                          <a:effectLst/>
                          <a:latin typeface="Gill Sans Light (Body)"/>
                        </a:rPr>
                        <a:t>funding</a:t>
                      </a:r>
                      <a:r>
                        <a:rPr lang="sr-Latn-RS" sz="1200" kern="1200" dirty="0" smtClean="0">
                          <a:solidFill>
                            <a:srgbClr val="003300"/>
                          </a:solidFill>
                          <a:effectLst/>
                        </a:rPr>
                        <a:t>:</a:t>
                      </a:r>
                      <a:endParaRPr lang="en-US" sz="1200" dirty="0">
                        <a:solidFill>
                          <a:srgbClr val="00330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sr-Latn-RS" sz="1200" dirty="0" err="1" smtClean="0">
                          <a:solidFill>
                            <a:srgbClr val="003300"/>
                          </a:solidFill>
                          <a:effectLst/>
                        </a:rPr>
                        <a:t>Chemometrically</a:t>
                      </a:r>
                      <a:r>
                        <a:rPr lang="sr-Latn-RS" sz="1200" dirty="0" smtClean="0">
                          <a:solidFill>
                            <a:srgbClr val="003300"/>
                          </a:solidFill>
                          <a:effectLst/>
                        </a:rPr>
                        <a:t> </a:t>
                      </a:r>
                      <a:r>
                        <a:rPr lang="sr-Latn-RS" sz="1200" dirty="0" err="1" smtClean="0">
                          <a:solidFill>
                            <a:srgbClr val="003300"/>
                          </a:solidFill>
                          <a:effectLst/>
                        </a:rPr>
                        <a:t>supported</a:t>
                      </a:r>
                      <a:r>
                        <a:rPr lang="sr-Latn-RS" sz="1200" dirty="0" smtClean="0">
                          <a:solidFill>
                            <a:srgbClr val="003300"/>
                          </a:solidFill>
                          <a:effectLst/>
                        </a:rPr>
                        <a:t> </a:t>
                      </a:r>
                      <a:r>
                        <a:rPr lang="sr-Latn-RS" sz="1200" dirty="0" err="1" smtClean="0">
                          <a:solidFill>
                            <a:srgbClr val="003300"/>
                          </a:solidFill>
                          <a:effectLst/>
                        </a:rPr>
                        <a:t>study</a:t>
                      </a:r>
                      <a:r>
                        <a:rPr lang="sr-Latn-RS" sz="1200" dirty="0" smtClean="0">
                          <a:solidFill>
                            <a:srgbClr val="003300"/>
                          </a:solidFill>
                          <a:effectLst/>
                        </a:rPr>
                        <a:t> </a:t>
                      </a:r>
                      <a:r>
                        <a:rPr lang="sr-Latn-RS" sz="1200" dirty="0" err="1" smtClean="0">
                          <a:solidFill>
                            <a:srgbClr val="003300"/>
                          </a:solidFill>
                          <a:effectLst/>
                        </a:rPr>
                        <a:t>of</a:t>
                      </a:r>
                      <a:r>
                        <a:rPr lang="sr-Latn-RS" sz="1200" dirty="0" smtClean="0">
                          <a:solidFill>
                            <a:srgbClr val="003300"/>
                          </a:solidFill>
                          <a:effectLst/>
                        </a:rPr>
                        <a:t> </a:t>
                      </a:r>
                      <a:r>
                        <a:rPr lang="sr-Latn-RS" sz="1200" dirty="0" err="1" smtClean="0">
                          <a:solidFill>
                            <a:srgbClr val="003300"/>
                          </a:solidFill>
                          <a:effectLst/>
                        </a:rPr>
                        <a:t>Charged</a:t>
                      </a:r>
                      <a:r>
                        <a:rPr lang="sr-Latn-RS" sz="1200" dirty="0" smtClean="0">
                          <a:solidFill>
                            <a:srgbClr val="003300"/>
                          </a:solidFill>
                          <a:effectLst/>
                        </a:rPr>
                        <a:t> Aerosol </a:t>
                      </a:r>
                      <a:r>
                        <a:rPr lang="sr-Latn-RS" sz="1200" dirty="0" err="1" smtClean="0">
                          <a:solidFill>
                            <a:srgbClr val="003300"/>
                          </a:solidFill>
                          <a:effectLst/>
                        </a:rPr>
                        <a:t>Detector</a:t>
                      </a:r>
                      <a:r>
                        <a:rPr lang="en-US" sz="1200" dirty="0" smtClean="0">
                          <a:solidFill>
                            <a:srgbClr val="003300"/>
                          </a:solidFill>
                          <a:effectLst/>
                        </a:rPr>
                        <a:t> (bilateral project with Germany, University of </a:t>
                      </a:r>
                      <a:r>
                        <a:rPr lang="en-US" sz="1200" dirty="0" err="1" smtClean="0">
                          <a:solidFill>
                            <a:srgbClr val="003300"/>
                          </a:solidFill>
                          <a:effectLst/>
                        </a:rPr>
                        <a:t>Würzburg</a:t>
                      </a:r>
                      <a:r>
                        <a:rPr lang="en-US" sz="1200" dirty="0" smtClean="0">
                          <a:solidFill>
                            <a:srgbClr val="003300"/>
                          </a:solidFill>
                          <a:effectLst/>
                        </a:rPr>
                        <a:t>)</a:t>
                      </a:r>
                      <a:endParaRPr lang="en-US" sz="1200" dirty="0">
                        <a:solidFill>
                          <a:srgbClr val="003300"/>
                        </a:solidFill>
                        <a:effectLst/>
                        <a:latin typeface="Calibri"/>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560786">
                <a:tc>
                  <a:txBody>
                    <a:bodyPr/>
                    <a:lstStyle/>
                    <a:p>
                      <a:pPr algn="l">
                        <a:spcAft>
                          <a:spcPts val="0"/>
                        </a:spcAft>
                      </a:pPr>
                      <a:r>
                        <a:rPr lang="sr-Latn-RS" sz="1200" kern="1200" dirty="0" err="1" smtClean="0">
                          <a:solidFill>
                            <a:srgbClr val="7030A0"/>
                          </a:solidFill>
                          <a:effectLst/>
                        </a:rPr>
                        <a:t>Collaborations</a:t>
                      </a:r>
                      <a:r>
                        <a:rPr lang="sr-Latn-RS" sz="1200" kern="1200" dirty="0" smtClean="0">
                          <a:solidFill>
                            <a:srgbClr val="7030A0"/>
                          </a:solidFill>
                          <a:effectLst/>
                        </a:rPr>
                        <a:t>:</a:t>
                      </a:r>
                      <a:endParaRPr lang="en-US" sz="1200" dirty="0">
                        <a:solidFill>
                          <a:srgbClr val="7030A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3038" lvl="0" indent="-173038" algn="l">
                        <a:lnSpc>
                          <a:spcPct val="115000"/>
                        </a:lnSpc>
                        <a:spcAft>
                          <a:spcPts val="0"/>
                        </a:spcAft>
                        <a:buFont typeface="Symbol"/>
                        <a:buChar char=""/>
                      </a:pPr>
                      <a:r>
                        <a:rPr lang="sr-Latn-RS" sz="1200" dirty="0">
                          <a:solidFill>
                            <a:srgbClr val="7030A0"/>
                          </a:solidFill>
                          <a:effectLst/>
                        </a:rPr>
                        <a:t>Intensive and fruitful collaboration with assoc. prof. Yannis Dotsikas, Laboratory of Pharmaceutical Analysis, Department of Pharmacy, National and Kapodistrian University of Athens, Athens, Greece.</a:t>
                      </a:r>
                      <a:endParaRPr lang="en-US" sz="1200" dirty="0">
                        <a:solidFill>
                          <a:srgbClr val="7030A0"/>
                        </a:solidFill>
                        <a:effectLst/>
                      </a:endParaRPr>
                    </a:p>
                    <a:p>
                      <a:pPr marL="173038" lvl="0" indent="-173038" algn="l">
                        <a:lnSpc>
                          <a:spcPct val="115000"/>
                        </a:lnSpc>
                        <a:spcAft>
                          <a:spcPts val="0"/>
                        </a:spcAft>
                        <a:buFont typeface="Symbol"/>
                        <a:buChar char=""/>
                      </a:pPr>
                      <a:r>
                        <a:rPr lang="sr-Latn-RS" sz="1200" dirty="0">
                          <a:solidFill>
                            <a:srgbClr val="7030A0"/>
                          </a:solidFill>
                          <a:effectLst/>
                        </a:rPr>
                        <a:t>Collaboration with prof. dr Ulrike Holzgrabe, University of Wurzburg, Institute of Pharmacy and Food Chemistry, Germany.</a:t>
                      </a:r>
                      <a:endParaRPr lang="en-US" sz="1200" dirty="0">
                        <a:solidFill>
                          <a:srgbClr val="7030A0"/>
                        </a:solidFill>
                        <a:effectLst/>
                      </a:endParaRPr>
                    </a:p>
                    <a:p>
                      <a:pPr marL="173038" lvl="0" indent="-173038" algn="l">
                        <a:lnSpc>
                          <a:spcPct val="115000"/>
                        </a:lnSpc>
                        <a:spcAft>
                          <a:spcPts val="0"/>
                        </a:spcAft>
                        <a:buFont typeface="Symbol"/>
                        <a:buChar char=""/>
                      </a:pPr>
                      <a:r>
                        <a:rPr lang="sr-Latn-RS" sz="1200" dirty="0">
                          <a:solidFill>
                            <a:srgbClr val="7030A0"/>
                          </a:solidFill>
                          <a:effectLst/>
                        </a:rPr>
                        <a:t>Collaboration with prof. dr Borut Štrukelj, Chair for pharmaceutical biology, University of Ljubljana, Slovenia</a:t>
                      </a:r>
                      <a:endParaRPr lang="en-US" sz="1200" dirty="0">
                        <a:solidFill>
                          <a:srgbClr val="7030A0"/>
                        </a:solidFill>
                        <a:effectLst/>
                        <a:latin typeface="Calibri"/>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5122" name="Picture 2" descr="Dr sc. Anđelija Malenovi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6875" y="1563312"/>
            <a:ext cx="1057282" cy="1300536"/>
          </a:xfrm>
          <a:prstGeom prst="rect">
            <a:avLst/>
          </a:prstGeom>
          <a:noFill/>
          <a:ln w="63500">
            <a:solidFill>
              <a:srgbClr val="ADCD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71623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1532420" y="857972"/>
            <a:ext cx="4496423" cy="841256"/>
          </a:xfrm>
        </p:spPr>
        <p:txBody>
          <a:bodyPr/>
          <a:lstStyle/>
          <a:p>
            <a:pPr algn="ctr"/>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r>
              <a:rPr lang="sr-Latn-RS" sz="2400" dirty="0">
                <a:solidFill>
                  <a:srgbClr val="7030A0"/>
                </a:solidFill>
              </a:rPr>
              <a:t/>
            </a:r>
            <a:br>
              <a:rPr lang="sr-Latn-RS" sz="2400" dirty="0">
                <a:solidFill>
                  <a:srgbClr val="7030A0"/>
                </a:solidFill>
              </a:rPr>
            </a:br>
            <a:r>
              <a:rPr lang="vi-VN" sz="2400" dirty="0" smtClean="0">
                <a:solidFill>
                  <a:srgbClr val="7030A0"/>
                </a:solidFill>
              </a:rPr>
              <a:t>prof</a:t>
            </a:r>
            <a:r>
              <a:rPr lang="en-US" sz="2400" dirty="0" smtClean="0">
                <a:solidFill>
                  <a:srgbClr val="7030A0"/>
                </a:solidFill>
              </a:rPr>
              <a:t>.</a:t>
            </a:r>
            <a:r>
              <a:rPr lang="sr-Latn-RS" sz="2400" dirty="0">
                <a:solidFill>
                  <a:srgbClr val="7030A0"/>
                </a:solidFill>
              </a:rPr>
              <a:t> </a:t>
            </a:r>
            <a:r>
              <a:rPr lang="vi-VN" sz="2400" dirty="0" smtClean="0">
                <a:solidFill>
                  <a:srgbClr val="7030A0"/>
                </a:solidFill>
              </a:rPr>
              <a:t>Anđelija </a:t>
            </a:r>
            <a:r>
              <a:rPr lang="vi-VN" sz="2400" dirty="0">
                <a:solidFill>
                  <a:srgbClr val="7030A0"/>
                </a:solidFill>
              </a:rPr>
              <a:t>Malenović</a:t>
            </a:r>
            <a:endParaRPr lang="en-US" sz="2400" dirty="0">
              <a:solidFill>
                <a:srgbClr val="7030A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882377445"/>
              </p:ext>
            </p:extLst>
          </p:nvPr>
        </p:nvGraphicFramePr>
        <p:xfrm>
          <a:off x="454107" y="1814417"/>
          <a:ext cx="6653049" cy="8333613"/>
        </p:xfrm>
        <a:graphic>
          <a:graphicData uri="http://schemas.openxmlformats.org/drawingml/2006/table">
            <a:tbl>
              <a:tblPr firstRow="1" firstCol="1" bandRow="1">
                <a:tableStyleId>{5940675A-B579-460E-94D1-54222C63F5DA}</a:tableStyleId>
              </a:tblPr>
              <a:tblGrid>
                <a:gridCol w="6653049">
                  <a:extLst>
                    <a:ext uri="{9D8B030D-6E8A-4147-A177-3AD203B41FA5}">
                      <a16:colId xmlns:a16="http://schemas.microsoft.com/office/drawing/2014/main" val="20000"/>
                    </a:ext>
                  </a:extLst>
                </a:gridCol>
              </a:tblGrid>
              <a:tr h="6265863">
                <a:tc>
                  <a:txBody>
                    <a:bodyPr/>
                    <a:lstStyle/>
                    <a:p>
                      <a:pPr marL="173038" lvl="0" indent="-173038" algn="l">
                        <a:lnSpc>
                          <a:spcPct val="115000"/>
                        </a:lnSpc>
                        <a:spcAft>
                          <a:spcPts val="0"/>
                        </a:spcAft>
                        <a:buFontTx/>
                        <a:buNone/>
                      </a:pPr>
                      <a:r>
                        <a:rPr lang="sr-Latn-RS" sz="1150" dirty="0" smtClean="0">
                          <a:solidFill>
                            <a:srgbClr val="7030A0"/>
                          </a:solidFill>
                          <a:effectLst/>
                        </a:rPr>
                        <a:t>Selected publications</a:t>
                      </a:r>
                      <a:endParaRPr lang="sr-Latn-RS" sz="1150" dirty="0">
                        <a:solidFill>
                          <a:srgbClr val="7030A0"/>
                        </a:solidFill>
                        <a:effectLst/>
                      </a:endParaRPr>
                    </a:p>
                    <a:p>
                      <a:pPr marL="173038" lvl="0" indent="-173038" algn="l">
                        <a:lnSpc>
                          <a:spcPct val="115000"/>
                        </a:lnSpc>
                        <a:spcAft>
                          <a:spcPts val="0"/>
                        </a:spcAft>
                        <a:buFontTx/>
                        <a:buNone/>
                      </a:pPr>
                      <a:r>
                        <a:rPr lang="sr-Latn-RS" sz="800" dirty="0">
                          <a:solidFill>
                            <a:srgbClr val="7030A0"/>
                          </a:solidFill>
                          <a:effectLst/>
                        </a:rPr>
                        <a:t>Rmandić M, Malenović A. Chaotropic chromatography method development for the determination of aripiprazole and its impurities following analytical quality by design principles. J. Sep. Sci. 2020; 43:3242–3250. Chemistry – Analytical category (32/86), M22, IF 2.878</a:t>
                      </a:r>
                      <a:endParaRPr lang="en-US" sz="800" dirty="0">
                        <a:solidFill>
                          <a:srgbClr val="7030A0"/>
                        </a:solidFill>
                        <a:effectLst/>
                      </a:endParaRPr>
                    </a:p>
                    <a:p>
                      <a:pPr marL="173038" lvl="0" indent="-173038" algn="l">
                        <a:lnSpc>
                          <a:spcPct val="115000"/>
                        </a:lnSpc>
                        <a:spcAft>
                          <a:spcPts val="0"/>
                        </a:spcAft>
                        <a:buFontTx/>
                        <a:buNone/>
                      </a:pPr>
                      <a:r>
                        <a:rPr lang="sr-Latn-RS" sz="800" dirty="0">
                          <a:solidFill>
                            <a:srgbClr val="003300"/>
                          </a:solidFill>
                          <a:effectLst/>
                        </a:rPr>
                        <a:t>Rmandić M, Dotsikas Y, Malenović A. Identification of the factors affecting the consistency of DBS formation via experimental design and image processing methodology. Microchemical J. 2019; 145: 1003-1010. Chemistry – Analytical category (19/86), M21, IF 3.594</a:t>
                      </a:r>
                      <a:endParaRPr lang="en-US" sz="800" dirty="0">
                        <a:solidFill>
                          <a:srgbClr val="003300"/>
                        </a:solidFill>
                        <a:effectLst/>
                      </a:endParaRPr>
                    </a:p>
                    <a:p>
                      <a:pPr marL="173038" lvl="0" indent="-173038" algn="l">
                        <a:lnSpc>
                          <a:spcPct val="115000"/>
                        </a:lnSpc>
                        <a:spcAft>
                          <a:spcPts val="0"/>
                        </a:spcAft>
                        <a:buFontTx/>
                        <a:buNone/>
                      </a:pPr>
                      <a:r>
                        <a:rPr lang="sr-Latn-RS" sz="800" dirty="0">
                          <a:solidFill>
                            <a:srgbClr val="7030A0"/>
                          </a:solidFill>
                          <a:effectLst/>
                        </a:rPr>
                        <a:t>Čolović, J., Rmandić, M., Malenović, A.: Characterization of bonded stationary phase performance as a function of qualitative and quantitative chromatographic factors in chaotropic chromatography. Anal. Bioanal. Chem. 2018; 410: 4855-4866. Chemistry – Analytical category (18/84), M21, IF 3.286</a:t>
                      </a:r>
                      <a:endParaRPr lang="en-US" sz="800" dirty="0">
                        <a:solidFill>
                          <a:srgbClr val="7030A0"/>
                        </a:solidFill>
                        <a:effectLst/>
                      </a:endParaRPr>
                    </a:p>
                    <a:p>
                      <a:pPr marL="173038" lvl="0" indent="-173038" algn="l">
                        <a:lnSpc>
                          <a:spcPct val="115000"/>
                        </a:lnSpc>
                        <a:spcAft>
                          <a:spcPts val="0"/>
                        </a:spcAft>
                        <a:buFontTx/>
                        <a:buNone/>
                      </a:pPr>
                      <a:r>
                        <a:rPr lang="sr-Latn-RS" sz="800" dirty="0">
                          <a:solidFill>
                            <a:srgbClr val="003300"/>
                          </a:solidFill>
                          <a:effectLst/>
                        </a:rPr>
                        <a:t>Ilioua, K., Malenović, A., Loukas, Y., Dotsikasa, Y.: Analysis of potential genotoxic impurities in rabeprazole active pharmaceutical ingredient via Liquid Chromatography-tandem Mass Spectrometry, following quality-by-design principles for method development. J. Pharm. Biomed. Anal. 2018; 149: 410-418. Chemistry – Analytical category (24/84), M21, IF 2.983</a:t>
                      </a:r>
                      <a:endParaRPr lang="en-US" sz="800" dirty="0">
                        <a:solidFill>
                          <a:srgbClr val="003300"/>
                        </a:solidFill>
                        <a:effectLst/>
                      </a:endParaRPr>
                    </a:p>
                    <a:p>
                      <a:pPr marL="173038" lvl="0" indent="-173038" algn="l">
                        <a:lnSpc>
                          <a:spcPct val="115000"/>
                        </a:lnSpc>
                        <a:spcAft>
                          <a:spcPts val="0"/>
                        </a:spcAft>
                        <a:buFontTx/>
                        <a:buNone/>
                      </a:pPr>
                      <a:r>
                        <a:rPr lang="sr-Latn-RS" sz="800" dirty="0">
                          <a:solidFill>
                            <a:srgbClr val="7030A0"/>
                          </a:solidFill>
                          <a:effectLst/>
                        </a:rPr>
                        <a:t>Čolović, J., Kalinić, M., Vemić, A., Erić, S., Malenović, A.: Influence of the mobile phase and molecular structure parameters on the retention behavior of protonated basic solutes in chaotropic chromatography. J Chromatogr A. 2017; 1511: 68-76. Chemistry – Analytical category (13/81), M21, IF 3.716</a:t>
                      </a:r>
                      <a:endParaRPr lang="en-US" sz="800" dirty="0">
                        <a:solidFill>
                          <a:srgbClr val="7030A0"/>
                        </a:solidFill>
                        <a:effectLst/>
                      </a:endParaRPr>
                    </a:p>
                    <a:p>
                      <a:pPr marL="173038" lvl="0" indent="-173038" algn="l">
                        <a:lnSpc>
                          <a:spcPct val="115000"/>
                        </a:lnSpc>
                        <a:spcAft>
                          <a:spcPts val="0"/>
                        </a:spcAft>
                        <a:buFontTx/>
                        <a:buNone/>
                      </a:pPr>
                      <a:r>
                        <a:rPr lang="sr-Latn-RS" sz="800" dirty="0">
                          <a:solidFill>
                            <a:srgbClr val="003300"/>
                          </a:solidFill>
                          <a:effectLst/>
                        </a:rPr>
                        <a:t>Šljivić J, Protić A, Malenović A, Otašević B, Zečević M. Simple and efficient solution for robustness testing in gradient elution liquid chromatographic methods. Chromatographia 2018 August; (81): 1135-1145. (Chemistry, Analitical, IF 1.552, M23) </a:t>
                      </a:r>
                      <a:endParaRPr lang="en-US" sz="800" dirty="0">
                        <a:solidFill>
                          <a:srgbClr val="003300"/>
                        </a:solidFill>
                        <a:effectLst/>
                      </a:endParaRPr>
                    </a:p>
                    <a:p>
                      <a:pPr marL="173038" lvl="0" indent="-173038" algn="l">
                        <a:lnSpc>
                          <a:spcPct val="115000"/>
                        </a:lnSpc>
                        <a:spcAft>
                          <a:spcPts val="0"/>
                        </a:spcAft>
                        <a:buFontTx/>
                        <a:buNone/>
                      </a:pPr>
                      <a:r>
                        <a:rPr lang="sr-Latn-RS" sz="800" dirty="0">
                          <a:solidFill>
                            <a:srgbClr val="7030A0"/>
                          </a:solidFill>
                          <a:effectLst/>
                        </a:rPr>
                        <a:t>Otašević B, Šljivić J, Protić A, Maljurić N, Malenović A, Zečević M. Comparison of AQbD and grid point search methodology in the development of micellar HPLC method for the analysis of cilazapril and hydrochlorothiazide dosage form stability. Microchemical J 2019; 145: 655-663 (Chemistry, Analitical, IF 3,594, M21)</a:t>
                      </a:r>
                      <a:endParaRPr lang="en-US" sz="800" dirty="0">
                        <a:solidFill>
                          <a:srgbClr val="7030A0"/>
                        </a:solidFill>
                        <a:effectLst/>
                      </a:endParaRPr>
                    </a:p>
                    <a:p>
                      <a:pPr marL="173038" lvl="0" indent="-173038" algn="l">
                        <a:lnSpc>
                          <a:spcPct val="115000"/>
                        </a:lnSpc>
                        <a:spcAft>
                          <a:spcPts val="0"/>
                        </a:spcAft>
                        <a:buFontTx/>
                        <a:buNone/>
                      </a:pPr>
                      <a:r>
                        <a:rPr lang="sr-Latn-RS" sz="800" dirty="0">
                          <a:solidFill>
                            <a:srgbClr val="003300"/>
                          </a:solidFill>
                          <a:effectLst/>
                        </a:rPr>
                        <a:t>Mitrović M, Protić A, Malenović A, Otašević B, Zečević M. Analytical Quality by Design development of an ecologically acceptable enantioselective HPLC method for timolol maleate enantiomeric purity testing on ovomucoid chiral stationary phase. J Pharm Biomed Anal 2020; 180: 113034. (Chemistry, Analitical, IF 3,209, M22)</a:t>
                      </a:r>
                      <a:endParaRPr lang="en-US" sz="800" dirty="0">
                        <a:solidFill>
                          <a:srgbClr val="003300"/>
                        </a:solidFill>
                        <a:effectLst/>
                      </a:endParaRPr>
                    </a:p>
                    <a:p>
                      <a:pPr marL="173038" lvl="0" indent="-173038" algn="l">
                        <a:lnSpc>
                          <a:spcPct val="115000"/>
                        </a:lnSpc>
                        <a:spcAft>
                          <a:spcPts val="0"/>
                        </a:spcAft>
                        <a:buFontTx/>
                        <a:buNone/>
                      </a:pPr>
                      <a:r>
                        <a:rPr lang="sr-Latn-RS" sz="800" dirty="0">
                          <a:solidFill>
                            <a:srgbClr val="7030A0"/>
                          </a:solidFill>
                          <a:effectLst/>
                        </a:rPr>
                        <a:t>Golubovic Jelena B, Birkemeyer Claudia, Protic Ana D, Otasevic Biljana M, Zecevic Mira L. Structure-response relationship in electrospray ionization-mass spectrometry of sartans by artificial neural networks. Journal of Chromatography A, 2016, vol. 1438, 123.132 (Chemistry, Analitical, IF 3,981, M21)</a:t>
                      </a:r>
                      <a:endParaRPr lang="en-US" sz="800" dirty="0">
                        <a:solidFill>
                          <a:srgbClr val="7030A0"/>
                        </a:solidFill>
                        <a:effectLst/>
                      </a:endParaRPr>
                    </a:p>
                    <a:p>
                      <a:pPr marL="173038" lvl="0" indent="-173038" algn="l">
                        <a:lnSpc>
                          <a:spcPct val="115000"/>
                        </a:lnSpc>
                        <a:spcAft>
                          <a:spcPts val="0"/>
                        </a:spcAft>
                        <a:buFontTx/>
                        <a:buNone/>
                      </a:pPr>
                      <a:r>
                        <a:rPr lang="sr-Latn-RS" sz="800" dirty="0">
                          <a:solidFill>
                            <a:srgbClr val="003300"/>
                          </a:solidFill>
                          <a:effectLst/>
                        </a:rPr>
                        <a:t>Golubovic Jelena B, Protic Ana D, Zecevic Mira L, Otasevic Biljana M. Quantitative structure retention relationship modeling in liquid chromatography method for separation of candesartan cilexetil and its degradation products, Chemometics and Intelligent Laboratory Systems, 2015, vol. 140 br. , str. 92-101, (Chemistry, Analitical, IF 2,217, M22)</a:t>
                      </a:r>
                      <a:endParaRPr lang="en-US" sz="800" dirty="0">
                        <a:solidFill>
                          <a:srgbClr val="003300"/>
                        </a:solidFill>
                        <a:effectLst/>
                      </a:endParaRPr>
                    </a:p>
                    <a:p>
                      <a:pPr marL="173038" lvl="0" indent="-173038" algn="l">
                        <a:lnSpc>
                          <a:spcPct val="115000"/>
                        </a:lnSpc>
                        <a:spcAft>
                          <a:spcPts val="0"/>
                        </a:spcAft>
                        <a:buFontTx/>
                        <a:buNone/>
                      </a:pPr>
                      <a:r>
                        <a:rPr lang="sr-Latn-RS" sz="800" dirty="0">
                          <a:solidFill>
                            <a:srgbClr val="7030A0"/>
                          </a:solidFill>
                          <a:effectLst/>
                        </a:rPr>
                        <a:t>Jovana Krmar, Milan Vukićević, Ana Kovačević, Ana Protić, Mira Zečević, Biljana Otašević. Performance comparison of nonlinear and linear regression algorithms coupled with different attribute selection methods for quantitative structure-retention relationships modeling in micellar liquid chromatography. Journal of Chromatography A 2020; 1623: 461146. DOI: 10.1016/j.chroma.2020.461146. (journal rankings M21, IF=4.049 for year 2019; field Chemistry, Analytical 14/86)</a:t>
                      </a:r>
                      <a:endParaRPr lang="en-US" sz="800" dirty="0">
                        <a:solidFill>
                          <a:srgbClr val="7030A0"/>
                        </a:solidFill>
                        <a:effectLst/>
                      </a:endParaRPr>
                    </a:p>
                    <a:p>
                      <a:pPr marL="173038" lvl="0" indent="-173038" algn="l">
                        <a:lnSpc>
                          <a:spcPct val="115000"/>
                        </a:lnSpc>
                        <a:spcAft>
                          <a:spcPts val="0"/>
                        </a:spcAft>
                        <a:buFontTx/>
                        <a:buNone/>
                      </a:pPr>
                      <a:r>
                        <a:rPr lang="sr-Latn-RS" sz="800" dirty="0">
                          <a:solidFill>
                            <a:srgbClr val="003300"/>
                          </a:solidFill>
                          <a:effectLst/>
                        </a:rPr>
                        <a:t>Jelena Golubović, Ana Protić, Biljana Otašević, Mira Zečević. Quantitative structure-retention relationships applied to development of liquid chromatography gradient-elution method for the separation of sartans. Talanta 2016; 150: 190-197. DOI: 10.1016/j.talanta.2015.12.035. (journal rankings M21, IF=4.162 for year 2016; field Chemistry, Analytical 9/76)</a:t>
                      </a:r>
                      <a:endParaRPr lang="en-US" sz="800" dirty="0">
                        <a:solidFill>
                          <a:srgbClr val="003300"/>
                        </a:solidFill>
                        <a:effectLst/>
                      </a:endParaRPr>
                    </a:p>
                    <a:p>
                      <a:pPr marL="173038" lvl="0" indent="-173038" algn="l">
                        <a:lnSpc>
                          <a:spcPct val="115000"/>
                        </a:lnSpc>
                        <a:spcAft>
                          <a:spcPts val="0"/>
                        </a:spcAft>
                        <a:buFontTx/>
                        <a:buNone/>
                      </a:pPr>
                      <a:r>
                        <a:rPr lang="sr-Latn-RS" sz="800" dirty="0">
                          <a:solidFill>
                            <a:srgbClr val="7030A0"/>
                          </a:solidFill>
                          <a:effectLst/>
                        </a:rPr>
                        <a:t>Jelena Golubović, Biljana Otašević, Ana Protić, Aleksandra Stanković, Mira Zečević. Liquid chromatography-tandem mass spectrometry for simultaneous determination of undeclared corticosteroids in cosmetic creams. Rapid communications in mass spectrometry 2015; 29 (24): 2319-2327. DOI: 10.1002/rcm.7403. (journal rankings M22, IF=2.226; field Spectroscopy 17/43)</a:t>
                      </a:r>
                      <a:endParaRPr lang="en-US" sz="800" dirty="0">
                        <a:solidFill>
                          <a:srgbClr val="7030A0"/>
                        </a:solidFill>
                        <a:effectLst/>
                      </a:endParaRPr>
                    </a:p>
                    <a:p>
                      <a:pPr marL="173038" lvl="0" indent="-173038" algn="l">
                        <a:lnSpc>
                          <a:spcPct val="115000"/>
                        </a:lnSpc>
                        <a:spcAft>
                          <a:spcPts val="0"/>
                        </a:spcAft>
                        <a:buFontTx/>
                        <a:buNone/>
                      </a:pPr>
                      <a:r>
                        <a:rPr lang="sr-Latn-RS" sz="800" dirty="0">
                          <a:solidFill>
                            <a:srgbClr val="003300"/>
                          </a:solidFill>
                          <a:effectLst/>
                        </a:rPr>
                        <a:t>Jelena Golubović, Ana Protić, Mira Zečević, Biljana Otašević, Marija Mikić. Artificial neural networks modelling in UPLC method optimization of mycophenolate mofetil and its degradation products. Journal of chemometrics 2014; 28(7): 567-574. DOI: 10.1002/cem.2616 (journal rankings M21, IF=1.500; field Mathematics, Interdisciplinary Applications 26/99)</a:t>
                      </a:r>
                      <a:endParaRPr lang="en-US" sz="800" dirty="0">
                        <a:solidFill>
                          <a:srgbClr val="003300"/>
                        </a:solidFill>
                        <a:effectLst/>
                      </a:endParaRPr>
                    </a:p>
                    <a:p>
                      <a:pPr marL="173038" lvl="0" indent="-173038" algn="l">
                        <a:lnSpc>
                          <a:spcPct val="115000"/>
                        </a:lnSpc>
                        <a:spcAft>
                          <a:spcPts val="0"/>
                        </a:spcAft>
                        <a:buFontTx/>
                        <a:buNone/>
                      </a:pPr>
                      <a:r>
                        <a:rPr lang="sr-Latn-RS" sz="800" dirty="0">
                          <a:solidFill>
                            <a:srgbClr val="7030A0"/>
                          </a:solidFill>
                          <a:effectLst/>
                        </a:rPr>
                        <a:t>Nevena Maljurić; Jelena Golubović, Matjaž Ravnikar, Dušan Žigon, Borut Štrukelj, Biljana Otašević. Isolation and determination of fomentariol – novel potential antidiabetic drug from fungal material. Journal of analytical methods in chemistry 2018; Volume 2018, Article ID 2434691, 9 pages. DOI 10.1155/2018/2434691. (journal rankings M23, IF=1.589; field Chemistry, Analytical 59/84)</a:t>
                      </a:r>
                      <a:endParaRPr lang="en-US" sz="800" dirty="0">
                        <a:solidFill>
                          <a:srgbClr val="7030A0"/>
                        </a:solidFill>
                        <a:effectLst/>
                      </a:endParaRPr>
                    </a:p>
                    <a:p>
                      <a:pPr marL="173038" lvl="0" indent="-173038" algn="l">
                        <a:lnSpc>
                          <a:spcPct val="115000"/>
                        </a:lnSpc>
                        <a:spcAft>
                          <a:spcPts val="0"/>
                        </a:spcAft>
                        <a:buFontTx/>
                        <a:buNone/>
                      </a:pPr>
                      <a:r>
                        <a:rPr lang="sr-Latn-RS" sz="800" dirty="0">
                          <a:solidFill>
                            <a:srgbClr val="003300"/>
                          </a:solidFill>
                          <a:effectLst/>
                        </a:rPr>
                        <a:t>Nevena Maljurić, Biljana Otašević, Anđelija Malenović, Mira Zečević, Ana Protić, Quantitative structure retention relationship modeling as potential tool in chromatographic determination of stability constants and thermodynamic parameters of β-cyclodextrin complexation process, Journal of Chromatography A, 1619 (2020) 460971, doi: 10.1016/j.chroma.2020.460971. Chemistry – Analytical category (14/86), M21, IF4.049</a:t>
                      </a:r>
                      <a:endParaRPr lang="en-US" sz="800" dirty="0">
                        <a:solidFill>
                          <a:srgbClr val="003300"/>
                        </a:solidFill>
                        <a:effectLst/>
                      </a:endParaRPr>
                    </a:p>
                    <a:p>
                      <a:pPr marL="173038" lvl="0" indent="-173038" algn="l">
                        <a:lnSpc>
                          <a:spcPct val="115000"/>
                        </a:lnSpc>
                        <a:spcAft>
                          <a:spcPts val="0"/>
                        </a:spcAft>
                        <a:buFontTx/>
                        <a:buNone/>
                      </a:pPr>
                      <a:r>
                        <a:rPr lang="sr-Latn-RS" sz="800" dirty="0">
                          <a:solidFill>
                            <a:srgbClr val="7030A0"/>
                          </a:solidFill>
                          <a:effectLst/>
                        </a:rPr>
                        <a:t>Nevena Maljurić, Biljana Otašević, Jelena Golubović, Jovana Krmar, Mira Zečević, Ana Protić, A new strategy for development of eco-friendly RP-HPLC method using Corona Charged Aerosol Detector and its application for simultaneous analysis of risperidone and its related impurities, Microchemical Journal, 153 (2020) 104394. Chemistry – Analytical category (19/86), M21, IF3.594</a:t>
                      </a:r>
                      <a:endParaRPr lang="en-US" sz="800" dirty="0">
                        <a:solidFill>
                          <a:srgbClr val="7030A0"/>
                        </a:solidFill>
                        <a:effectLst/>
                      </a:endParaRPr>
                    </a:p>
                    <a:p>
                      <a:pPr marL="173038" lvl="0" indent="-173038" algn="l">
                        <a:lnSpc>
                          <a:spcPct val="115000"/>
                        </a:lnSpc>
                        <a:spcAft>
                          <a:spcPts val="0"/>
                        </a:spcAft>
                        <a:buFontTx/>
                        <a:buNone/>
                      </a:pPr>
                      <a:r>
                        <a:rPr lang="sr-Latn-RS" sz="800" dirty="0">
                          <a:solidFill>
                            <a:srgbClr val="003300"/>
                          </a:solidFill>
                          <a:effectLst/>
                        </a:rPr>
                        <a:t>Klaus Schilling, Jovana Krmar, Nevena Maljurić, Ruben Pawellek, Ana Protić, Ulrike Holzgrabe, Quantitative Structure – Property Relationship modeling of polar analytes lacking UV chromophores to Charged Aerosol Detector Response, Analytical and Bioanalytical Chemistry, 2019, 411: 2945-2959. Chemistry – Analytical category (18/86) M21, IF3.637</a:t>
                      </a:r>
                      <a:endParaRPr lang="en-US" sz="800" dirty="0">
                        <a:solidFill>
                          <a:srgbClr val="003300"/>
                        </a:solidFill>
                        <a:effectLst/>
                      </a:endParaRPr>
                    </a:p>
                    <a:p>
                      <a:pPr marL="173038" lvl="0" indent="-173038" algn="l">
                        <a:lnSpc>
                          <a:spcPct val="115000"/>
                        </a:lnSpc>
                        <a:spcAft>
                          <a:spcPts val="0"/>
                        </a:spcAft>
                        <a:buFontTx/>
                        <a:buNone/>
                      </a:pPr>
                      <a:r>
                        <a:rPr lang="sr-Latn-RS" sz="800" dirty="0">
                          <a:solidFill>
                            <a:srgbClr val="7030A0"/>
                          </a:solidFill>
                          <a:effectLst/>
                        </a:rPr>
                        <a:t>Nevena Maljurić, Jelena Golubivić, Biljana Otašević, Mira Zečević, Ana Protić, Quantitative structure – retention relationship modeling of selected antipsychotics and their impurities in green liquid chromatography using cyclodextrin mobile phases, Analytical and Bioanalytical Chemistry, 2018, 410: 2533–2550. Chemistry – Analytical category (18/84) M21, IF3.286</a:t>
                      </a:r>
                      <a:endParaRPr lang="en-US" sz="800" dirty="0">
                        <a:solidFill>
                          <a:srgbClr val="7030A0"/>
                        </a:solidFill>
                        <a:effectLst/>
                      </a:endParaRPr>
                    </a:p>
                    <a:p>
                      <a:pPr marL="173038" lvl="0" indent="-173038" algn="l">
                        <a:lnSpc>
                          <a:spcPct val="115000"/>
                        </a:lnSpc>
                        <a:spcAft>
                          <a:spcPts val="0"/>
                        </a:spcAft>
                        <a:buFontTx/>
                        <a:buNone/>
                      </a:pPr>
                      <a:r>
                        <a:rPr lang="sr-Latn-RS" sz="800" dirty="0">
                          <a:solidFill>
                            <a:srgbClr val="003300"/>
                          </a:solidFill>
                          <a:effectLst/>
                        </a:rPr>
                        <a:t>Ana Protić, Marina Radišić, Jelena Golubović, Biljana Otašević, Mira Zečević, Mila Laušević, Structural elucidation of unknown oxidative degradation products of Mycophenolate mofetil using LC-MSn, Chromatographia, 2016, 79: 919-926 (Short communication). Chemistry – Analytical category (52/76) M23, IF1.402</a:t>
                      </a:r>
                      <a:endParaRPr lang="en-US" sz="800" dirty="0">
                        <a:solidFill>
                          <a:srgbClr val="003300"/>
                        </a:solidFill>
                        <a:effectLst/>
                        <a:latin typeface="Calibri"/>
                        <a:ea typeface="Calibri"/>
                        <a:cs typeface="Times New Roman"/>
                      </a:endParaRPr>
                    </a:p>
                  </a:txBody>
                  <a:tcPr marL="7614" marR="7614"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4" name="TextBox 3"/>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1200" b="0" i="1" u="none" strike="noStrike" cap="none" spc="0" normalizeH="0" baseline="0" dirty="0" smtClean="0">
                <a:ln>
                  <a:noFill/>
                </a:ln>
                <a:solidFill>
                  <a:schemeClr val="accent1">
                    <a:lumMod val="75000"/>
                  </a:schemeClr>
                </a:solidFill>
                <a:effectLst/>
                <a:uFillTx/>
                <a:latin typeface="+mn-lt"/>
                <a:ea typeface="+mn-ea"/>
                <a:cs typeface="+mn-cs"/>
                <a:sym typeface="Gill Sans Light"/>
              </a:rPr>
              <a:t>Full bibliography</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lang="en-US" sz="1200" dirty="0" smtClean="0">
                <a:solidFill>
                  <a:schemeClr val="accent1">
                    <a:lumMod val="75000"/>
                  </a:schemeClr>
                </a:solidFill>
              </a:rPr>
              <a:t>Faculty </a:t>
            </a:r>
            <a:r>
              <a:rPr lang="en-US" sz="1200" dirty="0">
                <a:solidFill>
                  <a:schemeClr val="accent1">
                    <a:lumMod val="75000"/>
                  </a:schemeClr>
                </a:solidFill>
              </a:rPr>
              <a:t>of </a:t>
            </a:r>
            <a:r>
              <a:rPr lang="en-US" sz="1200" dirty="0" smtClean="0">
                <a:solidFill>
                  <a:schemeClr val="accent1">
                    <a:lumMod val="75000"/>
                  </a:schemeClr>
                </a:solidFill>
              </a:rPr>
              <a:t>Pharmacy</a:t>
            </a:r>
            <a:r>
              <a:rPr lang="sr-Latn-RS" sz="1200" dirty="0" smtClean="0">
                <a:solidFill>
                  <a:schemeClr val="accent1">
                    <a:lumMod val="75000"/>
                  </a:schemeClr>
                </a:solidFill>
              </a:rPr>
              <a:t> </a:t>
            </a:r>
            <a:r>
              <a:rPr lang="en-US" sz="1200" dirty="0" smtClean="0">
                <a:solidFill>
                  <a:schemeClr val="accent1">
                    <a:lumMod val="75000"/>
                  </a:schemeClr>
                </a:solidFill>
              </a:rPr>
              <a:t>Repository</a:t>
            </a:r>
            <a:r>
              <a:rPr lang="sr-Latn-RS" sz="1200" dirty="0" smtClean="0">
                <a:solidFill>
                  <a:schemeClr val="accent1">
                    <a:lumMod val="75000"/>
                  </a:schemeClr>
                </a:solidFill>
              </a:rPr>
              <a:t> </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266766643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5962"/>
          <a:stretch/>
        </p:blipFill>
        <p:spPr>
          <a:xfrm>
            <a:off x="1036874" y="1553628"/>
            <a:ext cx="1343583" cy="1684641"/>
          </a:xfrm>
          <a:prstGeom prst="rect">
            <a:avLst/>
          </a:prstGeom>
          <a:ln w="63500">
            <a:solidFill>
              <a:srgbClr val="ADCD99"/>
            </a:solidFill>
          </a:ln>
        </p:spPr>
      </p:pic>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916111" y="625956"/>
            <a:ext cx="3965829" cy="841256"/>
          </a:xfrm>
        </p:spPr>
        <p:txBody>
          <a:bodyPr/>
          <a:lstStyle/>
          <a:p>
            <a:r>
              <a:rPr lang="sr-Latn-RS" sz="2400" dirty="0">
                <a:solidFill>
                  <a:srgbClr val="7030A0"/>
                </a:solidFill>
              </a:rPr>
              <a:t>Research group</a:t>
            </a:r>
            <a:br>
              <a:rPr lang="sr-Latn-RS" sz="2400" dirty="0">
                <a:solidFill>
                  <a:srgbClr val="7030A0"/>
                </a:solidFill>
              </a:rPr>
            </a:br>
            <a:r>
              <a:rPr lang="vi-VN" sz="2400" dirty="0">
                <a:solidFill>
                  <a:srgbClr val="7030A0"/>
                </a:solidFill>
              </a:rPr>
              <a:t>prof. </a:t>
            </a:r>
            <a:r>
              <a:rPr lang="vi-VN" sz="2400" dirty="0" smtClean="0">
                <a:solidFill>
                  <a:srgbClr val="7030A0"/>
                </a:solidFill>
              </a:rPr>
              <a:t>Slađana </a:t>
            </a:r>
            <a:r>
              <a:rPr lang="vi-VN" sz="2400" dirty="0">
                <a:solidFill>
                  <a:srgbClr val="7030A0"/>
                </a:solidFill>
              </a:rPr>
              <a:t>Šobajić</a:t>
            </a:r>
            <a:endParaRPr lang="en-US" sz="2400" dirty="0">
              <a:solidFill>
                <a:srgbClr val="7030A0"/>
              </a:solidFill>
            </a:endParaRPr>
          </a:p>
        </p:txBody>
      </p:sp>
      <p:sp>
        <p:nvSpPr>
          <p:cNvPr id="4" name="Text Placeholder 3">
            <a:extLst>
              <a:ext uri="{FF2B5EF4-FFF2-40B4-BE49-F238E27FC236}">
                <a16:creationId xmlns:a16="http://schemas.microsoft.com/office/drawing/2014/main" id="{88352119-476B-4847-891D-39732FF6DFDA}"/>
              </a:ext>
            </a:extLst>
          </p:cNvPr>
          <p:cNvSpPr>
            <a:spLocks noGrp="1"/>
          </p:cNvSpPr>
          <p:nvPr>
            <p:ph type="body" sz="quarter" idx="27"/>
          </p:nvPr>
        </p:nvSpPr>
        <p:spPr>
          <a:xfrm>
            <a:off x="916111" y="3324684"/>
            <a:ext cx="3243067" cy="394980"/>
          </a:xfrm>
        </p:spPr>
        <p:txBody>
          <a:bodyPr/>
          <a:lstStyle/>
          <a:p>
            <a:r>
              <a:rPr lang="sr-Latn-RS" dirty="0" smtClean="0">
                <a:solidFill>
                  <a:srgbClr val="7030A0"/>
                </a:solidFill>
              </a:rPr>
              <a:t>BROMATOLOGy</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868859926"/>
              </p:ext>
            </p:extLst>
          </p:nvPr>
        </p:nvGraphicFramePr>
        <p:xfrm>
          <a:off x="916111" y="3937550"/>
          <a:ext cx="6194138" cy="6357141"/>
        </p:xfrm>
        <a:graphic>
          <a:graphicData uri="http://schemas.openxmlformats.org/drawingml/2006/table">
            <a:tbl>
              <a:tblPr firstRow="1" firstCol="1" bandRow="1">
                <a:tableStyleId>{5940675A-B579-460E-94D1-54222C63F5DA}</a:tableStyleId>
              </a:tblPr>
              <a:tblGrid>
                <a:gridCol w="991517">
                  <a:extLst>
                    <a:ext uri="{9D8B030D-6E8A-4147-A177-3AD203B41FA5}">
                      <a16:colId xmlns:a16="http://schemas.microsoft.com/office/drawing/2014/main" val="20000"/>
                    </a:ext>
                  </a:extLst>
                </a:gridCol>
                <a:gridCol w="5202621">
                  <a:extLst>
                    <a:ext uri="{9D8B030D-6E8A-4147-A177-3AD203B41FA5}">
                      <a16:colId xmlns:a16="http://schemas.microsoft.com/office/drawing/2014/main" val="20001"/>
                    </a:ext>
                  </a:extLst>
                </a:gridCol>
              </a:tblGrid>
              <a:tr h="356472">
                <a:tc>
                  <a:txBody>
                    <a:bodyPr/>
                    <a:lstStyle/>
                    <a:p>
                      <a:pPr algn="l">
                        <a:spcAft>
                          <a:spcPts val="0"/>
                        </a:spcAft>
                      </a:pPr>
                      <a:r>
                        <a:rPr lang="sr-Latn-RS" sz="1200" kern="1200" dirty="0" err="1" smtClean="0">
                          <a:solidFill>
                            <a:srgbClr val="7030A0"/>
                          </a:solidFill>
                          <a:effectLst/>
                        </a:rPr>
                        <a:t>Research</a:t>
                      </a:r>
                      <a:r>
                        <a:rPr lang="sr-Latn-RS" sz="1200" kern="1200" dirty="0" smtClean="0">
                          <a:solidFill>
                            <a:srgbClr val="7030A0"/>
                          </a:solidFill>
                          <a:effectLst/>
                        </a:rPr>
                        <a:t> </a:t>
                      </a:r>
                      <a:r>
                        <a:rPr lang="sr-Latn-RS" sz="1200" kern="1200" dirty="0" err="1" smtClean="0">
                          <a:solidFill>
                            <a:srgbClr val="7030A0"/>
                          </a:solidFill>
                          <a:effectLst/>
                        </a:rPr>
                        <a:t>topic</a:t>
                      </a:r>
                      <a:r>
                        <a:rPr lang="sr-Latn-RS" sz="1200" kern="1200" dirty="0" smtClean="0">
                          <a:solidFill>
                            <a:srgbClr val="7030A0"/>
                          </a:solidFill>
                          <a:effectLst/>
                        </a:rPr>
                        <a:t> </a:t>
                      </a:r>
                      <a:r>
                        <a:rPr lang="sr-Latn-RS" sz="1200" kern="1200" dirty="0" err="1" smtClean="0">
                          <a:solidFill>
                            <a:srgbClr val="7030A0"/>
                          </a:solidFill>
                          <a:effectLst/>
                        </a:rPr>
                        <a:t>title</a:t>
                      </a:r>
                      <a:r>
                        <a:rPr lang="sr-Latn-RS" sz="1200" kern="1200" dirty="0" smtClean="0">
                          <a:solidFill>
                            <a:srgbClr val="7030A0"/>
                          </a:solidFill>
                          <a:effectLst/>
                        </a:rPr>
                        <a:t>:</a:t>
                      </a:r>
                      <a:endParaRPr lang="en-US" sz="1200" dirty="0">
                        <a:solidFill>
                          <a:srgbClr val="7030A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US" sz="1200" dirty="0" smtClean="0">
                          <a:solidFill>
                            <a:srgbClr val="7030A0"/>
                          </a:solidFill>
                          <a:effectLst/>
                        </a:rPr>
                        <a:t>Chemical and nutritional value of foods and  impact of nutrients on human health</a:t>
                      </a:r>
                      <a:endParaRPr lang="en-US" sz="1200" dirty="0">
                        <a:solidFill>
                          <a:srgbClr val="7030A0"/>
                        </a:solidFill>
                        <a:effectLst/>
                        <a:latin typeface="Calibri"/>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302494">
                <a:tc>
                  <a:txBody>
                    <a:bodyPr/>
                    <a:lstStyle/>
                    <a:p>
                      <a:pPr algn="l">
                        <a:spcAft>
                          <a:spcPts val="0"/>
                        </a:spcAft>
                      </a:pPr>
                      <a:r>
                        <a:rPr lang="sr-Latn-RS" sz="1200" kern="1200" dirty="0" smtClean="0">
                          <a:solidFill>
                            <a:srgbClr val="003300"/>
                          </a:solidFill>
                          <a:effectLst/>
                          <a:latin typeface="Gill Sans Light (Body)"/>
                        </a:rPr>
                        <a:t>RG </a:t>
                      </a:r>
                      <a:r>
                        <a:rPr lang="sr-Latn-RS" sz="1200" kern="1200" dirty="0" err="1" smtClean="0">
                          <a:solidFill>
                            <a:srgbClr val="003300"/>
                          </a:solidFill>
                          <a:effectLst/>
                          <a:latin typeface="Gill Sans Light (Body)"/>
                        </a:rPr>
                        <a:t>members</a:t>
                      </a:r>
                      <a:r>
                        <a:rPr lang="sr-Latn-RS" sz="1200" kern="1200" dirty="0" smtClean="0">
                          <a:solidFill>
                            <a:srgbClr val="003300"/>
                          </a:solidFill>
                          <a:effectLst/>
                        </a:rPr>
                        <a:t>:</a:t>
                      </a:r>
                      <a:endParaRPr lang="en-US" sz="1200" dirty="0">
                        <a:solidFill>
                          <a:srgbClr val="00330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vi-VN" sz="1200" dirty="0" smtClean="0">
                          <a:solidFill>
                            <a:srgbClr val="003300"/>
                          </a:solidFill>
                          <a:effectLst/>
                        </a:rPr>
                        <a:t>Dr</a:t>
                      </a:r>
                      <a:r>
                        <a:rPr lang="sr-Latn-RS" sz="1200" dirty="0" smtClean="0">
                          <a:solidFill>
                            <a:srgbClr val="003300"/>
                          </a:solidFill>
                          <a:effectLst/>
                        </a:rPr>
                        <a:t>.</a:t>
                      </a:r>
                      <a:r>
                        <a:rPr lang="vi-VN" sz="1200" dirty="0" smtClean="0">
                          <a:solidFill>
                            <a:srgbClr val="003300"/>
                          </a:solidFill>
                          <a:effectLst/>
                        </a:rPr>
                        <a:t> Sladjana Sobajic, Full Professor</a:t>
                      </a:r>
                    </a:p>
                    <a:p>
                      <a:pPr algn="l">
                        <a:lnSpc>
                          <a:spcPct val="115000"/>
                        </a:lnSpc>
                        <a:spcAft>
                          <a:spcPts val="0"/>
                        </a:spcAft>
                      </a:pPr>
                      <a:r>
                        <a:rPr lang="vi-VN" sz="1200" dirty="0" smtClean="0">
                          <a:solidFill>
                            <a:srgbClr val="003300"/>
                          </a:solidFill>
                          <a:effectLst/>
                        </a:rPr>
                        <a:t>Dr</a:t>
                      </a:r>
                      <a:r>
                        <a:rPr lang="sr-Latn-RS" sz="1200" dirty="0" smtClean="0">
                          <a:solidFill>
                            <a:srgbClr val="003300"/>
                          </a:solidFill>
                          <a:effectLst/>
                        </a:rPr>
                        <a:t>.</a:t>
                      </a:r>
                      <a:r>
                        <a:rPr lang="vi-VN" sz="1200" dirty="0" smtClean="0">
                          <a:solidFill>
                            <a:srgbClr val="003300"/>
                          </a:solidFill>
                          <a:effectLst/>
                        </a:rPr>
                        <a:t> Ivan Stankovic, Full Professor</a:t>
                      </a:r>
                    </a:p>
                    <a:p>
                      <a:pPr algn="l">
                        <a:lnSpc>
                          <a:spcPct val="115000"/>
                        </a:lnSpc>
                        <a:spcAft>
                          <a:spcPts val="0"/>
                        </a:spcAft>
                      </a:pPr>
                      <a:r>
                        <a:rPr lang="vi-VN" sz="1200" dirty="0" smtClean="0">
                          <a:solidFill>
                            <a:srgbClr val="003300"/>
                          </a:solidFill>
                          <a:effectLst/>
                        </a:rPr>
                        <a:t>Dr</a:t>
                      </a:r>
                      <a:r>
                        <a:rPr lang="sr-Latn-RS" sz="1200" dirty="0" smtClean="0">
                          <a:solidFill>
                            <a:srgbClr val="003300"/>
                          </a:solidFill>
                          <a:effectLst/>
                        </a:rPr>
                        <a:t>.</a:t>
                      </a:r>
                      <a:r>
                        <a:rPr lang="vi-VN" sz="1200" dirty="0" smtClean="0">
                          <a:solidFill>
                            <a:srgbClr val="003300"/>
                          </a:solidFill>
                          <a:effectLst/>
                        </a:rPr>
                        <a:t> Brizita Djordjevic, Full Professor</a:t>
                      </a:r>
                    </a:p>
                    <a:p>
                      <a:pPr algn="l">
                        <a:lnSpc>
                          <a:spcPct val="115000"/>
                        </a:lnSpc>
                        <a:spcAft>
                          <a:spcPts val="0"/>
                        </a:spcAft>
                      </a:pPr>
                      <a:r>
                        <a:rPr lang="vi-VN" sz="1200" dirty="0" smtClean="0">
                          <a:solidFill>
                            <a:srgbClr val="003300"/>
                          </a:solidFill>
                          <a:effectLst/>
                        </a:rPr>
                        <a:t>Dr</a:t>
                      </a:r>
                      <a:r>
                        <a:rPr lang="sr-Latn-RS" sz="1200" dirty="0" smtClean="0">
                          <a:solidFill>
                            <a:srgbClr val="003300"/>
                          </a:solidFill>
                          <a:effectLst/>
                        </a:rPr>
                        <a:t>.</a:t>
                      </a:r>
                      <a:r>
                        <a:rPr lang="vi-VN" sz="1200" dirty="0" smtClean="0">
                          <a:solidFill>
                            <a:srgbClr val="003300"/>
                          </a:solidFill>
                          <a:effectLst/>
                        </a:rPr>
                        <a:t> Ivana Djuricic, Associate Professor</a:t>
                      </a:r>
                    </a:p>
                    <a:p>
                      <a:pPr algn="l">
                        <a:lnSpc>
                          <a:spcPct val="115000"/>
                        </a:lnSpc>
                        <a:spcAft>
                          <a:spcPts val="0"/>
                        </a:spcAft>
                      </a:pPr>
                      <a:r>
                        <a:rPr lang="vi-VN" sz="1200" dirty="0" smtClean="0">
                          <a:solidFill>
                            <a:srgbClr val="003300"/>
                          </a:solidFill>
                          <a:effectLst/>
                        </a:rPr>
                        <a:t>Dr</a:t>
                      </a:r>
                      <a:r>
                        <a:rPr lang="sr-Latn-RS" sz="1200" dirty="0" smtClean="0">
                          <a:solidFill>
                            <a:srgbClr val="003300"/>
                          </a:solidFill>
                          <a:effectLst/>
                        </a:rPr>
                        <a:t>.</a:t>
                      </a:r>
                      <a:r>
                        <a:rPr lang="vi-VN" sz="1200" dirty="0" smtClean="0">
                          <a:solidFill>
                            <a:srgbClr val="003300"/>
                          </a:solidFill>
                          <a:effectLst/>
                        </a:rPr>
                        <a:t> Bojana Vidovic, Associate Professor</a:t>
                      </a:r>
                    </a:p>
                    <a:p>
                      <a:pPr algn="l">
                        <a:lnSpc>
                          <a:spcPct val="115000"/>
                        </a:lnSpc>
                        <a:spcAft>
                          <a:spcPts val="0"/>
                        </a:spcAft>
                      </a:pPr>
                      <a:r>
                        <a:rPr lang="vi-VN" sz="1200" dirty="0" smtClean="0">
                          <a:solidFill>
                            <a:srgbClr val="003300"/>
                          </a:solidFill>
                          <a:effectLst/>
                        </a:rPr>
                        <a:t>Dr</a:t>
                      </a:r>
                      <a:r>
                        <a:rPr lang="sr-Latn-RS" sz="1200" dirty="0" smtClean="0">
                          <a:solidFill>
                            <a:srgbClr val="003300"/>
                          </a:solidFill>
                          <a:effectLst/>
                        </a:rPr>
                        <a:t>.</a:t>
                      </a:r>
                      <a:r>
                        <a:rPr lang="vi-VN" sz="1200" dirty="0" smtClean="0">
                          <a:solidFill>
                            <a:srgbClr val="003300"/>
                          </a:solidFill>
                          <a:effectLst/>
                        </a:rPr>
                        <a:t> Nevena Ivanovic, Assistant Professor</a:t>
                      </a:r>
                    </a:p>
                    <a:p>
                      <a:pPr algn="l">
                        <a:lnSpc>
                          <a:spcPct val="115000"/>
                        </a:lnSpc>
                        <a:spcAft>
                          <a:spcPts val="0"/>
                        </a:spcAft>
                      </a:pPr>
                      <a:r>
                        <a:rPr lang="vi-VN" sz="1200" dirty="0" smtClean="0">
                          <a:solidFill>
                            <a:srgbClr val="003300"/>
                          </a:solidFill>
                          <a:effectLst/>
                        </a:rPr>
                        <a:t>Dr</a:t>
                      </a:r>
                      <a:r>
                        <a:rPr lang="sr-Latn-RS" sz="1200" dirty="0" smtClean="0">
                          <a:solidFill>
                            <a:srgbClr val="003300"/>
                          </a:solidFill>
                          <a:effectLst/>
                        </a:rPr>
                        <a:t>.</a:t>
                      </a:r>
                      <a:r>
                        <a:rPr lang="vi-VN" sz="1200" dirty="0" smtClean="0">
                          <a:solidFill>
                            <a:srgbClr val="003300"/>
                          </a:solidFill>
                          <a:effectLst/>
                        </a:rPr>
                        <a:t> Vanja Todorovic, Teaching Assistant</a:t>
                      </a:r>
                    </a:p>
                    <a:p>
                      <a:pPr algn="l">
                        <a:lnSpc>
                          <a:spcPct val="115000"/>
                        </a:lnSpc>
                        <a:spcAft>
                          <a:spcPts val="0"/>
                        </a:spcAft>
                      </a:pPr>
                      <a:r>
                        <a:rPr lang="vi-VN" sz="1200" dirty="0" smtClean="0">
                          <a:solidFill>
                            <a:srgbClr val="003300"/>
                          </a:solidFill>
                          <a:effectLst/>
                        </a:rPr>
                        <a:t>Mag.farm. Milica Zrnic Ciric, Teaching Associate</a:t>
                      </a:r>
                    </a:p>
                    <a:p>
                      <a:pPr algn="l">
                        <a:lnSpc>
                          <a:spcPct val="115000"/>
                        </a:lnSpc>
                        <a:spcAft>
                          <a:spcPts val="0"/>
                        </a:spcAft>
                      </a:pPr>
                      <a:r>
                        <a:rPr lang="vi-VN" sz="1200" dirty="0" smtClean="0">
                          <a:solidFill>
                            <a:srgbClr val="003300"/>
                          </a:solidFill>
                          <a:effectLst/>
                        </a:rPr>
                        <a:t>Dr</a:t>
                      </a:r>
                      <a:r>
                        <a:rPr lang="sr-Latn-RS" sz="1200" dirty="0" smtClean="0">
                          <a:solidFill>
                            <a:srgbClr val="003300"/>
                          </a:solidFill>
                          <a:effectLst/>
                        </a:rPr>
                        <a:t>.</a:t>
                      </a:r>
                      <a:r>
                        <a:rPr lang="vi-VN" sz="1200" dirty="0" smtClean="0">
                          <a:solidFill>
                            <a:srgbClr val="003300"/>
                          </a:solidFill>
                          <a:effectLst/>
                        </a:rPr>
                        <a:t> Uros Cakar, Scientific Associate</a:t>
                      </a:r>
                    </a:p>
                    <a:p>
                      <a:pPr algn="l">
                        <a:lnSpc>
                          <a:spcPct val="115000"/>
                        </a:lnSpc>
                        <a:spcAft>
                          <a:spcPts val="0"/>
                        </a:spcAft>
                      </a:pPr>
                      <a:r>
                        <a:rPr lang="vi-VN" sz="1200" dirty="0" smtClean="0">
                          <a:solidFill>
                            <a:srgbClr val="003300"/>
                          </a:solidFill>
                          <a:effectLst/>
                        </a:rPr>
                        <a:t>Mag.farm. Nevena Dabetic, Research Assistant</a:t>
                      </a:r>
                    </a:p>
                    <a:p>
                      <a:pPr algn="l">
                        <a:lnSpc>
                          <a:spcPct val="115000"/>
                        </a:lnSpc>
                        <a:spcAft>
                          <a:spcPts val="0"/>
                        </a:spcAft>
                      </a:pPr>
                      <a:r>
                        <a:rPr lang="vi-VN" sz="1200" dirty="0" smtClean="0">
                          <a:solidFill>
                            <a:srgbClr val="003300"/>
                          </a:solidFill>
                          <a:effectLst/>
                        </a:rPr>
                        <a:t>Mag.farm-med.biohem. Tijana Ilic, Research Trainee</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44495">
                <a:tc>
                  <a:txBody>
                    <a:bodyPr/>
                    <a:lstStyle/>
                    <a:p>
                      <a:pPr algn="l">
                        <a:spcAft>
                          <a:spcPts val="0"/>
                        </a:spcAft>
                      </a:pPr>
                      <a:r>
                        <a:rPr lang="sr-Latn-RS" sz="1200" kern="1200" dirty="0" err="1" smtClean="0">
                          <a:solidFill>
                            <a:srgbClr val="7030A0"/>
                          </a:solidFill>
                          <a:effectLst/>
                        </a:rPr>
                        <a:t>Equipment</a:t>
                      </a:r>
                      <a:r>
                        <a:rPr lang="sr-Latn-RS" sz="1200" kern="1200" dirty="0" smtClean="0">
                          <a:solidFill>
                            <a:srgbClr val="7030A0"/>
                          </a:solidFill>
                          <a:effectLst/>
                        </a:rPr>
                        <a:t> </a:t>
                      </a:r>
                      <a:r>
                        <a:rPr lang="sr-Latn-RS" sz="1200" kern="1200" dirty="0" err="1" smtClean="0">
                          <a:solidFill>
                            <a:srgbClr val="7030A0"/>
                          </a:solidFill>
                          <a:effectLst/>
                        </a:rPr>
                        <a:t>and</a:t>
                      </a:r>
                      <a:r>
                        <a:rPr lang="sr-Latn-RS" sz="1200" kern="1200" dirty="0" smtClean="0">
                          <a:solidFill>
                            <a:srgbClr val="7030A0"/>
                          </a:solidFill>
                          <a:effectLst/>
                        </a:rPr>
                        <a:t> </a:t>
                      </a:r>
                      <a:r>
                        <a:rPr lang="sr-Latn-RS" sz="1200" kern="1200" dirty="0" err="1" smtClean="0">
                          <a:solidFill>
                            <a:srgbClr val="7030A0"/>
                          </a:solidFill>
                          <a:effectLst/>
                        </a:rPr>
                        <a:t>methods</a:t>
                      </a:r>
                      <a:r>
                        <a:rPr lang="sr-Latn-RS" sz="1200" kern="1200" dirty="0" smtClean="0">
                          <a:solidFill>
                            <a:srgbClr val="7030A0"/>
                          </a:solidFill>
                          <a:effectLst/>
                        </a:rPr>
                        <a:t>:</a:t>
                      </a:r>
                      <a:endParaRPr lang="en-US" sz="1200" dirty="0">
                        <a:solidFill>
                          <a:srgbClr val="7030A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3038" lvl="0" indent="-173038" algn="l">
                        <a:lnSpc>
                          <a:spcPct val="115000"/>
                        </a:lnSpc>
                        <a:spcAft>
                          <a:spcPts val="0"/>
                        </a:spcAft>
                        <a:buFont typeface="+mj-lt"/>
                        <a:buAutoNum type="arabicPeriod"/>
                      </a:pPr>
                      <a:r>
                        <a:rPr lang="sr-Latn-RS" sz="1200" dirty="0" smtClean="0">
                          <a:solidFill>
                            <a:srgbClr val="7030A0"/>
                          </a:solidFill>
                          <a:effectLst/>
                        </a:rPr>
                        <a:t>GC Agilent Technologies 7890A with a flame ionization detector (FID)</a:t>
                      </a:r>
                    </a:p>
                    <a:p>
                      <a:pPr marL="173038" lvl="0" indent="-173038" algn="l">
                        <a:lnSpc>
                          <a:spcPct val="115000"/>
                        </a:lnSpc>
                        <a:spcAft>
                          <a:spcPts val="0"/>
                        </a:spcAft>
                        <a:buFont typeface="+mj-lt"/>
                        <a:buAutoNum type="arabicPeriod"/>
                      </a:pPr>
                      <a:r>
                        <a:rPr lang="sr-Latn-RS" sz="1200" dirty="0" smtClean="0">
                          <a:solidFill>
                            <a:srgbClr val="7030A0"/>
                          </a:solidFill>
                          <a:effectLst/>
                        </a:rPr>
                        <a:t>ELISA reader BIOTEK, USA, ELx800 Absorbance Microplate Reader</a:t>
                      </a:r>
                    </a:p>
                    <a:p>
                      <a:pPr marL="173038" lvl="0" indent="-173038" algn="l">
                        <a:lnSpc>
                          <a:spcPct val="115000"/>
                        </a:lnSpc>
                        <a:spcAft>
                          <a:spcPts val="0"/>
                        </a:spcAft>
                        <a:buFont typeface="+mj-lt"/>
                        <a:buAutoNum type="arabicPeriod"/>
                      </a:pPr>
                      <a:r>
                        <a:rPr lang="sr-Latn-RS" sz="1200" dirty="0" smtClean="0">
                          <a:solidFill>
                            <a:srgbClr val="7030A0"/>
                          </a:solidFill>
                          <a:effectLst/>
                        </a:rPr>
                        <a:t>Single-beam spectrophotometer J. P. SELECTA</a:t>
                      </a:r>
                    </a:p>
                    <a:p>
                      <a:pPr marL="173038" lvl="0" indent="-173038" algn="l">
                        <a:lnSpc>
                          <a:spcPct val="115000"/>
                        </a:lnSpc>
                        <a:spcAft>
                          <a:spcPts val="0"/>
                        </a:spcAft>
                        <a:buFont typeface="+mj-lt"/>
                        <a:buAutoNum type="arabicPeriod"/>
                      </a:pPr>
                      <a:r>
                        <a:rPr lang="sr-Latn-RS" sz="1200" dirty="0" smtClean="0">
                          <a:solidFill>
                            <a:srgbClr val="7030A0"/>
                          </a:solidFill>
                          <a:effectLst/>
                        </a:rPr>
                        <a:t>UV/VIS LLG-UniSPEC 2 Spectrophotometer </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75647">
                <a:tc>
                  <a:txBody>
                    <a:bodyPr/>
                    <a:lstStyle/>
                    <a:p>
                      <a:pPr algn="l">
                        <a:spcAft>
                          <a:spcPts val="0"/>
                        </a:spcAft>
                      </a:pPr>
                      <a:r>
                        <a:rPr lang="sr-Latn-RS" sz="1200" b="0" kern="1200" dirty="0" err="1" smtClean="0">
                          <a:solidFill>
                            <a:srgbClr val="003300"/>
                          </a:solidFill>
                          <a:effectLst/>
                          <a:latin typeface="Gill Sans Light (Body)"/>
                        </a:rPr>
                        <a:t>Projects</a:t>
                      </a:r>
                      <a:r>
                        <a:rPr lang="sr-Latn-RS" sz="1200" b="0" kern="1200" dirty="0" smtClean="0">
                          <a:solidFill>
                            <a:srgbClr val="003300"/>
                          </a:solidFill>
                          <a:effectLst/>
                          <a:latin typeface="Gill Sans Light (Body)"/>
                        </a:rPr>
                        <a:t>/</a:t>
                      </a:r>
                      <a:br>
                        <a:rPr lang="sr-Latn-RS" sz="1200" b="0" kern="1200" dirty="0" smtClean="0">
                          <a:solidFill>
                            <a:srgbClr val="003300"/>
                          </a:solidFill>
                          <a:effectLst/>
                          <a:latin typeface="Gill Sans Light (Body)"/>
                        </a:rPr>
                      </a:br>
                      <a:r>
                        <a:rPr lang="sr-Latn-RS" sz="1200" b="0" kern="1200" dirty="0" err="1" smtClean="0">
                          <a:solidFill>
                            <a:srgbClr val="003300"/>
                          </a:solidFill>
                          <a:effectLst/>
                          <a:latin typeface="Gill Sans Light (Body)"/>
                        </a:rPr>
                        <a:t>funding</a:t>
                      </a:r>
                      <a:r>
                        <a:rPr lang="sr-Latn-RS" sz="1200" kern="1200" dirty="0" smtClean="0">
                          <a:solidFill>
                            <a:srgbClr val="003300"/>
                          </a:solidFill>
                          <a:effectLst/>
                        </a:rPr>
                        <a:t>:</a:t>
                      </a:r>
                      <a:endParaRPr lang="en-US" sz="1200" dirty="0">
                        <a:solidFill>
                          <a:srgbClr val="00330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US" sz="1200" dirty="0" smtClean="0">
                          <a:solidFill>
                            <a:srgbClr val="003300"/>
                          </a:solidFill>
                          <a:effectLst/>
                        </a:rPr>
                        <a:t>CA16112 “Personalized Nutrition in aging society: redox control of major age-related diseases” (2016-2021)</a:t>
                      </a:r>
                    </a:p>
                    <a:p>
                      <a:pPr algn="l">
                        <a:lnSpc>
                          <a:spcPct val="115000"/>
                        </a:lnSpc>
                        <a:spcAft>
                          <a:spcPts val="0"/>
                        </a:spcAft>
                      </a:pPr>
                      <a:r>
                        <a:rPr lang="en-US" sz="1200" dirty="0" smtClean="0">
                          <a:solidFill>
                            <a:srgbClr val="003300"/>
                          </a:solidFill>
                          <a:effectLst/>
                        </a:rPr>
                        <a:t>CA17117 “Towards an International Network for Evidence-based Research in Clinical Health Research” (2018-2022)</a:t>
                      </a:r>
                    </a:p>
                    <a:p>
                      <a:pPr algn="l">
                        <a:lnSpc>
                          <a:spcPct val="115000"/>
                        </a:lnSpc>
                        <a:spcAft>
                          <a:spcPts val="0"/>
                        </a:spcAft>
                      </a:pPr>
                      <a:r>
                        <a:rPr lang="en-US" sz="1200" dirty="0" smtClean="0">
                          <a:solidFill>
                            <a:srgbClr val="003300"/>
                          </a:solidFill>
                          <a:effectLst/>
                        </a:rPr>
                        <a:t>CA19105 “Pan-European Network in </a:t>
                      </a:r>
                      <a:r>
                        <a:rPr lang="en-US" sz="1200" dirty="0" err="1" smtClean="0">
                          <a:solidFill>
                            <a:srgbClr val="003300"/>
                          </a:solidFill>
                          <a:effectLst/>
                        </a:rPr>
                        <a:t>Lipidomics</a:t>
                      </a:r>
                      <a:r>
                        <a:rPr lang="en-US" sz="1200" dirty="0" smtClean="0">
                          <a:solidFill>
                            <a:srgbClr val="003300"/>
                          </a:solidFill>
                          <a:effectLst/>
                        </a:rPr>
                        <a:t> and </a:t>
                      </a:r>
                      <a:r>
                        <a:rPr lang="en-US" sz="1200" dirty="0" err="1" smtClean="0">
                          <a:solidFill>
                            <a:srgbClr val="003300"/>
                          </a:solidFill>
                          <a:effectLst/>
                        </a:rPr>
                        <a:t>EpiLipidomics</a:t>
                      </a:r>
                      <a:r>
                        <a:rPr lang="en-US" sz="1200" dirty="0" smtClean="0">
                          <a:solidFill>
                            <a:srgbClr val="003300"/>
                          </a:solidFill>
                          <a:effectLst/>
                        </a:rPr>
                        <a:t>” (2020-2024)</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54205">
                <a:tc>
                  <a:txBody>
                    <a:bodyPr/>
                    <a:lstStyle/>
                    <a:p>
                      <a:pPr algn="l">
                        <a:spcAft>
                          <a:spcPts val="0"/>
                        </a:spcAft>
                      </a:pPr>
                      <a:r>
                        <a:rPr lang="sr-Latn-RS" sz="1200" kern="1200" dirty="0" smtClean="0">
                          <a:solidFill>
                            <a:srgbClr val="7030A0"/>
                          </a:solidFill>
                          <a:effectLst/>
                        </a:rPr>
                        <a:t>Collabora-tions:</a:t>
                      </a:r>
                      <a:endParaRPr lang="en-US" sz="1200" dirty="0">
                        <a:solidFill>
                          <a:srgbClr val="7030A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lvl="0" indent="0" algn="l">
                        <a:lnSpc>
                          <a:spcPct val="115000"/>
                        </a:lnSpc>
                        <a:spcAft>
                          <a:spcPts val="0"/>
                        </a:spcAft>
                        <a:buFont typeface="Symbol"/>
                        <a:buNone/>
                      </a:pPr>
                      <a:r>
                        <a:rPr lang="en-US" sz="1200" dirty="0" smtClean="0">
                          <a:solidFill>
                            <a:srgbClr val="7030A0"/>
                          </a:solidFill>
                          <a:effectLst/>
                        </a:rPr>
                        <a:t>Bilateral project with Department of Nutritional Science, University of Vienne: Evaluation of the potential of a new probiotic concept for the </a:t>
                      </a:r>
                      <a:r>
                        <a:rPr lang="en-US" sz="1200" dirty="0" err="1" smtClean="0">
                          <a:solidFill>
                            <a:srgbClr val="7030A0"/>
                          </a:solidFill>
                          <a:effectLst/>
                        </a:rPr>
                        <a:t>menagment</a:t>
                      </a:r>
                      <a:r>
                        <a:rPr lang="en-US" sz="1200" dirty="0" smtClean="0">
                          <a:solidFill>
                            <a:srgbClr val="7030A0"/>
                          </a:solidFill>
                          <a:effectLst/>
                        </a:rPr>
                        <a:t> of obesity and its associated </a:t>
                      </a:r>
                      <a:r>
                        <a:rPr lang="en-US" sz="1200" dirty="0" err="1" smtClean="0">
                          <a:solidFill>
                            <a:srgbClr val="7030A0"/>
                          </a:solidFill>
                          <a:effectLst/>
                        </a:rPr>
                        <a:t>comorbidies</a:t>
                      </a:r>
                      <a:r>
                        <a:rPr lang="en-US" sz="1200" dirty="0" smtClean="0">
                          <a:solidFill>
                            <a:srgbClr val="7030A0"/>
                          </a:solidFill>
                          <a:effectLst/>
                        </a:rPr>
                        <a:t>, 2018-</a:t>
                      </a:r>
                    </a:p>
                    <a:p>
                      <a:pPr marL="0" lvl="0" indent="0" algn="l">
                        <a:lnSpc>
                          <a:spcPct val="115000"/>
                        </a:lnSpc>
                        <a:spcAft>
                          <a:spcPts val="0"/>
                        </a:spcAft>
                        <a:buFont typeface="Symbol"/>
                        <a:buNone/>
                      </a:pPr>
                      <a:r>
                        <a:rPr lang="en-US" sz="1200" dirty="0" smtClean="0">
                          <a:solidFill>
                            <a:srgbClr val="7030A0"/>
                          </a:solidFill>
                          <a:effectLst/>
                        </a:rPr>
                        <a:t>CBIOS, </a:t>
                      </a:r>
                      <a:r>
                        <a:rPr lang="en-US" sz="1200" dirty="0" err="1" smtClean="0">
                          <a:solidFill>
                            <a:srgbClr val="7030A0"/>
                          </a:solidFill>
                          <a:effectLst/>
                        </a:rPr>
                        <a:t>Universidade</a:t>
                      </a:r>
                      <a:r>
                        <a:rPr lang="en-US" sz="1200" dirty="0" smtClean="0">
                          <a:solidFill>
                            <a:srgbClr val="7030A0"/>
                          </a:solidFill>
                          <a:effectLst/>
                        </a:rPr>
                        <a:t> </a:t>
                      </a:r>
                      <a:r>
                        <a:rPr lang="en-US" sz="1200" dirty="0" err="1" smtClean="0">
                          <a:solidFill>
                            <a:srgbClr val="7030A0"/>
                          </a:solidFill>
                          <a:effectLst/>
                        </a:rPr>
                        <a:t>Lusófona´s</a:t>
                      </a:r>
                      <a:r>
                        <a:rPr lang="en-US" sz="1200" dirty="0" smtClean="0">
                          <a:solidFill>
                            <a:srgbClr val="7030A0"/>
                          </a:solidFill>
                          <a:effectLst/>
                        </a:rPr>
                        <a:t> Research Center for Biosciences &amp; Health Technologies, Lisbon, Portugal, prof. </a:t>
                      </a:r>
                      <a:r>
                        <a:rPr lang="en-US" sz="1200" dirty="0" err="1" smtClean="0">
                          <a:solidFill>
                            <a:srgbClr val="7030A0"/>
                          </a:solidFill>
                          <a:effectLst/>
                        </a:rPr>
                        <a:t>dr</a:t>
                      </a:r>
                      <a:r>
                        <a:rPr lang="en-US" sz="1200" dirty="0" smtClean="0">
                          <a:solidFill>
                            <a:srgbClr val="7030A0"/>
                          </a:solidFill>
                          <a:effectLst/>
                        </a:rPr>
                        <a:t> Ana Sofia </a:t>
                      </a:r>
                      <a:r>
                        <a:rPr lang="en-US" sz="1200" dirty="0" err="1" smtClean="0">
                          <a:solidFill>
                            <a:srgbClr val="7030A0"/>
                          </a:solidFill>
                          <a:effectLst/>
                        </a:rPr>
                        <a:t>Fernandes</a:t>
                      </a:r>
                      <a:r>
                        <a:rPr lang="en-US" sz="1200" dirty="0" smtClean="0">
                          <a:solidFill>
                            <a:srgbClr val="7030A0"/>
                          </a:solidFill>
                          <a:effectLst/>
                        </a:rPr>
                        <a:t>, 2018- </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8327349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1797716" y="857972"/>
            <a:ext cx="3965829" cy="841256"/>
          </a:xfrm>
        </p:spPr>
        <p:txBody>
          <a:bodyPr/>
          <a:lstStyle/>
          <a:p>
            <a:pPr algn="ctr"/>
            <a:r>
              <a:rPr lang="sr-Latn-RS" sz="2400" dirty="0">
                <a:solidFill>
                  <a:srgbClr val="7030A0"/>
                </a:solidFill>
              </a:rPr>
              <a:t>Research group</a:t>
            </a:r>
            <a:br>
              <a:rPr lang="sr-Latn-RS" sz="2400" dirty="0">
                <a:solidFill>
                  <a:srgbClr val="7030A0"/>
                </a:solidFill>
              </a:rPr>
            </a:br>
            <a:r>
              <a:rPr lang="vi-VN" sz="2400" dirty="0">
                <a:solidFill>
                  <a:srgbClr val="7030A0"/>
                </a:solidFill>
              </a:rPr>
              <a:t>prof. </a:t>
            </a:r>
            <a:r>
              <a:rPr lang="vi-VN" sz="2400" dirty="0" smtClean="0">
                <a:solidFill>
                  <a:srgbClr val="7030A0"/>
                </a:solidFill>
              </a:rPr>
              <a:t>Slađana </a:t>
            </a:r>
            <a:r>
              <a:rPr lang="vi-VN" sz="2400" dirty="0">
                <a:solidFill>
                  <a:srgbClr val="7030A0"/>
                </a:solidFill>
              </a:rPr>
              <a:t>Šobajić</a:t>
            </a:r>
            <a:endParaRPr lang="en-US" sz="2400" dirty="0">
              <a:solidFill>
                <a:srgbClr val="7030A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238068666"/>
              </p:ext>
            </p:extLst>
          </p:nvPr>
        </p:nvGraphicFramePr>
        <p:xfrm>
          <a:off x="287906" y="1814417"/>
          <a:ext cx="6985451" cy="7930515"/>
        </p:xfrm>
        <a:graphic>
          <a:graphicData uri="http://schemas.openxmlformats.org/drawingml/2006/table">
            <a:tbl>
              <a:tblPr firstRow="1" firstCol="1" bandRow="1">
                <a:tableStyleId>{5940675A-B579-460E-94D1-54222C63F5DA}</a:tableStyleId>
              </a:tblPr>
              <a:tblGrid>
                <a:gridCol w="6985451">
                  <a:extLst>
                    <a:ext uri="{9D8B030D-6E8A-4147-A177-3AD203B41FA5}">
                      <a16:colId xmlns:a16="http://schemas.microsoft.com/office/drawing/2014/main" val="20000"/>
                    </a:ext>
                  </a:extLst>
                </a:gridCol>
              </a:tblGrid>
              <a:tr h="6265863">
                <a:tc>
                  <a:txBody>
                    <a:bodyPr/>
                    <a:lstStyle/>
                    <a:p>
                      <a:pPr marL="173038" marR="0" lvl="0" indent="-173038" algn="l" defTabSz="584200" eaLnBrk="1" fontAlgn="auto" latinLnBrk="0" hangingPunct="1">
                        <a:lnSpc>
                          <a:spcPct val="115000"/>
                        </a:lnSpc>
                        <a:spcBef>
                          <a:spcPts val="0"/>
                        </a:spcBef>
                        <a:spcAft>
                          <a:spcPts val="0"/>
                        </a:spcAft>
                        <a:buClrTx/>
                        <a:buSzTx/>
                        <a:buFontTx/>
                        <a:buNone/>
                        <a:tabLst/>
                        <a:defRPr/>
                      </a:pPr>
                      <a:r>
                        <a:rPr lang="sr-Latn-RS" sz="1150" dirty="0" smtClean="0">
                          <a:solidFill>
                            <a:srgbClr val="7030A0"/>
                          </a:solidFill>
                          <a:effectLst/>
                        </a:rPr>
                        <a:t>Selected publications</a:t>
                      </a:r>
                    </a:p>
                    <a:p>
                      <a:pPr marL="173038" lvl="0" indent="-173038" algn="l">
                        <a:lnSpc>
                          <a:spcPct val="115000"/>
                        </a:lnSpc>
                        <a:spcAft>
                          <a:spcPts val="0"/>
                        </a:spcAft>
                        <a:buFontTx/>
                        <a:buNone/>
                      </a:pPr>
                      <a:r>
                        <a:rPr lang="vi-VN" sz="900" dirty="0" smtClean="0">
                          <a:solidFill>
                            <a:srgbClr val="7030A0"/>
                          </a:solidFill>
                          <a:effectLst/>
                        </a:rPr>
                        <a:t>Koss-Mikołajczyk I, Todorovic V, Sobajic S, Mahajna J, Gerić M, Tur JA, Bartoszek A. Natural products counteracting cardiotoxicity during cancer chemotherapy: The special case of doxorubicin, a comprehensive review. International Journal of Molecular Sciences. 2021 Jan;22(18):10037.</a:t>
                      </a:r>
                    </a:p>
                    <a:p>
                      <a:pPr marL="173038" lvl="0" indent="-173038" algn="l">
                        <a:lnSpc>
                          <a:spcPct val="115000"/>
                        </a:lnSpc>
                        <a:spcAft>
                          <a:spcPts val="0"/>
                        </a:spcAft>
                        <a:buFontTx/>
                        <a:buNone/>
                      </a:pPr>
                      <a:r>
                        <a:rPr lang="vi-VN" sz="900" dirty="0" smtClean="0">
                          <a:solidFill>
                            <a:srgbClr val="003300"/>
                          </a:solidFill>
                          <a:effectLst/>
                        </a:rPr>
                        <a:t>Djuricic I, Calder PC. Beneficial outcomes of omega-6 and omega-3 polyunsaturated fatty acids on human health: An update for 2021. Nutrients. 2021 Jul;13(7):2421.</a:t>
                      </a:r>
                    </a:p>
                    <a:p>
                      <a:pPr marL="173038" lvl="0" indent="-173038" algn="l">
                        <a:lnSpc>
                          <a:spcPct val="115000"/>
                        </a:lnSpc>
                        <a:spcAft>
                          <a:spcPts val="0"/>
                        </a:spcAft>
                        <a:buFontTx/>
                        <a:buNone/>
                      </a:pPr>
                      <a:r>
                        <a:rPr lang="vi-VN" sz="900" dirty="0" smtClean="0">
                          <a:solidFill>
                            <a:srgbClr val="7030A0"/>
                          </a:solidFill>
                          <a:effectLst/>
                        </a:rPr>
                        <a:t>Čakar U, Čolović M, Milenković D, Medić B, Krstić D, Petrović A, Đorđević B. Protective effects of fruit wines against hydrogen peroxide-induced oxidative stress in rat synaptosomes. Agronomy. 2021 Jul;11(7):1414.</a:t>
                      </a:r>
                    </a:p>
                    <a:p>
                      <a:pPr marL="173038" lvl="0" indent="-173038" algn="l">
                        <a:lnSpc>
                          <a:spcPct val="115000"/>
                        </a:lnSpc>
                        <a:spcAft>
                          <a:spcPts val="0"/>
                        </a:spcAft>
                        <a:buFontTx/>
                        <a:buNone/>
                      </a:pPr>
                      <a:r>
                        <a:rPr lang="vi-VN" sz="900" dirty="0" smtClean="0">
                          <a:solidFill>
                            <a:srgbClr val="003300"/>
                          </a:solidFill>
                          <a:effectLst/>
                        </a:rPr>
                        <a:t>Dodevska MS, Sobajic SS, Dragicevic VD, Stankovic I, Ivanovic ND, Djordjevic BI. The impact of diet and fibre fractions on plasma adipocytokine levels in prediabetic adults. Nutrients. 2021 Feb;13(2):487.</a:t>
                      </a:r>
                    </a:p>
                    <a:p>
                      <a:pPr marL="173038" lvl="0" indent="-173038" algn="l">
                        <a:lnSpc>
                          <a:spcPct val="115000"/>
                        </a:lnSpc>
                        <a:spcAft>
                          <a:spcPts val="0"/>
                        </a:spcAft>
                        <a:buFontTx/>
                        <a:buNone/>
                      </a:pPr>
                      <a:r>
                        <a:rPr lang="vi-VN" sz="900" dirty="0" smtClean="0">
                          <a:solidFill>
                            <a:srgbClr val="7030A0"/>
                          </a:solidFill>
                          <a:effectLst/>
                        </a:rPr>
                        <a:t>Ciric MZ, Ostojic M, Baralic I, Kotur-Stevuljevic J, Djordjevic BI, Markovic S, Zivkovic S, Stankovic I. Supplementation with Octacosanol Affects the Level of PCSK9 and Restore Its Physiologic Relation with LDL-C in Patients on Chronic Statin Therapy. Nutrients. 2021 Mar;13(3):903.</a:t>
                      </a:r>
                    </a:p>
                    <a:p>
                      <a:pPr marL="173038" lvl="0" indent="-173038" algn="l">
                        <a:lnSpc>
                          <a:spcPct val="115000"/>
                        </a:lnSpc>
                        <a:spcAft>
                          <a:spcPts val="0"/>
                        </a:spcAft>
                        <a:buFontTx/>
                        <a:buNone/>
                      </a:pPr>
                      <a:r>
                        <a:rPr lang="vi-VN" sz="900" dirty="0" smtClean="0">
                          <a:solidFill>
                            <a:srgbClr val="003300"/>
                          </a:solidFill>
                          <a:effectLst/>
                        </a:rPr>
                        <a:t>Timic JB, Kotur-Stevuljevic J, Boeing H, Krajnovic D, Djordjevic B, Sobajic S. A cross-sectional survey of salty snack consumption among serbian urban-living students and their contribution to salt intake. Nutrients. 2020 Nov;12(11):3290.</a:t>
                      </a:r>
                    </a:p>
                    <a:p>
                      <a:pPr marL="173038" lvl="0" indent="-173038" algn="l">
                        <a:lnSpc>
                          <a:spcPct val="115000"/>
                        </a:lnSpc>
                        <a:spcAft>
                          <a:spcPts val="0"/>
                        </a:spcAft>
                        <a:buFontTx/>
                        <a:buNone/>
                      </a:pPr>
                      <a:r>
                        <a:rPr lang="vi-VN" sz="900" dirty="0" smtClean="0">
                          <a:solidFill>
                            <a:srgbClr val="7030A0"/>
                          </a:solidFill>
                          <a:effectLst/>
                        </a:rPr>
                        <a:t>Ilić T, Dodevska M, Marčetić M, Božić D, Kodranov I, Vidović B. Chemical characterization, antioxidant and antimicrobial properties of goji berries cultivated in Serbia. Foods. 2020 Nov;9(11):1614.</a:t>
                      </a:r>
                    </a:p>
                    <a:p>
                      <a:pPr marL="173038" lvl="0" indent="-173038" algn="l">
                        <a:lnSpc>
                          <a:spcPct val="115000"/>
                        </a:lnSpc>
                        <a:spcAft>
                          <a:spcPts val="0"/>
                        </a:spcAft>
                        <a:buFontTx/>
                        <a:buNone/>
                      </a:pPr>
                      <a:r>
                        <a:rPr lang="vi-VN" sz="900" dirty="0" smtClean="0">
                          <a:solidFill>
                            <a:srgbClr val="003300"/>
                          </a:solidFill>
                          <a:effectLst/>
                        </a:rPr>
                        <a:t>Dabetic NM, Todorovic VM, Djuricic ID, Antic Stankovic JA, Basic ZN, Vujovic DS, Sobajic SS. Grape seed oil characterization: A novel approach for oil quality assessment. European Journal of Lipid Science and Technology. 2020 Jun;122(6):1900447.</a:t>
                      </a:r>
                    </a:p>
                    <a:p>
                      <a:pPr marL="173038" lvl="0" indent="-173038" algn="l">
                        <a:lnSpc>
                          <a:spcPct val="115000"/>
                        </a:lnSpc>
                        <a:spcAft>
                          <a:spcPts val="0"/>
                        </a:spcAft>
                        <a:buFontTx/>
                        <a:buNone/>
                      </a:pPr>
                      <a:r>
                        <a:rPr lang="vi-VN" sz="900" dirty="0" smtClean="0">
                          <a:solidFill>
                            <a:srgbClr val="7030A0"/>
                          </a:solidFill>
                          <a:effectLst/>
                        </a:rPr>
                        <a:t>Dabetić N, Todorović V, Panić M, Radojčić Redovniković I, Šobajić S. Impact of deep eutectic solvents on extraction of polyphenols from grape seeds and skin. Applied Sciences. 2020 Jan;10(14):4830.</a:t>
                      </a:r>
                    </a:p>
                    <a:p>
                      <a:pPr marL="173038" lvl="0" indent="-173038" algn="l">
                        <a:lnSpc>
                          <a:spcPct val="115000"/>
                        </a:lnSpc>
                        <a:spcAft>
                          <a:spcPts val="0"/>
                        </a:spcAft>
                        <a:buFontTx/>
                        <a:buNone/>
                      </a:pPr>
                      <a:r>
                        <a:rPr lang="vi-VN" sz="900" dirty="0" smtClean="0">
                          <a:solidFill>
                            <a:srgbClr val="003300"/>
                          </a:solidFill>
                          <a:effectLst/>
                        </a:rPr>
                        <a:t>Dragacevic L, Djordjevic B, Gavrovic-Jankulovic M, Ilic V, Kanazir D, Minic R. ELLSA based profiling of surface glycosylation in microorganisms reveals that ß-glucan rich yeasts’ surfaces are selectively recognized with recombinant banana lectin. Glycoconjugate journal. 2020 Feb;37(1):95-105.</a:t>
                      </a:r>
                    </a:p>
                    <a:p>
                      <a:pPr marL="173038" lvl="0" indent="-173038" algn="l">
                        <a:lnSpc>
                          <a:spcPct val="115000"/>
                        </a:lnSpc>
                        <a:spcAft>
                          <a:spcPts val="0"/>
                        </a:spcAft>
                        <a:buFontTx/>
                        <a:buNone/>
                      </a:pPr>
                      <a:r>
                        <a:rPr lang="vi-VN" sz="900" dirty="0" smtClean="0">
                          <a:solidFill>
                            <a:srgbClr val="003300"/>
                          </a:solidFill>
                          <a:effectLst/>
                        </a:rPr>
                        <a:t>Grozdanić N, Đuričić I, Kosanić M, Zdunić G, Šavikin K, Etahiri S, Assobhei O, Benba J, Petović S, Matić IZ, Stanojković TP. Fucus spiralis extract and fractions: Anticancer and pharmacological potentials. Journal of BU ON.. 2020;25(2):1219-29.</a:t>
                      </a:r>
                    </a:p>
                    <a:p>
                      <a:pPr marL="173038" lvl="0" indent="-173038" algn="l">
                        <a:lnSpc>
                          <a:spcPct val="115000"/>
                        </a:lnSpc>
                        <a:spcAft>
                          <a:spcPts val="0"/>
                        </a:spcAft>
                        <a:buFontTx/>
                        <a:buNone/>
                      </a:pPr>
                      <a:r>
                        <a:rPr lang="vi-VN" sz="900" dirty="0" smtClean="0">
                          <a:solidFill>
                            <a:srgbClr val="7030A0"/>
                          </a:solidFill>
                          <a:effectLst/>
                        </a:rPr>
                        <a:t>Baranowska M, Suliborska K, Todorovic V, Kusznierewicz B, Chrzanowski W, Sobajic S, Bartoszek A. Interactions between bioactive components determine antioxidant, cytotoxic and nutrigenomic activity of cocoa powder extract. Free Radical Biology and Medicine. 2020 Jul 1;154:48-61.</a:t>
                      </a:r>
                    </a:p>
                    <a:p>
                      <a:pPr marL="173038" lvl="0" indent="-173038" algn="l">
                        <a:lnSpc>
                          <a:spcPct val="115000"/>
                        </a:lnSpc>
                        <a:spcAft>
                          <a:spcPts val="0"/>
                        </a:spcAft>
                        <a:buFontTx/>
                        <a:buNone/>
                      </a:pPr>
                      <a:r>
                        <a:rPr lang="vi-VN" sz="900" dirty="0" smtClean="0">
                          <a:solidFill>
                            <a:srgbClr val="003300"/>
                          </a:solidFill>
                          <a:effectLst/>
                        </a:rPr>
                        <a:t>Zrnić-Ćirić M, Dabetić N, Todorović V, Đuriš J, Vidović B. Beta-glucan content and antioxidant activities of mushroom-derived food supplements. Journal of the Serbian Chemical Society. 2020;85(4):439-51.</a:t>
                      </a:r>
                    </a:p>
                    <a:p>
                      <a:pPr marL="173038" lvl="0" indent="-173038" algn="l">
                        <a:lnSpc>
                          <a:spcPct val="115000"/>
                        </a:lnSpc>
                        <a:spcAft>
                          <a:spcPts val="0"/>
                        </a:spcAft>
                        <a:buFontTx/>
                        <a:buNone/>
                      </a:pPr>
                      <a:r>
                        <a:rPr lang="vi-VN" sz="900" dirty="0" smtClean="0">
                          <a:solidFill>
                            <a:srgbClr val="7030A0"/>
                          </a:solidFill>
                          <a:effectLst/>
                        </a:rPr>
                        <a:t>Milovanovic M, Žeravík J, Obořil M, Pelcová M, Lacina K, Cakar U, Petrovic A, Glatz Z, Skládal P. A novel method for classification of wine based on organic acids. Food chemistry. 2019 Jun 30;284:296-302.</a:t>
                      </a:r>
                    </a:p>
                    <a:p>
                      <a:pPr marL="173038" lvl="0" indent="-173038" algn="l">
                        <a:lnSpc>
                          <a:spcPct val="115000"/>
                        </a:lnSpc>
                        <a:spcAft>
                          <a:spcPts val="0"/>
                        </a:spcAft>
                        <a:buFontTx/>
                        <a:buNone/>
                      </a:pPr>
                      <a:r>
                        <a:rPr lang="vi-VN" sz="900" dirty="0" smtClean="0">
                          <a:solidFill>
                            <a:srgbClr val="003300"/>
                          </a:solidFill>
                          <a:effectLst/>
                        </a:rPr>
                        <a:t>Koss-Mikołajczyk I, Baranowska M, Todorovic V, Albini A, Sansone C, Andreoletti P, Cherkaoui-Malki M, Lizard G, Noonan D, Sobajic S, Bartoszek A. Prophylaxis of non-communicable diseases: why fruits and vegetables may be better chemopreventive agents than dietary supplements based on isolated phytochemicals?. Current pharmaceutical design. 2019 May 1;25(16):1847-60.</a:t>
                      </a:r>
                    </a:p>
                    <a:p>
                      <a:pPr marL="173038" lvl="0" indent="-173038" algn="l">
                        <a:lnSpc>
                          <a:spcPct val="115000"/>
                        </a:lnSpc>
                        <a:spcAft>
                          <a:spcPts val="0"/>
                        </a:spcAft>
                        <a:buFontTx/>
                        <a:buNone/>
                      </a:pPr>
                      <a:r>
                        <a:rPr lang="vi-VN" sz="900" dirty="0" smtClean="0">
                          <a:solidFill>
                            <a:srgbClr val="7030A0"/>
                          </a:solidFill>
                          <a:effectLst/>
                        </a:rPr>
                        <a:t>Smilkov K, Ackova DG, Cvetkovski A, Ruskovska T, Vidovic B, Atalay M. Piperine: old spice and new nutraceutical?. Current pharmaceutical design. 2019 Apr 1;25(15):1729-39.</a:t>
                      </a:r>
                    </a:p>
                    <a:p>
                      <a:pPr marL="173038" lvl="0" indent="-173038" algn="l">
                        <a:lnSpc>
                          <a:spcPct val="115000"/>
                        </a:lnSpc>
                        <a:spcAft>
                          <a:spcPts val="0"/>
                        </a:spcAft>
                        <a:buFontTx/>
                        <a:buNone/>
                      </a:pPr>
                      <a:r>
                        <a:rPr lang="vi-VN" sz="900" dirty="0" smtClean="0">
                          <a:solidFill>
                            <a:srgbClr val="003300"/>
                          </a:solidFill>
                          <a:effectLst/>
                        </a:rPr>
                        <a:t>Costa JG, Vidovic B, Saraiva N, do Céu Costa M, Del Favero G, Marko D, Oliveira NG, Fernandes AS. Contaminants: a dark side of food supplements?. Free radical research. 2019 Aug 12;53(sup1):1113-35.</a:t>
                      </a:r>
                    </a:p>
                    <a:p>
                      <a:pPr marL="173038" lvl="0" indent="-173038" algn="l">
                        <a:lnSpc>
                          <a:spcPct val="115000"/>
                        </a:lnSpc>
                        <a:spcAft>
                          <a:spcPts val="0"/>
                        </a:spcAft>
                        <a:buFontTx/>
                        <a:buNone/>
                      </a:pPr>
                      <a:r>
                        <a:rPr lang="vi-VN" sz="900" dirty="0" smtClean="0">
                          <a:solidFill>
                            <a:srgbClr val="7030A0"/>
                          </a:solidFill>
                          <a:effectLst/>
                        </a:rPr>
                        <a:t>Michaličková D, Belović M, Ilić N, Kotur-Stevuljević J, Slanař O, Šobajić S. Comparison of polyphenol-enriched tomato juice and standard tomato juice for cardiovascular benefits in subjects with stage 1 hypertension: A randomized controlled study. Plant Foods for Human Nutrition. 2019 Mar;74(1):122-7.</a:t>
                      </a:r>
                    </a:p>
                    <a:p>
                      <a:pPr marL="173038" lvl="0" indent="-173038" algn="l">
                        <a:lnSpc>
                          <a:spcPct val="115000"/>
                        </a:lnSpc>
                        <a:spcAft>
                          <a:spcPts val="0"/>
                        </a:spcAft>
                        <a:buFontTx/>
                        <a:buNone/>
                      </a:pPr>
                      <a:r>
                        <a:rPr lang="vi-VN" sz="900" dirty="0" smtClean="0">
                          <a:solidFill>
                            <a:srgbClr val="003300"/>
                          </a:solidFill>
                          <a:effectLst/>
                        </a:rPr>
                        <a:t>Milović S, Stanković I, Nikolić D, Radović J, Kolundžić M, Nikolić V, Stanojković T, Petović S, Kundaković‐Vasović T. Chemical analysis of selected seaweeds and seagrass from the Adriatic Coast of Montenegro. Chemistry &amp; biodiversity. 2019 Oct;16(10):e1900327.</a:t>
                      </a:r>
                    </a:p>
                    <a:p>
                      <a:pPr marL="173038" lvl="0" indent="-173038" algn="l">
                        <a:lnSpc>
                          <a:spcPct val="115000"/>
                        </a:lnSpc>
                        <a:spcAft>
                          <a:spcPts val="0"/>
                        </a:spcAft>
                        <a:buFontTx/>
                        <a:buNone/>
                      </a:pPr>
                      <a:r>
                        <a:rPr lang="vi-VN" sz="900" dirty="0" smtClean="0">
                          <a:solidFill>
                            <a:srgbClr val="7030A0"/>
                          </a:solidFill>
                          <a:effectLst/>
                        </a:rPr>
                        <a:t>Čakar U, Grozdanić N, Pejin B, Vasić V, Čakar M, Petrović A, Djordjević B. Impact of vinification procedure on fruit wine inhibitory activity against </a:t>
                      </a:r>
                      <a:r>
                        <a:rPr lang="el-GR" sz="900" dirty="0" smtClean="0">
                          <a:solidFill>
                            <a:srgbClr val="7030A0"/>
                          </a:solidFill>
                          <a:effectLst/>
                        </a:rPr>
                        <a:t>α-</a:t>
                      </a:r>
                      <a:r>
                        <a:rPr lang="vi-VN" sz="900" dirty="0" smtClean="0">
                          <a:solidFill>
                            <a:srgbClr val="7030A0"/>
                          </a:solidFill>
                          <a:effectLst/>
                        </a:rPr>
                        <a:t>glucosidase. Food Bioscience. 2018 Oct 1;25:1-7.</a:t>
                      </a:r>
                    </a:p>
                    <a:p>
                      <a:pPr marL="173038" lvl="0" indent="-173038" algn="l">
                        <a:lnSpc>
                          <a:spcPct val="115000"/>
                        </a:lnSpc>
                        <a:spcAft>
                          <a:spcPts val="0"/>
                        </a:spcAft>
                        <a:buFontTx/>
                        <a:buNone/>
                      </a:pPr>
                      <a:r>
                        <a:rPr lang="vi-VN" sz="900" dirty="0" smtClean="0">
                          <a:solidFill>
                            <a:srgbClr val="003300"/>
                          </a:solidFill>
                          <a:effectLst/>
                        </a:rPr>
                        <a:t>Michalickova D, Kotur-Stevuljevic J, Miljkovic M, Dikic N, Kostic-Vucicevic M, Andjelkovic M, Koricanac V, Djordjevic B. Effects of probiotic supplementation on selected parameters of blood prooxidant‐antioxidant balance in elite athletes: a double‐blind randomized placebo‐controlled study. Journal of human kinetics. 2018 Sep;64:111.</a:t>
                      </a:r>
                    </a:p>
                  </a:txBody>
                  <a:tcPr marL="7614" marR="7614"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TextBox 4"/>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1200" b="0" i="1" u="none" strike="noStrike" cap="none" spc="0" normalizeH="0" baseline="0" dirty="0" smtClean="0">
                <a:ln>
                  <a:noFill/>
                </a:ln>
                <a:solidFill>
                  <a:schemeClr val="accent1">
                    <a:lumMod val="75000"/>
                  </a:schemeClr>
                </a:solidFill>
                <a:effectLst/>
                <a:uFillTx/>
                <a:latin typeface="+mn-lt"/>
                <a:ea typeface="+mn-ea"/>
                <a:cs typeface="+mn-cs"/>
                <a:sym typeface="Gill Sans Light"/>
              </a:rPr>
              <a:t>Full bibliography</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lang="en-US" sz="1200" dirty="0" smtClean="0">
                <a:solidFill>
                  <a:schemeClr val="accent1">
                    <a:lumMod val="75000"/>
                  </a:schemeClr>
                </a:solidFill>
              </a:rPr>
              <a:t>Faculty </a:t>
            </a:r>
            <a:r>
              <a:rPr lang="en-US" sz="1200" dirty="0">
                <a:solidFill>
                  <a:schemeClr val="accent1">
                    <a:lumMod val="75000"/>
                  </a:schemeClr>
                </a:solidFill>
              </a:rPr>
              <a:t>of </a:t>
            </a:r>
            <a:r>
              <a:rPr lang="en-US" sz="1200" dirty="0" smtClean="0">
                <a:solidFill>
                  <a:schemeClr val="accent1">
                    <a:lumMod val="75000"/>
                  </a:schemeClr>
                </a:solidFill>
              </a:rPr>
              <a:t>Pharmacy</a:t>
            </a:r>
            <a:r>
              <a:rPr lang="sr-Latn-RS" sz="1200" dirty="0" smtClean="0">
                <a:solidFill>
                  <a:schemeClr val="accent1">
                    <a:lumMod val="75000"/>
                  </a:schemeClr>
                </a:solidFill>
              </a:rPr>
              <a:t> </a:t>
            </a:r>
            <a:r>
              <a:rPr lang="en-US" sz="1200" dirty="0" smtClean="0">
                <a:solidFill>
                  <a:schemeClr val="accent1">
                    <a:lumMod val="75000"/>
                  </a:schemeClr>
                </a:solidFill>
              </a:rPr>
              <a:t>Repository</a:t>
            </a:r>
            <a:r>
              <a:rPr lang="sr-Latn-RS" sz="1200" dirty="0" smtClean="0">
                <a:solidFill>
                  <a:schemeClr val="accent1">
                    <a:lumMod val="75000"/>
                  </a:schemeClr>
                </a:solidFill>
              </a:rPr>
              <a:t> </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59135657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916111" y="598661"/>
            <a:ext cx="5228996" cy="841256"/>
          </a:xfrm>
        </p:spPr>
        <p:txBody>
          <a:bodyPr/>
          <a:lstStyle/>
          <a:p>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r>
              <a:rPr lang="sr-Latn-RS" sz="2400" dirty="0">
                <a:solidFill>
                  <a:srgbClr val="7030A0"/>
                </a:solidFill>
              </a:rPr>
              <a:t/>
            </a:r>
            <a:br>
              <a:rPr lang="sr-Latn-RS" sz="2400" dirty="0">
                <a:solidFill>
                  <a:srgbClr val="7030A0"/>
                </a:solidFill>
              </a:rPr>
            </a:br>
            <a:r>
              <a:rPr lang="en-US" sz="2400" dirty="0">
                <a:solidFill>
                  <a:srgbClr val="7030A0"/>
                </a:solidFill>
              </a:rPr>
              <a:t>Assoc. Prof.</a:t>
            </a:r>
            <a:r>
              <a:rPr lang="pl-PL" sz="2400" dirty="0" smtClean="0">
                <a:solidFill>
                  <a:srgbClr val="7030A0"/>
                </a:solidFill>
              </a:rPr>
              <a:t> Katarina Nikolić</a:t>
            </a:r>
            <a:endParaRPr lang="en-US" sz="2400" dirty="0">
              <a:solidFill>
                <a:srgbClr val="7030A0"/>
              </a:solidFill>
            </a:endParaRPr>
          </a:p>
        </p:txBody>
      </p:sp>
      <p:sp>
        <p:nvSpPr>
          <p:cNvPr id="4" name="Text Placeholder 3">
            <a:extLst>
              <a:ext uri="{FF2B5EF4-FFF2-40B4-BE49-F238E27FC236}">
                <a16:creationId xmlns:a16="http://schemas.microsoft.com/office/drawing/2014/main" id="{88352119-476B-4847-891D-39732FF6DFDA}"/>
              </a:ext>
            </a:extLst>
          </p:cNvPr>
          <p:cNvSpPr>
            <a:spLocks noGrp="1"/>
          </p:cNvSpPr>
          <p:nvPr>
            <p:ph type="body" sz="quarter" idx="27"/>
          </p:nvPr>
        </p:nvSpPr>
        <p:spPr>
          <a:xfrm>
            <a:off x="916111" y="2871484"/>
            <a:ext cx="6541984" cy="394980"/>
          </a:xfrm>
        </p:spPr>
        <p:txBody>
          <a:bodyPr/>
          <a:lstStyle/>
          <a:p>
            <a:r>
              <a:rPr lang="sr-Latn-RS" dirty="0" err="1">
                <a:solidFill>
                  <a:srgbClr val="7030A0"/>
                </a:solidFill>
              </a:rPr>
              <a:t>Pharmaceutical</a:t>
            </a:r>
            <a:r>
              <a:rPr lang="sr-Latn-RS" dirty="0">
                <a:solidFill>
                  <a:srgbClr val="7030A0"/>
                </a:solidFill>
              </a:rPr>
              <a:t> </a:t>
            </a:r>
            <a:r>
              <a:rPr lang="sr-Latn-RS" dirty="0" err="1">
                <a:solidFill>
                  <a:srgbClr val="7030A0"/>
                </a:solidFill>
              </a:rPr>
              <a:t>Chemistry</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747330959"/>
              </p:ext>
            </p:extLst>
          </p:nvPr>
        </p:nvGraphicFramePr>
        <p:xfrm>
          <a:off x="916111" y="3267676"/>
          <a:ext cx="6320261" cy="6820103"/>
        </p:xfrm>
        <a:graphic>
          <a:graphicData uri="http://schemas.openxmlformats.org/drawingml/2006/table">
            <a:tbl>
              <a:tblPr firstRow="1" firstCol="1" bandRow="1">
                <a:tableStyleId>{5940675A-B579-460E-94D1-54222C63F5DA}</a:tableStyleId>
              </a:tblPr>
              <a:tblGrid>
                <a:gridCol w="789859">
                  <a:extLst>
                    <a:ext uri="{9D8B030D-6E8A-4147-A177-3AD203B41FA5}">
                      <a16:colId xmlns:a16="http://schemas.microsoft.com/office/drawing/2014/main" val="20000"/>
                    </a:ext>
                  </a:extLst>
                </a:gridCol>
                <a:gridCol w="5530402">
                  <a:extLst>
                    <a:ext uri="{9D8B030D-6E8A-4147-A177-3AD203B41FA5}">
                      <a16:colId xmlns:a16="http://schemas.microsoft.com/office/drawing/2014/main" val="20001"/>
                    </a:ext>
                  </a:extLst>
                </a:gridCol>
              </a:tblGrid>
              <a:tr h="511886">
                <a:tc>
                  <a:txBody>
                    <a:bodyPr/>
                    <a:lstStyle/>
                    <a:p>
                      <a:pPr algn="l">
                        <a:spcAft>
                          <a:spcPts val="0"/>
                        </a:spcAft>
                      </a:pPr>
                      <a:r>
                        <a:rPr lang="sr-Latn-RS" sz="1050" kern="1200" dirty="0" err="1" smtClean="0">
                          <a:solidFill>
                            <a:srgbClr val="7030A0"/>
                          </a:solidFill>
                          <a:effectLst/>
                        </a:rPr>
                        <a:t>Research</a:t>
                      </a:r>
                      <a:r>
                        <a:rPr lang="sr-Latn-RS" sz="1050" kern="1200" dirty="0" smtClean="0">
                          <a:solidFill>
                            <a:srgbClr val="7030A0"/>
                          </a:solidFill>
                          <a:effectLst/>
                        </a:rPr>
                        <a:t> </a:t>
                      </a:r>
                      <a:r>
                        <a:rPr lang="sr-Latn-RS" sz="1050" kern="1200" dirty="0" err="1" smtClean="0">
                          <a:solidFill>
                            <a:srgbClr val="7030A0"/>
                          </a:solidFill>
                          <a:effectLst/>
                        </a:rPr>
                        <a:t>topic</a:t>
                      </a:r>
                      <a:r>
                        <a:rPr lang="sr-Latn-RS" sz="1050" kern="1200" dirty="0" smtClean="0">
                          <a:solidFill>
                            <a:srgbClr val="7030A0"/>
                          </a:solidFill>
                          <a:effectLst/>
                        </a:rPr>
                        <a:t> </a:t>
                      </a:r>
                      <a:r>
                        <a:rPr lang="sr-Latn-RS" sz="1050" kern="1200" dirty="0" err="1" smtClean="0">
                          <a:solidFill>
                            <a:srgbClr val="7030A0"/>
                          </a:solidFill>
                          <a:effectLst/>
                        </a:rPr>
                        <a:t>title</a:t>
                      </a:r>
                      <a:r>
                        <a:rPr lang="sr-Latn-RS" sz="1050" kern="1200" dirty="0" smtClean="0">
                          <a:solidFill>
                            <a:srgbClr val="7030A0"/>
                          </a:solidFill>
                          <a:effectLst/>
                          <a:latin typeface="Gill Sans Light (Body)"/>
                        </a:rPr>
                        <a:t>:</a:t>
                      </a:r>
                      <a:endParaRPr lang="en-US" sz="105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US" sz="1050" dirty="0" smtClean="0">
                          <a:solidFill>
                            <a:srgbClr val="7030A0"/>
                          </a:solidFill>
                          <a:effectLst/>
                          <a:latin typeface="Gill Sans Light (Body)"/>
                        </a:rPr>
                        <a:t>Quantitative Structure-Activity Relationship, synthesis, physicochemical characterization and evaluation of pharmacologically active compounds</a:t>
                      </a:r>
                      <a:endParaRPr lang="en-US" sz="105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28440">
                <a:tc>
                  <a:txBody>
                    <a:bodyPr/>
                    <a:lstStyle/>
                    <a:p>
                      <a:pPr algn="l">
                        <a:spcAft>
                          <a:spcPts val="0"/>
                        </a:spcAft>
                      </a:pPr>
                      <a:r>
                        <a:rPr lang="sr-Latn-RS" sz="1050" kern="1200" dirty="0" smtClean="0">
                          <a:solidFill>
                            <a:srgbClr val="003300"/>
                          </a:solidFill>
                          <a:effectLst/>
                          <a:latin typeface="Gill Sans Light (Body)"/>
                        </a:rPr>
                        <a:t>RG </a:t>
                      </a:r>
                      <a:r>
                        <a:rPr lang="sr-Latn-RS" sz="1050" kern="1200" dirty="0" err="1" smtClean="0">
                          <a:solidFill>
                            <a:srgbClr val="003300"/>
                          </a:solidFill>
                          <a:effectLst/>
                          <a:latin typeface="Gill Sans Light (Body)"/>
                        </a:rPr>
                        <a:t>members</a:t>
                      </a:r>
                      <a:r>
                        <a:rPr lang="sr-Latn-RS" sz="1050" kern="1200" dirty="0" smtClean="0">
                          <a:solidFill>
                            <a:srgbClr val="003300"/>
                          </a:solidFill>
                          <a:effectLst/>
                          <a:latin typeface="Gill Sans Light (Body)"/>
                        </a:rPr>
                        <a:t>:</a:t>
                      </a:r>
                      <a:endParaRPr lang="en-US" sz="105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sr-Latn-RS" sz="1050" dirty="0" smtClean="0">
                          <a:solidFill>
                            <a:srgbClr val="003300"/>
                          </a:solidFill>
                          <a:effectLst/>
                          <a:latin typeface="Gill Sans Light (Body)"/>
                        </a:rPr>
                        <a:t>Dr. </a:t>
                      </a:r>
                      <a:r>
                        <a:rPr lang="sr-Latn-RS" sz="1050" dirty="0">
                          <a:solidFill>
                            <a:srgbClr val="003300"/>
                          </a:solidFill>
                          <a:effectLst/>
                          <a:latin typeface="Gill Sans Light (Body)"/>
                        </a:rPr>
                        <a:t>Katarina Nikolić, </a:t>
                      </a:r>
                      <a:r>
                        <a:rPr lang="sr-Latn-RS" sz="1050" dirty="0" err="1" smtClean="0">
                          <a:solidFill>
                            <a:srgbClr val="003300"/>
                          </a:solidFill>
                          <a:effectLst/>
                          <a:latin typeface="Gill Sans Light (Body)"/>
                        </a:rPr>
                        <a:t>Associate</a:t>
                      </a:r>
                      <a:r>
                        <a:rPr lang="sr-Latn-RS" sz="1050" baseline="0" dirty="0" smtClean="0">
                          <a:solidFill>
                            <a:srgbClr val="003300"/>
                          </a:solidFill>
                          <a:effectLst/>
                          <a:latin typeface="Gill Sans Light (Body)"/>
                        </a:rPr>
                        <a:t> </a:t>
                      </a:r>
                      <a:r>
                        <a:rPr lang="sr-Latn-RS" sz="1050" baseline="0" dirty="0" err="1" smtClean="0">
                          <a:solidFill>
                            <a:srgbClr val="003300"/>
                          </a:solidFill>
                          <a:effectLst/>
                          <a:latin typeface="Gill Sans Light (Body)"/>
                        </a:rPr>
                        <a:t>Professor</a:t>
                      </a:r>
                      <a:endParaRPr lang="sr-Latn-RS" sz="1050" dirty="0">
                        <a:solidFill>
                          <a:srgbClr val="003300"/>
                        </a:solidFill>
                        <a:effectLst/>
                        <a:latin typeface="Gill Sans Light (Body)"/>
                      </a:endParaRPr>
                    </a:p>
                    <a:p>
                      <a:pPr algn="l">
                        <a:lnSpc>
                          <a:spcPct val="115000"/>
                        </a:lnSpc>
                        <a:spcAft>
                          <a:spcPts val="0"/>
                        </a:spcAft>
                      </a:pPr>
                      <a:r>
                        <a:rPr lang="sr-Latn-RS" sz="1050" dirty="0" smtClean="0">
                          <a:solidFill>
                            <a:srgbClr val="003300"/>
                          </a:solidFill>
                          <a:effectLst/>
                          <a:latin typeface="Gill Sans Light (Body)"/>
                        </a:rPr>
                        <a:t>Dr. Gordana </a:t>
                      </a:r>
                      <a:r>
                        <a:rPr lang="sr-Latn-RS" sz="1050" dirty="0" err="1" smtClean="0">
                          <a:solidFill>
                            <a:srgbClr val="003300"/>
                          </a:solidFill>
                          <a:effectLst/>
                          <a:latin typeface="Gill Sans Light (Body)"/>
                        </a:rPr>
                        <a:t>Popovic</a:t>
                      </a:r>
                      <a:r>
                        <a:rPr lang="sr-Latn-RS" sz="1050" dirty="0" smtClean="0">
                          <a:solidFill>
                            <a:srgbClr val="003300"/>
                          </a:solidFill>
                          <a:effectLst/>
                          <a:latin typeface="Gill Sans Light (Body)"/>
                        </a:rPr>
                        <a:t>, </a:t>
                      </a:r>
                      <a:r>
                        <a:rPr lang="sr-Latn-RS" sz="1050" dirty="0" err="1" smtClean="0">
                          <a:solidFill>
                            <a:srgbClr val="003300"/>
                          </a:solidFill>
                          <a:effectLst/>
                          <a:latin typeface="Gill Sans Light (Body)"/>
                        </a:rPr>
                        <a:t>Full</a:t>
                      </a:r>
                      <a:r>
                        <a:rPr lang="sr-Latn-RS" sz="1050" baseline="0" dirty="0" smtClean="0">
                          <a:solidFill>
                            <a:srgbClr val="003300"/>
                          </a:solidFill>
                          <a:effectLst/>
                          <a:latin typeface="Gill Sans Light (Body)"/>
                        </a:rPr>
                        <a:t> </a:t>
                      </a:r>
                      <a:r>
                        <a:rPr lang="sr-Latn-RS" sz="1050" baseline="0" dirty="0" err="1" smtClean="0">
                          <a:solidFill>
                            <a:srgbClr val="003300"/>
                          </a:solidFill>
                          <a:effectLst/>
                          <a:latin typeface="Gill Sans Light (Body)"/>
                        </a:rPr>
                        <a:t>Professor</a:t>
                      </a:r>
                      <a:endParaRPr lang="sr-Latn-RS" sz="1050" dirty="0" smtClean="0">
                        <a:solidFill>
                          <a:srgbClr val="003300"/>
                        </a:solidFill>
                        <a:effectLst/>
                        <a:latin typeface="Gill Sans Light (Body)"/>
                      </a:endParaRPr>
                    </a:p>
                    <a:p>
                      <a:pPr algn="l">
                        <a:lnSpc>
                          <a:spcPct val="115000"/>
                        </a:lnSpc>
                        <a:spcAft>
                          <a:spcPts val="0"/>
                        </a:spcAft>
                      </a:pPr>
                      <a:r>
                        <a:rPr lang="sr-Latn-RS" sz="1050" dirty="0" smtClean="0">
                          <a:solidFill>
                            <a:srgbClr val="003300"/>
                          </a:solidFill>
                          <a:effectLst/>
                          <a:latin typeface="Gill Sans Light (Body)"/>
                        </a:rPr>
                        <a:t>Dr. Mara </a:t>
                      </a:r>
                      <a:r>
                        <a:rPr lang="sr-Latn-RS" sz="1050" dirty="0" err="1" smtClean="0">
                          <a:solidFill>
                            <a:srgbClr val="003300"/>
                          </a:solidFill>
                          <a:effectLst/>
                          <a:latin typeface="Gill Sans Light (Body)"/>
                        </a:rPr>
                        <a:t>Aleksic</a:t>
                      </a:r>
                      <a:r>
                        <a:rPr lang="sr-Latn-RS" sz="1050" dirty="0" smtClean="0">
                          <a:solidFill>
                            <a:srgbClr val="003300"/>
                          </a:solidFill>
                          <a:effectLst/>
                          <a:latin typeface="Gill Sans Light (Body)"/>
                        </a:rPr>
                        <a:t>, </a:t>
                      </a:r>
                      <a:r>
                        <a:rPr lang="sr-Latn-RS" sz="1050" dirty="0" err="1" smtClean="0">
                          <a:solidFill>
                            <a:srgbClr val="003300"/>
                          </a:solidFill>
                          <a:effectLst/>
                          <a:latin typeface="Gill Sans Light (Body)"/>
                        </a:rPr>
                        <a:t>Full</a:t>
                      </a:r>
                      <a:r>
                        <a:rPr lang="sr-Latn-RS" sz="1050" baseline="0" dirty="0" smtClean="0">
                          <a:solidFill>
                            <a:srgbClr val="003300"/>
                          </a:solidFill>
                          <a:effectLst/>
                          <a:latin typeface="Gill Sans Light (Body)"/>
                        </a:rPr>
                        <a:t> </a:t>
                      </a:r>
                      <a:r>
                        <a:rPr lang="sr-Latn-RS" sz="1050" baseline="0" dirty="0" err="1" smtClean="0">
                          <a:solidFill>
                            <a:srgbClr val="003300"/>
                          </a:solidFill>
                          <a:effectLst/>
                          <a:latin typeface="Gill Sans Light (Body)"/>
                        </a:rPr>
                        <a:t>Professor</a:t>
                      </a:r>
                      <a:endParaRPr lang="sr-Latn-RS" sz="1050" dirty="0" smtClean="0">
                        <a:solidFill>
                          <a:srgbClr val="003300"/>
                        </a:solidFill>
                        <a:effectLst/>
                        <a:latin typeface="Gill Sans Light (Body)"/>
                      </a:endParaRPr>
                    </a:p>
                    <a:p>
                      <a:pPr algn="l">
                        <a:lnSpc>
                          <a:spcPct val="115000"/>
                        </a:lnSpc>
                        <a:spcAft>
                          <a:spcPts val="0"/>
                        </a:spcAft>
                      </a:pPr>
                      <a:r>
                        <a:rPr lang="sr-Latn-RS" sz="1050" dirty="0" smtClean="0">
                          <a:solidFill>
                            <a:srgbClr val="003300"/>
                          </a:solidFill>
                          <a:effectLst/>
                          <a:latin typeface="Gill Sans Light (Body)"/>
                        </a:rPr>
                        <a:t>Dr. Slavica </a:t>
                      </a:r>
                      <a:r>
                        <a:rPr lang="sr-Latn-RS" sz="1050" dirty="0" err="1" smtClean="0">
                          <a:solidFill>
                            <a:srgbClr val="003300"/>
                          </a:solidFill>
                          <a:effectLst/>
                          <a:latin typeface="Gill Sans Light (Body)"/>
                        </a:rPr>
                        <a:t>Oljacic</a:t>
                      </a:r>
                      <a:r>
                        <a:rPr lang="sr-Latn-RS" sz="1050" dirty="0" smtClean="0">
                          <a:solidFill>
                            <a:srgbClr val="003300"/>
                          </a:solidFill>
                          <a:effectLst/>
                          <a:latin typeface="Gill Sans Light (Body)"/>
                        </a:rPr>
                        <a:t>, </a:t>
                      </a:r>
                      <a:r>
                        <a:rPr lang="sr-Latn-RS" sz="1050" dirty="0" err="1" smtClean="0">
                          <a:solidFill>
                            <a:srgbClr val="003300"/>
                          </a:solidFill>
                          <a:effectLst/>
                          <a:latin typeface="Gill Sans Light (Body)"/>
                        </a:rPr>
                        <a:t>Assistant</a:t>
                      </a:r>
                      <a:r>
                        <a:rPr lang="sr-Latn-RS" sz="1050" baseline="0" dirty="0" smtClean="0">
                          <a:solidFill>
                            <a:srgbClr val="003300"/>
                          </a:solidFill>
                          <a:effectLst/>
                          <a:latin typeface="Gill Sans Light (Body)"/>
                        </a:rPr>
                        <a:t> </a:t>
                      </a:r>
                      <a:r>
                        <a:rPr lang="sr-Latn-RS" sz="1050" baseline="0" dirty="0" err="1" smtClean="0">
                          <a:solidFill>
                            <a:srgbClr val="003300"/>
                          </a:solidFill>
                          <a:effectLst/>
                          <a:latin typeface="Gill Sans Light (Body)"/>
                        </a:rPr>
                        <a:t>Professor</a:t>
                      </a:r>
                      <a:endParaRPr lang="sr-Latn-RS" sz="1050" dirty="0" smtClean="0">
                        <a:solidFill>
                          <a:srgbClr val="003300"/>
                        </a:solidFill>
                        <a:effectLst/>
                        <a:latin typeface="Gill Sans Light (Body)"/>
                      </a:endParaRPr>
                    </a:p>
                    <a:p>
                      <a:pPr algn="l">
                        <a:lnSpc>
                          <a:spcPct val="115000"/>
                        </a:lnSpc>
                        <a:spcAft>
                          <a:spcPts val="0"/>
                        </a:spcAft>
                      </a:pPr>
                      <a:r>
                        <a:rPr lang="sr-Latn-RS" sz="1050" dirty="0" smtClean="0">
                          <a:solidFill>
                            <a:srgbClr val="003300"/>
                          </a:solidFill>
                          <a:effectLst/>
                          <a:latin typeface="Gill Sans Light (Body)"/>
                        </a:rPr>
                        <a:t>Dr. Marija Popović Nikolić, </a:t>
                      </a:r>
                      <a:r>
                        <a:rPr lang="sr-Latn-RS" sz="1050" dirty="0" err="1" smtClean="0">
                          <a:solidFill>
                            <a:srgbClr val="003300"/>
                          </a:solidFill>
                          <a:effectLst/>
                          <a:latin typeface="Gill Sans Light (Body)"/>
                        </a:rPr>
                        <a:t>Professor</a:t>
                      </a:r>
                      <a:endParaRPr lang="sr-Latn-RS" sz="1050" dirty="0" smtClean="0">
                        <a:solidFill>
                          <a:srgbClr val="003300"/>
                        </a:solidFill>
                        <a:effectLst/>
                        <a:latin typeface="Gill Sans Light (Body)"/>
                      </a:endParaRPr>
                    </a:p>
                    <a:p>
                      <a:pPr algn="l">
                        <a:lnSpc>
                          <a:spcPct val="115000"/>
                        </a:lnSpc>
                        <a:spcAft>
                          <a:spcPts val="0"/>
                        </a:spcAft>
                      </a:pPr>
                      <a:r>
                        <a:rPr lang="sr-Latn-RS" sz="1050" dirty="0" smtClean="0">
                          <a:solidFill>
                            <a:srgbClr val="003300"/>
                          </a:solidFill>
                          <a:effectLst/>
                          <a:latin typeface="Gill Sans Light (Body)"/>
                        </a:rPr>
                        <a:t>Dr. Teodora </a:t>
                      </a:r>
                      <a:r>
                        <a:rPr lang="sr-Latn-RS" sz="1050" dirty="0" err="1" smtClean="0">
                          <a:solidFill>
                            <a:srgbClr val="003300"/>
                          </a:solidFill>
                          <a:effectLst/>
                          <a:latin typeface="Gill Sans Light (Body)"/>
                        </a:rPr>
                        <a:t>Đikić</a:t>
                      </a:r>
                      <a:r>
                        <a:rPr lang="sr-Latn-RS" sz="1050" dirty="0" smtClean="0">
                          <a:solidFill>
                            <a:srgbClr val="003300"/>
                          </a:solidFill>
                          <a:effectLst/>
                          <a:latin typeface="Gill Sans Light (Body)"/>
                        </a:rPr>
                        <a:t>, </a:t>
                      </a:r>
                      <a:r>
                        <a:rPr lang="sr-Latn-RS" sz="1050" dirty="0" err="1" smtClean="0">
                          <a:solidFill>
                            <a:srgbClr val="003300"/>
                          </a:solidFill>
                          <a:effectLst/>
                          <a:latin typeface="Gill Sans Light (Body)"/>
                        </a:rPr>
                        <a:t>Research</a:t>
                      </a:r>
                      <a:r>
                        <a:rPr lang="sr-Latn-RS" sz="1050" dirty="0" smtClean="0">
                          <a:solidFill>
                            <a:srgbClr val="003300"/>
                          </a:solidFill>
                          <a:effectLst/>
                          <a:latin typeface="Gill Sans Light (Body)"/>
                        </a:rPr>
                        <a:t> </a:t>
                      </a:r>
                      <a:r>
                        <a:rPr lang="sr-Latn-RS" sz="1050" dirty="0" err="1" smtClean="0">
                          <a:solidFill>
                            <a:srgbClr val="003300"/>
                          </a:solidFill>
                          <a:effectLst/>
                          <a:latin typeface="Gill Sans Light (Body)"/>
                        </a:rPr>
                        <a:t>Assistant</a:t>
                      </a:r>
                      <a:endParaRPr lang="sr-Latn-RS" sz="1050" dirty="0" smtClean="0">
                        <a:solidFill>
                          <a:srgbClr val="003300"/>
                        </a:solidFill>
                        <a:effectLst/>
                        <a:latin typeface="Gill Sans Light (Body)"/>
                      </a:endParaRPr>
                    </a:p>
                    <a:p>
                      <a:pPr algn="l">
                        <a:lnSpc>
                          <a:spcPct val="115000"/>
                        </a:lnSpc>
                        <a:spcAft>
                          <a:spcPts val="0"/>
                        </a:spcAft>
                      </a:pPr>
                      <a:r>
                        <a:rPr lang="sr-Latn-RS" sz="1050" dirty="0" smtClean="0">
                          <a:solidFill>
                            <a:srgbClr val="003300"/>
                          </a:solidFill>
                          <a:effectLst/>
                          <a:latin typeface="Gill Sans Light (Body)"/>
                        </a:rPr>
                        <a:t>Dr. Valentina Radulović, </a:t>
                      </a:r>
                      <a:r>
                        <a:rPr lang="sr-Latn-RS" sz="1050" dirty="0" err="1" smtClean="0">
                          <a:solidFill>
                            <a:srgbClr val="003300"/>
                          </a:solidFill>
                          <a:effectLst/>
                          <a:latin typeface="Gill Sans Light (Body)"/>
                        </a:rPr>
                        <a:t>Teaching</a:t>
                      </a:r>
                      <a:r>
                        <a:rPr lang="sr-Latn-RS" sz="1050" dirty="0" smtClean="0">
                          <a:solidFill>
                            <a:srgbClr val="003300"/>
                          </a:solidFill>
                          <a:effectLst/>
                          <a:latin typeface="Gill Sans Light (Body)"/>
                        </a:rPr>
                        <a:t> </a:t>
                      </a:r>
                      <a:r>
                        <a:rPr lang="sr-Latn-RS" sz="1050" dirty="0" err="1" smtClean="0">
                          <a:solidFill>
                            <a:srgbClr val="003300"/>
                          </a:solidFill>
                          <a:effectLst/>
                          <a:latin typeface="Gill Sans Light (Body)"/>
                        </a:rPr>
                        <a:t>Assistant</a:t>
                      </a:r>
                      <a:endParaRPr lang="sr-Latn-RS" sz="1050" dirty="0" smtClean="0">
                        <a:solidFill>
                          <a:srgbClr val="00330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71253">
                <a:tc>
                  <a:txBody>
                    <a:bodyPr/>
                    <a:lstStyle/>
                    <a:p>
                      <a:pPr algn="l">
                        <a:spcAft>
                          <a:spcPts val="0"/>
                        </a:spcAft>
                      </a:pPr>
                      <a:r>
                        <a:rPr lang="sr-Latn-RS" sz="1050" kern="1200" dirty="0" err="1" smtClean="0">
                          <a:solidFill>
                            <a:srgbClr val="7030A0"/>
                          </a:solidFill>
                          <a:effectLst/>
                        </a:rPr>
                        <a:t>Equipment</a:t>
                      </a:r>
                      <a:r>
                        <a:rPr lang="sr-Latn-RS" sz="1050" kern="1200" dirty="0" smtClean="0">
                          <a:solidFill>
                            <a:srgbClr val="7030A0"/>
                          </a:solidFill>
                          <a:effectLst/>
                        </a:rPr>
                        <a:t> </a:t>
                      </a:r>
                      <a:r>
                        <a:rPr lang="sr-Latn-RS" sz="1050" kern="1200" dirty="0" err="1" smtClean="0">
                          <a:solidFill>
                            <a:srgbClr val="7030A0"/>
                          </a:solidFill>
                          <a:effectLst/>
                        </a:rPr>
                        <a:t>and</a:t>
                      </a:r>
                      <a:r>
                        <a:rPr lang="sr-Latn-RS" sz="1050" kern="1200" dirty="0" smtClean="0">
                          <a:solidFill>
                            <a:srgbClr val="7030A0"/>
                          </a:solidFill>
                          <a:effectLst/>
                        </a:rPr>
                        <a:t> </a:t>
                      </a:r>
                      <a:r>
                        <a:rPr lang="sr-Latn-RS" sz="1050" kern="1200" dirty="0" err="1" smtClean="0">
                          <a:solidFill>
                            <a:srgbClr val="7030A0"/>
                          </a:solidFill>
                          <a:effectLst/>
                        </a:rPr>
                        <a:t>methods</a:t>
                      </a:r>
                      <a:r>
                        <a:rPr lang="sr-Latn-RS" sz="1050" kern="1200" dirty="0" smtClean="0">
                          <a:solidFill>
                            <a:srgbClr val="7030A0"/>
                          </a:solidFill>
                          <a:effectLst/>
                          <a:latin typeface="Gill Sans Light (Body)"/>
                        </a:rPr>
                        <a:t>:</a:t>
                      </a:r>
                      <a:endParaRPr lang="en-US" sz="105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lvl="0" indent="0" algn="l">
                        <a:lnSpc>
                          <a:spcPct val="115000"/>
                        </a:lnSpc>
                        <a:spcAft>
                          <a:spcPts val="0"/>
                        </a:spcAft>
                        <a:buFont typeface="+mj-lt"/>
                        <a:buNone/>
                      </a:pPr>
                      <a:r>
                        <a:rPr lang="en-US" sz="1000" dirty="0" smtClean="0">
                          <a:solidFill>
                            <a:srgbClr val="7030A0"/>
                          </a:solidFill>
                          <a:effectLst/>
                          <a:latin typeface="Gill Sans Light (Body)"/>
                          <a:ea typeface="Calibri"/>
                          <a:cs typeface="Times New Roman"/>
                        </a:rPr>
                        <a:t>Computers with Linux and Windows operating systems various programs for Drug Discovery - VMD, NAMD, </a:t>
                      </a:r>
                      <a:r>
                        <a:rPr lang="en-US" sz="1000" dirty="0" err="1" smtClean="0">
                          <a:solidFill>
                            <a:srgbClr val="7030A0"/>
                          </a:solidFill>
                          <a:effectLst/>
                          <a:latin typeface="Gill Sans Light (Body)"/>
                          <a:ea typeface="Calibri"/>
                          <a:cs typeface="Times New Roman"/>
                        </a:rPr>
                        <a:t>Gromacs</a:t>
                      </a:r>
                      <a:r>
                        <a:rPr lang="en-US" sz="1000" dirty="0" smtClean="0">
                          <a:solidFill>
                            <a:srgbClr val="7030A0"/>
                          </a:solidFill>
                          <a:effectLst/>
                          <a:latin typeface="Gill Sans Light (Body)"/>
                          <a:ea typeface="Calibri"/>
                          <a:cs typeface="Times New Roman"/>
                        </a:rPr>
                        <a:t>, </a:t>
                      </a:r>
                      <a:r>
                        <a:rPr lang="en-US" sz="1000" dirty="0" err="1" smtClean="0">
                          <a:solidFill>
                            <a:srgbClr val="7030A0"/>
                          </a:solidFill>
                          <a:effectLst/>
                          <a:latin typeface="Gill Sans Light (Body)"/>
                          <a:ea typeface="Calibri"/>
                          <a:cs typeface="Times New Roman"/>
                        </a:rPr>
                        <a:t>AutoDock</a:t>
                      </a:r>
                      <a:r>
                        <a:rPr lang="en-US" sz="1000" dirty="0" smtClean="0">
                          <a:solidFill>
                            <a:srgbClr val="7030A0"/>
                          </a:solidFill>
                          <a:effectLst/>
                          <a:latin typeface="Gill Sans Light (Body)"/>
                          <a:ea typeface="Calibri"/>
                          <a:cs typeface="Times New Roman"/>
                        </a:rPr>
                        <a:t>, AD </a:t>
                      </a:r>
                      <a:r>
                        <a:rPr lang="en-US" sz="1000" dirty="0" err="1" smtClean="0">
                          <a:solidFill>
                            <a:srgbClr val="7030A0"/>
                          </a:solidFill>
                          <a:effectLst/>
                          <a:latin typeface="Gill Sans Light (Body)"/>
                          <a:ea typeface="Calibri"/>
                          <a:cs typeface="Times New Roman"/>
                        </a:rPr>
                        <a:t>Vina</a:t>
                      </a:r>
                      <a:r>
                        <a:rPr lang="en-US" sz="1000" dirty="0" smtClean="0">
                          <a:solidFill>
                            <a:srgbClr val="7030A0"/>
                          </a:solidFill>
                          <a:effectLst/>
                          <a:latin typeface="Gill Sans Light (Body)"/>
                          <a:ea typeface="Calibri"/>
                          <a:cs typeface="Times New Roman"/>
                        </a:rPr>
                        <a:t>, GOLD, Pentacle, FLAP, ADMET predictor, Dragon6, SIMCA, MODDE. </a:t>
                      </a:r>
                    </a:p>
                    <a:p>
                      <a:pPr marL="0" lvl="0" indent="0" algn="l">
                        <a:lnSpc>
                          <a:spcPct val="115000"/>
                        </a:lnSpc>
                        <a:spcAft>
                          <a:spcPts val="0"/>
                        </a:spcAft>
                        <a:buFont typeface="+mj-lt"/>
                        <a:buNone/>
                      </a:pPr>
                      <a:r>
                        <a:rPr lang="en-US" sz="1000" dirty="0" smtClean="0">
                          <a:solidFill>
                            <a:srgbClr val="7030A0"/>
                          </a:solidFill>
                          <a:effectLst/>
                          <a:latin typeface="Gill Sans Light (Body)"/>
                          <a:ea typeface="Calibri"/>
                          <a:cs typeface="Times New Roman"/>
                        </a:rPr>
                        <a:t>HPLC-UV (</a:t>
                      </a:r>
                      <a:r>
                        <a:rPr lang="en-US" sz="1000" dirty="0" err="1" smtClean="0">
                          <a:solidFill>
                            <a:srgbClr val="7030A0"/>
                          </a:solidFill>
                          <a:effectLst/>
                          <a:latin typeface="Gill Sans Light (Body)"/>
                          <a:ea typeface="Calibri"/>
                          <a:cs typeface="Times New Roman"/>
                        </a:rPr>
                        <a:t>Thermo</a:t>
                      </a:r>
                      <a:r>
                        <a:rPr lang="en-US" sz="1000" dirty="0" smtClean="0">
                          <a:solidFill>
                            <a:srgbClr val="7030A0"/>
                          </a:solidFill>
                          <a:effectLst/>
                          <a:latin typeface="Gill Sans Light (Body)"/>
                          <a:ea typeface="Calibri"/>
                          <a:cs typeface="Times New Roman"/>
                        </a:rPr>
                        <a:t> scientific, USA, </a:t>
                      </a:r>
                      <a:r>
                        <a:rPr lang="en-US" sz="1000" dirty="0" err="1" smtClean="0">
                          <a:solidFill>
                            <a:srgbClr val="7030A0"/>
                          </a:solidFill>
                          <a:effectLst/>
                          <a:latin typeface="Gill Sans Light (Body)"/>
                          <a:ea typeface="Calibri"/>
                          <a:cs typeface="Times New Roman"/>
                        </a:rPr>
                        <a:t>Dionex</a:t>
                      </a:r>
                      <a:r>
                        <a:rPr lang="en-US" sz="1000" dirty="0" smtClean="0">
                          <a:solidFill>
                            <a:srgbClr val="7030A0"/>
                          </a:solidFill>
                          <a:effectLst/>
                          <a:latin typeface="Gill Sans Light (Body)"/>
                          <a:ea typeface="Calibri"/>
                          <a:cs typeface="Times New Roman"/>
                        </a:rPr>
                        <a:t> Ultimate 3000), UHPLC/MS/MS (</a:t>
                      </a:r>
                      <a:r>
                        <a:rPr lang="en-US" sz="1000" dirty="0" err="1" smtClean="0">
                          <a:solidFill>
                            <a:srgbClr val="7030A0"/>
                          </a:solidFill>
                          <a:effectLst/>
                          <a:latin typeface="Gill Sans Light (Body)"/>
                          <a:ea typeface="Calibri"/>
                          <a:cs typeface="Times New Roman"/>
                        </a:rPr>
                        <a:t>ThermoScientific</a:t>
                      </a:r>
                      <a:r>
                        <a:rPr lang="en-US" sz="1000" dirty="0" smtClean="0">
                          <a:solidFill>
                            <a:srgbClr val="7030A0"/>
                          </a:solidFill>
                          <a:effectLst/>
                          <a:latin typeface="Gill Sans Light (Body)"/>
                          <a:ea typeface="Calibri"/>
                          <a:cs typeface="Times New Roman"/>
                        </a:rPr>
                        <a:t>, USA, </a:t>
                      </a:r>
                      <a:r>
                        <a:rPr lang="en-US" sz="1000" dirty="0" err="1" smtClean="0">
                          <a:solidFill>
                            <a:srgbClr val="7030A0"/>
                          </a:solidFill>
                          <a:effectLst/>
                          <a:latin typeface="Gill Sans Light (Body)"/>
                          <a:ea typeface="Calibri"/>
                          <a:cs typeface="Times New Roman"/>
                        </a:rPr>
                        <a:t>Accela</a:t>
                      </a:r>
                      <a:r>
                        <a:rPr lang="en-US" sz="1000" dirty="0" smtClean="0">
                          <a:solidFill>
                            <a:srgbClr val="7030A0"/>
                          </a:solidFill>
                          <a:effectLst/>
                          <a:latin typeface="Gill Sans Light (Body)"/>
                          <a:ea typeface="Calibri"/>
                          <a:cs typeface="Times New Roman"/>
                        </a:rPr>
                        <a:t> 6000 TSQ Quantum Access Max), FT-IR (</a:t>
                      </a:r>
                      <a:r>
                        <a:rPr lang="en-US" sz="1000" dirty="0" err="1" smtClean="0">
                          <a:solidFill>
                            <a:srgbClr val="7030A0"/>
                          </a:solidFill>
                          <a:effectLst/>
                          <a:latin typeface="Gill Sans Light (Body)"/>
                          <a:ea typeface="Calibri"/>
                          <a:cs typeface="Times New Roman"/>
                        </a:rPr>
                        <a:t>Thermo</a:t>
                      </a:r>
                      <a:r>
                        <a:rPr lang="en-US" sz="1000" dirty="0" smtClean="0">
                          <a:solidFill>
                            <a:srgbClr val="7030A0"/>
                          </a:solidFill>
                          <a:effectLst/>
                          <a:latin typeface="Gill Sans Light (Body)"/>
                          <a:ea typeface="Calibri"/>
                          <a:cs typeface="Times New Roman"/>
                        </a:rPr>
                        <a:t> Scientific, USA, Nicolet iS10), NMR (Bruker, USA, Ascend 400), Automatic </a:t>
                      </a:r>
                      <a:r>
                        <a:rPr lang="en-US" sz="1000" dirty="0" err="1" smtClean="0">
                          <a:solidFill>
                            <a:srgbClr val="7030A0"/>
                          </a:solidFill>
                          <a:effectLst/>
                          <a:latin typeface="Gill Sans Light (Body)"/>
                          <a:ea typeface="Calibri"/>
                          <a:cs typeface="Times New Roman"/>
                        </a:rPr>
                        <a:t>titrator</a:t>
                      </a:r>
                      <a:r>
                        <a:rPr lang="en-US" sz="1000" dirty="0" smtClean="0">
                          <a:solidFill>
                            <a:srgbClr val="7030A0"/>
                          </a:solidFill>
                          <a:effectLst/>
                          <a:latin typeface="Gill Sans Light (Body)"/>
                          <a:ea typeface="Calibri"/>
                          <a:cs typeface="Times New Roman"/>
                        </a:rPr>
                        <a:t> 798 MPT </a:t>
                      </a:r>
                      <a:r>
                        <a:rPr lang="en-US" sz="1000" dirty="0" err="1" smtClean="0">
                          <a:solidFill>
                            <a:srgbClr val="7030A0"/>
                          </a:solidFill>
                          <a:effectLst/>
                          <a:latin typeface="Gill Sans Light (Body)"/>
                          <a:ea typeface="Calibri"/>
                          <a:cs typeface="Times New Roman"/>
                        </a:rPr>
                        <a:t>Titrino</a:t>
                      </a:r>
                      <a:r>
                        <a:rPr lang="en-US" sz="1000" dirty="0" smtClean="0">
                          <a:solidFill>
                            <a:srgbClr val="7030A0"/>
                          </a:solidFill>
                          <a:effectLst/>
                          <a:latin typeface="Gill Sans Light (Body)"/>
                          <a:ea typeface="Calibri"/>
                          <a:cs typeface="Times New Roman"/>
                        </a:rPr>
                        <a:t> (</a:t>
                      </a:r>
                      <a:r>
                        <a:rPr lang="en-US" sz="1000" dirty="0" err="1" smtClean="0">
                          <a:solidFill>
                            <a:srgbClr val="7030A0"/>
                          </a:solidFill>
                          <a:effectLst/>
                          <a:latin typeface="Gill Sans Light (Body)"/>
                          <a:ea typeface="Calibri"/>
                          <a:cs typeface="Times New Roman"/>
                        </a:rPr>
                        <a:t>Metrohm</a:t>
                      </a:r>
                      <a:r>
                        <a:rPr lang="en-US" sz="1000" dirty="0" smtClean="0">
                          <a:solidFill>
                            <a:srgbClr val="7030A0"/>
                          </a:solidFill>
                          <a:effectLst/>
                          <a:latin typeface="Gill Sans Light (Body)"/>
                          <a:ea typeface="Calibri"/>
                          <a:cs typeface="Times New Roman"/>
                        </a:rPr>
                        <a:t>, Switzerland) with a combined electrode LL </a:t>
                      </a:r>
                      <a:r>
                        <a:rPr lang="en-US" sz="1000" dirty="0" err="1" smtClean="0">
                          <a:solidFill>
                            <a:srgbClr val="7030A0"/>
                          </a:solidFill>
                          <a:effectLst/>
                          <a:latin typeface="Gill Sans Light (Body)"/>
                          <a:ea typeface="Calibri"/>
                          <a:cs typeface="Times New Roman"/>
                        </a:rPr>
                        <a:t>unitrode</a:t>
                      </a:r>
                      <a:r>
                        <a:rPr lang="en-US" sz="1000" dirty="0" smtClean="0">
                          <a:solidFill>
                            <a:srgbClr val="7030A0"/>
                          </a:solidFill>
                          <a:effectLst/>
                          <a:latin typeface="Gill Sans Light (Body)"/>
                          <a:ea typeface="Calibri"/>
                          <a:cs typeface="Times New Roman"/>
                        </a:rPr>
                        <a:t> Pt 1000 (</a:t>
                      </a:r>
                      <a:r>
                        <a:rPr lang="en-US" sz="1000" dirty="0" err="1" smtClean="0">
                          <a:solidFill>
                            <a:srgbClr val="7030A0"/>
                          </a:solidFill>
                          <a:effectLst/>
                          <a:latin typeface="Gill Sans Light (Body)"/>
                          <a:ea typeface="Calibri"/>
                          <a:cs typeface="Times New Roman"/>
                        </a:rPr>
                        <a:t>Metrohm</a:t>
                      </a:r>
                      <a:r>
                        <a:rPr lang="en-US" sz="1000" dirty="0" smtClean="0">
                          <a:solidFill>
                            <a:srgbClr val="7030A0"/>
                          </a:solidFill>
                          <a:effectLst/>
                          <a:latin typeface="Gill Sans Light (Body)"/>
                          <a:ea typeface="Calibri"/>
                          <a:cs typeface="Times New Roman"/>
                        </a:rPr>
                        <a:t>, Switzerland)</a:t>
                      </a:r>
                    </a:p>
                    <a:p>
                      <a:pPr marL="0" lvl="0" indent="0" algn="l">
                        <a:lnSpc>
                          <a:spcPct val="115000"/>
                        </a:lnSpc>
                        <a:spcAft>
                          <a:spcPts val="0"/>
                        </a:spcAft>
                        <a:buFont typeface="+mj-lt"/>
                        <a:buNone/>
                      </a:pPr>
                      <a:r>
                        <a:rPr lang="en-US" sz="1000" dirty="0" err="1" smtClean="0">
                          <a:solidFill>
                            <a:srgbClr val="7030A0"/>
                          </a:solidFill>
                          <a:effectLst/>
                          <a:latin typeface="Gill Sans Light (Body)"/>
                          <a:ea typeface="Calibri"/>
                          <a:cs typeface="Times New Roman"/>
                        </a:rPr>
                        <a:t>Potentiostat</a:t>
                      </a:r>
                      <a:r>
                        <a:rPr lang="en-US" sz="1000" dirty="0" smtClean="0">
                          <a:solidFill>
                            <a:srgbClr val="7030A0"/>
                          </a:solidFill>
                          <a:effectLst/>
                          <a:latin typeface="Gill Sans Light (Body)"/>
                          <a:ea typeface="Calibri"/>
                          <a:cs typeface="Times New Roman"/>
                        </a:rPr>
                        <a:t> / </a:t>
                      </a:r>
                      <a:r>
                        <a:rPr lang="en-US" sz="1000" dirty="0" err="1" smtClean="0">
                          <a:solidFill>
                            <a:srgbClr val="7030A0"/>
                          </a:solidFill>
                          <a:effectLst/>
                          <a:latin typeface="Gill Sans Light (Body)"/>
                          <a:ea typeface="Calibri"/>
                          <a:cs typeface="Times New Roman"/>
                        </a:rPr>
                        <a:t>galvanostat</a:t>
                      </a:r>
                      <a:r>
                        <a:rPr lang="en-US" sz="1000" dirty="0" smtClean="0">
                          <a:solidFill>
                            <a:srgbClr val="7030A0"/>
                          </a:solidFill>
                          <a:effectLst/>
                          <a:latin typeface="Gill Sans Light (Body)"/>
                          <a:ea typeface="Calibri"/>
                          <a:cs typeface="Times New Roman"/>
                        </a:rPr>
                        <a:t>, </a:t>
                      </a:r>
                      <a:r>
                        <a:rPr lang="el-GR" sz="1000" dirty="0" smtClean="0">
                          <a:solidFill>
                            <a:srgbClr val="7030A0"/>
                          </a:solidFill>
                          <a:effectLst/>
                          <a:latin typeface="Gill Sans Light (Body)"/>
                          <a:ea typeface="Calibri"/>
                          <a:cs typeface="Times New Roman"/>
                        </a:rPr>
                        <a:t>μ</a:t>
                      </a:r>
                      <a:r>
                        <a:rPr lang="en-US" sz="1000" dirty="0" err="1" smtClean="0">
                          <a:solidFill>
                            <a:srgbClr val="7030A0"/>
                          </a:solidFill>
                          <a:effectLst/>
                          <a:latin typeface="Gill Sans Light (Body)"/>
                          <a:ea typeface="Calibri"/>
                          <a:cs typeface="Times New Roman"/>
                        </a:rPr>
                        <a:t>Autolab</a:t>
                      </a:r>
                      <a:r>
                        <a:rPr lang="en-US" sz="1000" dirty="0" smtClean="0">
                          <a:solidFill>
                            <a:srgbClr val="7030A0"/>
                          </a:solidFill>
                          <a:effectLst/>
                          <a:latin typeface="Gill Sans Light (Body)"/>
                          <a:ea typeface="Calibri"/>
                          <a:cs typeface="Times New Roman"/>
                        </a:rPr>
                        <a:t> </a:t>
                      </a:r>
                      <a:r>
                        <a:rPr lang="en-US" sz="1000" dirty="0" err="1" smtClean="0">
                          <a:solidFill>
                            <a:srgbClr val="7030A0"/>
                          </a:solidFill>
                          <a:effectLst/>
                          <a:latin typeface="Gill Sans Light (Body)"/>
                          <a:ea typeface="Calibri"/>
                          <a:cs typeface="Times New Roman"/>
                        </a:rPr>
                        <a:t>analyser</a:t>
                      </a:r>
                      <a:r>
                        <a:rPr lang="en-US" sz="1000" dirty="0" smtClean="0">
                          <a:solidFill>
                            <a:srgbClr val="7030A0"/>
                          </a:solidFill>
                          <a:effectLst/>
                          <a:latin typeface="Gill Sans Light (Body)"/>
                          <a:ea typeface="Calibri"/>
                          <a:cs typeface="Times New Roman"/>
                        </a:rPr>
                        <a:t> </a:t>
                      </a:r>
                      <a:r>
                        <a:rPr lang="en-US" sz="1000" dirty="0" err="1" smtClean="0">
                          <a:solidFill>
                            <a:srgbClr val="7030A0"/>
                          </a:solidFill>
                          <a:effectLst/>
                          <a:latin typeface="Gill Sans Light (Body)"/>
                          <a:ea typeface="Calibri"/>
                          <a:cs typeface="Times New Roman"/>
                        </a:rPr>
                        <a:t>EcoChemie</a:t>
                      </a:r>
                      <a:r>
                        <a:rPr lang="en-US" sz="1000" dirty="0" smtClean="0">
                          <a:solidFill>
                            <a:srgbClr val="7030A0"/>
                          </a:solidFill>
                          <a:effectLst/>
                          <a:latin typeface="Gill Sans Light (Body)"/>
                          <a:ea typeface="Calibri"/>
                          <a:cs typeface="Times New Roman"/>
                        </a:rPr>
                        <a:t>, The </a:t>
                      </a:r>
                      <a:r>
                        <a:rPr lang="en-US" sz="1000" dirty="0" err="1" smtClean="0">
                          <a:solidFill>
                            <a:srgbClr val="7030A0"/>
                          </a:solidFill>
                          <a:effectLst/>
                          <a:latin typeface="Gill Sans Light (Body)"/>
                          <a:ea typeface="Calibri"/>
                          <a:cs typeface="Times New Roman"/>
                        </a:rPr>
                        <a:t>Nederlands</a:t>
                      </a:r>
                      <a:r>
                        <a:rPr lang="en-US" sz="1000" dirty="0" smtClean="0">
                          <a:solidFill>
                            <a:srgbClr val="7030A0"/>
                          </a:solidFill>
                          <a:effectLst/>
                          <a:latin typeface="Gill Sans Light (Body)"/>
                          <a:ea typeface="Calibri"/>
                          <a:cs typeface="Times New Roman"/>
                        </a:rPr>
                        <a:t>, 663 VA Stand, </a:t>
                      </a:r>
                      <a:r>
                        <a:rPr lang="en-US" sz="1000" dirty="0" err="1" smtClean="0">
                          <a:solidFill>
                            <a:srgbClr val="7030A0"/>
                          </a:solidFill>
                          <a:effectLst/>
                          <a:latin typeface="Gill Sans Light (Body)"/>
                          <a:ea typeface="Calibri"/>
                          <a:cs typeface="Times New Roman"/>
                        </a:rPr>
                        <a:t>Metrohm</a:t>
                      </a:r>
                      <a:r>
                        <a:rPr lang="en-US" sz="1000" dirty="0" smtClean="0">
                          <a:solidFill>
                            <a:srgbClr val="7030A0"/>
                          </a:solidFill>
                          <a:effectLst/>
                          <a:latin typeface="Gill Sans Light (Body)"/>
                          <a:ea typeface="Calibri"/>
                          <a:cs typeface="Times New Roman"/>
                        </a:rPr>
                        <a:t>, Switzerland.</a:t>
                      </a:r>
                    </a:p>
                    <a:p>
                      <a:pPr marL="0" lvl="0" indent="0" algn="l">
                        <a:lnSpc>
                          <a:spcPct val="115000"/>
                        </a:lnSpc>
                        <a:spcAft>
                          <a:spcPts val="0"/>
                        </a:spcAft>
                        <a:buFont typeface="+mj-lt"/>
                        <a:buNone/>
                      </a:pPr>
                      <a:endParaRPr lang="en-US" sz="300" dirty="0" smtClean="0">
                        <a:solidFill>
                          <a:srgbClr val="7030A0"/>
                        </a:solidFill>
                        <a:effectLst/>
                        <a:latin typeface="Gill Sans Light (Body)"/>
                        <a:ea typeface="Calibri"/>
                        <a:cs typeface="Times New Roman"/>
                      </a:endParaRPr>
                    </a:p>
                    <a:p>
                      <a:pPr marL="0" lvl="0" indent="0" algn="l">
                        <a:lnSpc>
                          <a:spcPct val="115000"/>
                        </a:lnSpc>
                        <a:spcAft>
                          <a:spcPts val="0"/>
                        </a:spcAft>
                        <a:buFont typeface="+mj-lt"/>
                        <a:buNone/>
                      </a:pPr>
                      <a:r>
                        <a:rPr lang="en-US" sz="1000" b="1" dirty="0" smtClean="0">
                          <a:solidFill>
                            <a:srgbClr val="003300"/>
                          </a:solidFill>
                          <a:effectLst/>
                          <a:latin typeface="Gill Sans Light (Body)"/>
                          <a:ea typeface="Calibri"/>
                          <a:cs typeface="Times New Roman"/>
                        </a:rPr>
                        <a:t>Computational skills</a:t>
                      </a:r>
                    </a:p>
                    <a:p>
                      <a:pPr marL="0" lvl="0" indent="0" algn="l">
                        <a:lnSpc>
                          <a:spcPct val="115000"/>
                        </a:lnSpc>
                        <a:spcAft>
                          <a:spcPts val="0"/>
                        </a:spcAft>
                        <a:buFont typeface="+mj-lt"/>
                        <a:buNone/>
                      </a:pPr>
                      <a:r>
                        <a:rPr lang="en-US" sz="1000" dirty="0" smtClean="0">
                          <a:solidFill>
                            <a:srgbClr val="003300"/>
                          </a:solidFill>
                          <a:effectLst/>
                          <a:latin typeface="Gill Sans Light (Body)"/>
                          <a:ea typeface="Calibri"/>
                          <a:cs typeface="Times New Roman"/>
                        </a:rPr>
                        <a:t>•</a:t>
                      </a:r>
                      <a:r>
                        <a:rPr lang="en-US" sz="1000" baseline="0" dirty="0" smtClean="0">
                          <a:solidFill>
                            <a:srgbClr val="003300"/>
                          </a:solidFill>
                          <a:effectLst/>
                          <a:latin typeface="Gill Sans Light (Body)"/>
                          <a:ea typeface="Calibri"/>
                          <a:cs typeface="Times New Roman"/>
                        </a:rPr>
                        <a:t> </a:t>
                      </a:r>
                      <a:r>
                        <a:rPr lang="en-US" sz="1000" dirty="0" smtClean="0">
                          <a:solidFill>
                            <a:srgbClr val="003300"/>
                          </a:solidFill>
                          <a:effectLst/>
                          <a:latin typeface="Gill Sans Light (Body)"/>
                          <a:ea typeface="Calibri"/>
                          <a:cs typeface="Times New Roman"/>
                        </a:rPr>
                        <a:t>Drug Design Software packages: Maestro, FLAP, BIOVIA D.S., </a:t>
                      </a:r>
                      <a:r>
                        <a:rPr lang="en-US" sz="1000" dirty="0" err="1" smtClean="0">
                          <a:solidFill>
                            <a:srgbClr val="003300"/>
                          </a:solidFill>
                          <a:effectLst/>
                          <a:latin typeface="Gill Sans Light (Body)"/>
                          <a:ea typeface="Calibri"/>
                          <a:cs typeface="Times New Roman"/>
                        </a:rPr>
                        <a:t>Shrodinger</a:t>
                      </a:r>
                      <a:r>
                        <a:rPr lang="en-US" sz="1000" dirty="0" smtClean="0">
                          <a:solidFill>
                            <a:srgbClr val="003300"/>
                          </a:solidFill>
                          <a:effectLst/>
                          <a:latin typeface="Gill Sans Light (Body)"/>
                          <a:ea typeface="Calibri"/>
                          <a:cs typeface="Times New Roman"/>
                        </a:rPr>
                        <a:t> Suite</a:t>
                      </a:r>
                    </a:p>
                    <a:p>
                      <a:pPr marL="0" lvl="0" indent="0" algn="l">
                        <a:lnSpc>
                          <a:spcPct val="115000"/>
                        </a:lnSpc>
                        <a:spcAft>
                          <a:spcPts val="0"/>
                        </a:spcAft>
                        <a:buFont typeface="+mj-lt"/>
                        <a:buNone/>
                      </a:pPr>
                      <a:r>
                        <a:rPr lang="en-US" sz="1000" dirty="0" smtClean="0">
                          <a:solidFill>
                            <a:srgbClr val="003300"/>
                          </a:solidFill>
                          <a:effectLst/>
                          <a:latin typeface="Gill Sans Light (Body)"/>
                          <a:ea typeface="Calibri"/>
                          <a:cs typeface="Times New Roman"/>
                        </a:rPr>
                        <a:t>•</a:t>
                      </a:r>
                      <a:r>
                        <a:rPr lang="en-US" sz="1000" baseline="0" dirty="0" smtClean="0">
                          <a:solidFill>
                            <a:srgbClr val="003300"/>
                          </a:solidFill>
                          <a:effectLst/>
                          <a:latin typeface="Gill Sans Light (Body)"/>
                          <a:ea typeface="Calibri"/>
                          <a:cs typeface="Times New Roman"/>
                        </a:rPr>
                        <a:t> </a:t>
                      </a:r>
                      <a:r>
                        <a:rPr lang="en-US" sz="1000" dirty="0" smtClean="0">
                          <a:solidFill>
                            <a:srgbClr val="003300"/>
                          </a:solidFill>
                          <a:effectLst/>
                          <a:latin typeface="Gill Sans Light (Body)"/>
                          <a:ea typeface="Calibri"/>
                          <a:cs typeface="Times New Roman"/>
                        </a:rPr>
                        <a:t>Biophysical simulations of complex systems – </a:t>
                      </a:r>
                      <a:r>
                        <a:rPr lang="en-US" sz="1000" dirty="0" err="1" smtClean="0">
                          <a:solidFill>
                            <a:srgbClr val="003300"/>
                          </a:solidFill>
                          <a:effectLst/>
                          <a:latin typeface="Gill Sans Light (Body)"/>
                          <a:ea typeface="Calibri"/>
                          <a:cs typeface="Times New Roman"/>
                        </a:rPr>
                        <a:t>Gromacs</a:t>
                      </a:r>
                      <a:r>
                        <a:rPr lang="en-US" sz="1000" dirty="0" smtClean="0">
                          <a:solidFill>
                            <a:srgbClr val="003300"/>
                          </a:solidFill>
                          <a:effectLst/>
                          <a:latin typeface="Gill Sans Light (Body)"/>
                          <a:ea typeface="Calibri"/>
                          <a:cs typeface="Times New Roman"/>
                        </a:rPr>
                        <a:t> program, Python programming</a:t>
                      </a:r>
                    </a:p>
                    <a:p>
                      <a:pPr marL="0" lvl="0" indent="0" algn="l">
                        <a:lnSpc>
                          <a:spcPct val="115000"/>
                        </a:lnSpc>
                        <a:spcAft>
                          <a:spcPts val="0"/>
                        </a:spcAft>
                        <a:buFont typeface="+mj-lt"/>
                        <a:buNone/>
                      </a:pPr>
                      <a:r>
                        <a:rPr lang="en-US" sz="1000" dirty="0" smtClean="0">
                          <a:solidFill>
                            <a:srgbClr val="003300"/>
                          </a:solidFill>
                          <a:effectLst/>
                          <a:latin typeface="Gill Sans Light (Body)"/>
                          <a:ea typeface="Calibri"/>
                          <a:cs typeface="Times New Roman"/>
                        </a:rPr>
                        <a:t>•</a:t>
                      </a:r>
                      <a:r>
                        <a:rPr lang="en-US" sz="1000" baseline="0" dirty="0" smtClean="0">
                          <a:solidFill>
                            <a:srgbClr val="003300"/>
                          </a:solidFill>
                          <a:effectLst/>
                          <a:latin typeface="Gill Sans Light (Body)"/>
                          <a:ea typeface="Calibri"/>
                          <a:cs typeface="Times New Roman"/>
                        </a:rPr>
                        <a:t> </a:t>
                      </a:r>
                      <a:r>
                        <a:rPr lang="en-US" sz="1000" dirty="0" smtClean="0">
                          <a:solidFill>
                            <a:srgbClr val="003300"/>
                          </a:solidFill>
                          <a:effectLst/>
                          <a:latin typeface="Gill Sans Light (Body)"/>
                          <a:ea typeface="Calibri"/>
                          <a:cs typeface="Times New Roman"/>
                        </a:rPr>
                        <a:t>Virtual docking - with </a:t>
                      </a:r>
                      <a:r>
                        <a:rPr lang="en-US" sz="1000" dirty="0" err="1" smtClean="0">
                          <a:solidFill>
                            <a:srgbClr val="003300"/>
                          </a:solidFill>
                          <a:effectLst/>
                          <a:latin typeface="Gill Sans Light (Body)"/>
                          <a:ea typeface="Calibri"/>
                          <a:cs typeface="Times New Roman"/>
                        </a:rPr>
                        <a:t>Autodock</a:t>
                      </a:r>
                      <a:r>
                        <a:rPr lang="en-US" sz="1000" dirty="0" smtClean="0">
                          <a:solidFill>
                            <a:srgbClr val="003300"/>
                          </a:solidFill>
                          <a:effectLst/>
                          <a:latin typeface="Gill Sans Light (Body)"/>
                          <a:ea typeface="Calibri"/>
                          <a:cs typeface="Times New Roman"/>
                        </a:rPr>
                        <a:t> </a:t>
                      </a:r>
                      <a:r>
                        <a:rPr lang="en-US" sz="1000" dirty="0" err="1" smtClean="0">
                          <a:solidFill>
                            <a:srgbClr val="003300"/>
                          </a:solidFill>
                          <a:effectLst/>
                          <a:latin typeface="Gill Sans Light (Body)"/>
                          <a:ea typeface="Calibri"/>
                          <a:cs typeface="Times New Roman"/>
                        </a:rPr>
                        <a:t>Vina</a:t>
                      </a:r>
                      <a:r>
                        <a:rPr lang="en-US" sz="1000" dirty="0" smtClean="0">
                          <a:solidFill>
                            <a:srgbClr val="003300"/>
                          </a:solidFill>
                          <a:effectLst/>
                          <a:latin typeface="Gill Sans Light (Body)"/>
                          <a:ea typeface="Calibri"/>
                          <a:cs typeface="Times New Roman"/>
                        </a:rPr>
                        <a:t>, GOLD and Glide program</a:t>
                      </a:r>
                    </a:p>
                    <a:p>
                      <a:pPr marL="0" lvl="0" indent="0" algn="l">
                        <a:lnSpc>
                          <a:spcPct val="115000"/>
                        </a:lnSpc>
                        <a:spcAft>
                          <a:spcPts val="0"/>
                        </a:spcAft>
                        <a:buFont typeface="+mj-lt"/>
                        <a:buNone/>
                      </a:pPr>
                      <a:r>
                        <a:rPr lang="en-US" sz="1000" dirty="0" smtClean="0">
                          <a:solidFill>
                            <a:srgbClr val="003300"/>
                          </a:solidFill>
                          <a:effectLst/>
                          <a:latin typeface="Gill Sans Light (Body)"/>
                          <a:ea typeface="Calibri"/>
                          <a:cs typeface="Times New Roman"/>
                        </a:rPr>
                        <a:t>•</a:t>
                      </a:r>
                      <a:r>
                        <a:rPr lang="en-US" sz="1000" baseline="0" dirty="0" smtClean="0">
                          <a:solidFill>
                            <a:srgbClr val="003300"/>
                          </a:solidFill>
                          <a:effectLst/>
                          <a:latin typeface="Gill Sans Light (Body)"/>
                          <a:ea typeface="Calibri"/>
                          <a:cs typeface="Times New Roman"/>
                        </a:rPr>
                        <a:t> </a:t>
                      </a:r>
                      <a:r>
                        <a:rPr lang="en-US" sz="1000" dirty="0" smtClean="0">
                          <a:solidFill>
                            <a:srgbClr val="003300"/>
                          </a:solidFill>
                          <a:effectLst/>
                          <a:latin typeface="Gill Sans Light (Body)"/>
                          <a:ea typeface="Calibri"/>
                          <a:cs typeface="Times New Roman"/>
                        </a:rPr>
                        <a:t>Protein modelling – </a:t>
                      </a:r>
                      <a:r>
                        <a:rPr lang="en-US" sz="1000" dirty="0" err="1" smtClean="0">
                          <a:solidFill>
                            <a:srgbClr val="003300"/>
                          </a:solidFill>
                          <a:effectLst/>
                          <a:latin typeface="Gill Sans Light (Body)"/>
                          <a:ea typeface="Calibri"/>
                          <a:cs typeface="Times New Roman"/>
                        </a:rPr>
                        <a:t>Modeller</a:t>
                      </a:r>
                      <a:r>
                        <a:rPr lang="en-US" sz="1000" dirty="0" smtClean="0">
                          <a:solidFill>
                            <a:srgbClr val="003300"/>
                          </a:solidFill>
                          <a:effectLst/>
                          <a:latin typeface="Gill Sans Light (Body)"/>
                          <a:ea typeface="Calibri"/>
                          <a:cs typeface="Times New Roman"/>
                        </a:rPr>
                        <a:t>, Chimera, Schrodinger</a:t>
                      </a:r>
                    </a:p>
                    <a:p>
                      <a:pPr marL="0" lvl="0" indent="0" algn="l">
                        <a:lnSpc>
                          <a:spcPct val="115000"/>
                        </a:lnSpc>
                        <a:spcAft>
                          <a:spcPts val="0"/>
                        </a:spcAft>
                        <a:buFont typeface="+mj-lt"/>
                        <a:buNone/>
                      </a:pPr>
                      <a:r>
                        <a:rPr lang="en-US" sz="1000" dirty="0" smtClean="0">
                          <a:solidFill>
                            <a:srgbClr val="003300"/>
                          </a:solidFill>
                          <a:effectLst/>
                          <a:latin typeface="Gill Sans Light (Body)"/>
                          <a:ea typeface="Calibri"/>
                          <a:cs typeface="Times New Roman"/>
                        </a:rPr>
                        <a:t>•</a:t>
                      </a:r>
                      <a:r>
                        <a:rPr lang="en-US" sz="1000" baseline="0" dirty="0" smtClean="0">
                          <a:solidFill>
                            <a:srgbClr val="003300"/>
                          </a:solidFill>
                          <a:effectLst/>
                          <a:latin typeface="Gill Sans Light (Body)"/>
                          <a:ea typeface="Calibri"/>
                          <a:cs typeface="Times New Roman"/>
                        </a:rPr>
                        <a:t> </a:t>
                      </a:r>
                      <a:r>
                        <a:rPr lang="en-US" sz="1000" dirty="0" smtClean="0">
                          <a:solidFill>
                            <a:srgbClr val="003300"/>
                          </a:solidFill>
                          <a:effectLst/>
                          <a:latin typeface="Gill Sans Light (Body)"/>
                          <a:ea typeface="Calibri"/>
                          <a:cs typeface="Times New Roman"/>
                        </a:rPr>
                        <a:t>in </a:t>
                      </a:r>
                      <a:r>
                        <a:rPr lang="en-US" sz="1000" dirty="0" err="1" smtClean="0">
                          <a:solidFill>
                            <a:srgbClr val="003300"/>
                          </a:solidFill>
                          <a:effectLst/>
                          <a:latin typeface="Gill Sans Light (Body)"/>
                          <a:ea typeface="Calibri"/>
                          <a:cs typeface="Times New Roman"/>
                        </a:rPr>
                        <a:t>silico</a:t>
                      </a:r>
                      <a:r>
                        <a:rPr lang="en-US" sz="1000" dirty="0" smtClean="0">
                          <a:solidFill>
                            <a:srgbClr val="003300"/>
                          </a:solidFill>
                          <a:effectLst/>
                          <a:latin typeface="Gill Sans Light (Body)"/>
                          <a:ea typeface="Calibri"/>
                          <a:cs typeface="Times New Roman"/>
                        </a:rPr>
                        <a:t> ADMET screening: ADMET predictor and ACD/Labs </a:t>
                      </a:r>
                      <a:r>
                        <a:rPr lang="en-US" sz="1000" dirty="0" err="1" smtClean="0">
                          <a:solidFill>
                            <a:srgbClr val="003300"/>
                          </a:solidFill>
                          <a:effectLst/>
                          <a:latin typeface="Gill Sans Light (Body)"/>
                          <a:ea typeface="Calibri"/>
                          <a:cs typeface="Times New Roman"/>
                        </a:rPr>
                        <a:t>Percepta</a:t>
                      </a:r>
                      <a:r>
                        <a:rPr lang="en-US" sz="1000" dirty="0" smtClean="0">
                          <a:solidFill>
                            <a:srgbClr val="003300"/>
                          </a:solidFill>
                          <a:effectLst/>
                          <a:latin typeface="Gill Sans Light (Body)"/>
                          <a:ea typeface="Calibri"/>
                          <a:cs typeface="Times New Roman"/>
                        </a:rPr>
                        <a:t> program</a:t>
                      </a:r>
                    </a:p>
                    <a:p>
                      <a:pPr marL="0" lvl="0" indent="0" algn="l">
                        <a:lnSpc>
                          <a:spcPct val="115000"/>
                        </a:lnSpc>
                        <a:spcAft>
                          <a:spcPts val="0"/>
                        </a:spcAft>
                        <a:buFont typeface="+mj-lt"/>
                        <a:buNone/>
                      </a:pPr>
                      <a:r>
                        <a:rPr lang="en-US" sz="1000" dirty="0" smtClean="0">
                          <a:solidFill>
                            <a:srgbClr val="003300"/>
                          </a:solidFill>
                          <a:effectLst/>
                          <a:latin typeface="Gill Sans Light (Body)"/>
                          <a:ea typeface="Calibri"/>
                          <a:cs typeface="Times New Roman"/>
                        </a:rPr>
                        <a:t>•</a:t>
                      </a:r>
                      <a:r>
                        <a:rPr lang="en-US" sz="1000" baseline="0" dirty="0" smtClean="0">
                          <a:solidFill>
                            <a:srgbClr val="003300"/>
                          </a:solidFill>
                          <a:effectLst/>
                          <a:latin typeface="Gill Sans Light (Body)"/>
                          <a:ea typeface="Calibri"/>
                          <a:cs typeface="Times New Roman"/>
                        </a:rPr>
                        <a:t> </a:t>
                      </a:r>
                      <a:r>
                        <a:rPr lang="en-US" sz="1000" dirty="0" smtClean="0">
                          <a:solidFill>
                            <a:srgbClr val="003300"/>
                          </a:solidFill>
                          <a:effectLst/>
                          <a:latin typeface="Gill Sans Light (Body)"/>
                          <a:ea typeface="Calibri"/>
                          <a:cs typeface="Times New Roman"/>
                        </a:rPr>
                        <a:t>Ligand-based virtual screening, structure-based virtual screening, pharmacophore-based virtual screening – FLAP/GRID programs</a:t>
                      </a:r>
                    </a:p>
                    <a:p>
                      <a:pPr marL="0" lvl="0" indent="0" algn="l">
                        <a:lnSpc>
                          <a:spcPct val="115000"/>
                        </a:lnSpc>
                        <a:spcAft>
                          <a:spcPts val="0"/>
                        </a:spcAft>
                        <a:buFont typeface="+mj-lt"/>
                        <a:buNone/>
                      </a:pPr>
                      <a:r>
                        <a:rPr lang="en-US" sz="1000" dirty="0" smtClean="0">
                          <a:solidFill>
                            <a:srgbClr val="003300"/>
                          </a:solidFill>
                          <a:effectLst/>
                          <a:latin typeface="Gill Sans Light (Body)"/>
                          <a:ea typeface="Calibri"/>
                          <a:cs typeface="Times New Roman"/>
                        </a:rPr>
                        <a:t>•</a:t>
                      </a:r>
                      <a:r>
                        <a:rPr lang="en-US" sz="1000" baseline="0" dirty="0" smtClean="0">
                          <a:solidFill>
                            <a:srgbClr val="003300"/>
                          </a:solidFill>
                          <a:effectLst/>
                          <a:latin typeface="Gill Sans Light (Body)"/>
                          <a:ea typeface="Calibri"/>
                          <a:cs typeface="Times New Roman"/>
                        </a:rPr>
                        <a:t> </a:t>
                      </a:r>
                      <a:r>
                        <a:rPr lang="en-US" sz="1000" dirty="0" smtClean="0">
                          <a:solidFill>
                            <a:srgbClr val="003300"/>
                          </a:solidFill>
                          <a:effectLst/>
                          <a:latin typeface="Gill Sans Light (Body)"/>
                          <a:ea typeface="Calibri"/>
                          <a:cs typeface="Times New Roman"/>
                        </a:rPr>
                        <a:t>3D-QSAR and pharmacophore modelling: Pentacle program (Molecular Discovery), Phase (</a:t>
                      </a:r>
                      <a:r>
                        <a:rPr lang="en-US" sz="1000" dirty="0" err="1" smtClean="0">
                          <a:solidFill>
                            <a:srgbClr val="003300"/>
                          </a:solidFill>
                          <a:effectLst/>
                          <a:latin typeface="Gill Sans Light (Body)"/>
                          <a:ea typeface="Calibri"/>
                          <a:cs typeface="Times New Roman"/>
                        </a:rPr>
                        <a:t>Shrodinger</a:t>
                      </a:r>
                      <a:r>
                        <a:rPr lang="en-US" sz="1000" dirty="0" smtClean="0">
                          <a:solidFill>
                            <a:srgbClr val="003300"/>
                          </a:solidFill>
                          <a:effectLst/>
                          <a:latin typeface="Gill Sans Light (Body)"/>
                          <a:ea typeface="Calibri"/>
                          <a:cs typeface="Times New Roman"/>
                        </a:rPr>
                        <a:t>)</a:t>
                      </a:r>
                    </a:p>
                    <a:p>
                      <a:pPr marL="0" lvl="0" indent="0" algn="l">
                        <a:lnSpc>
                          <a:spcPct val="115000"/>
                        </a:lnSpc>
                        <a:spcAft>
                          <a:spcPts val="0"/>
                        </a:spcAft>
                        <a:buFont typeface="+mj-lt"/>
                        <a:buNone/>
                      </a:pPr>
                      <a:r>
                        <a:rPr lang="en-US" sz="1000" dirty="0" smtClean="0">
                          <a:solidFill>
                            <a:srgbClr val="003300"/>
                          </a:solidFill>
                          <a:effectLst/>
                          <a:latin typeface="Gill Sans Light (Body)"/>
                          <a:ea typeface="Calibri"/>
                          <a:cs typeface="Times New Roman"/>
                        </a:rPr>
                        <a:t>•</a:t>
                      </a:r>
                      <a:r>
                        <a:rPr lang="en-US" sz="1000" baseline="0" dirty="0" smtClean="0">
                          <a:solidFill>
                            <a:srgbClr val="003300"/>
                          </a:solidFill>
                          <a:effectLst/>
                          <a:latin typeface="Gill Sans Light (Body)"/>
                          <a:ea typeface="Calibri"/>
                          <a:cs typeface="Times New Roman"/>
                        </a:rPr>
                        <a:t> </a:t>
                      </a:r>
                      <a:r>
                        <a:rPr lang="en-US" sz="1000" dirty="0" smtClean="0">
                          <a:solidFill>
                            <a:srgbClr val="003300"/>
                          </a:solidFill>
                          <a:effectLst/>
                          <a:latin typeface="Gill Sans Light (Body)"/>
                          <a:ea typeface="Calibri"/>
                          <a:cs typeface="Times New Roman"/>
                        </a:rPr>
                        <a:t>Artificial Neural Networks and Support Vector Machine modeling - </a:t>
                      </a:r>
                      <a:r>
                        <a:rPr lang="en-US" sz="1000" dirty="0" err="1" smtClean="0">
                          <a:solidFill>
                            <a:srgbClr val="003300"/>
                          </a:solidFill>
                          <a:effectLst/>
                          <a:latin typeface="Gill Sans Light (Body)"/>
                          <a:ea typeface="Calibri"/>
                          <a:cs typeface="Times New Roman"/>
                        </a:rPr>
                        <a:t>Statistica</a:t>
                      </a:r>
                      <a:r>
                        <a:rPr lang="en-US" sz="1000" dirty="0" smtClean="0">
                          <a:solidFill>
                            <a:srgbClr val="003300"/>
                          </a:solidFill>
                          <a:effectLst/>
                          <a:latin typeface="Gill Sans Light (Body)"/>
                          <a:ea typeface="Calibri"/>
                          <a:cs typeface="Times New Roman"/>
                        </a:rPr>
                        <a:t> program</a:t>
                      </a:r>
                    </a:p>
                    <a:p>
                      <a:pPr marL="0" lvl="0" indent="0" algn="l">
                        <a:lnSpc>
                          <a:spcPct val="115000"/>
                        </a:lnSpc>
                        <a:spcAft>
                          <a:spcPts val="0"/>
                        </a:spcAft>
                        <a:buFont typeface="+mj-lt"/>
                        <a:buNone/>
                      </a:pPr>
                      <a:r>
                        <a:rPr lang="en-US" sz="1000" dirty="0" smtClean="0">
                          <a:solidFill>
                            <a:srgbClr val="003300"/>
                          </a:solidFill>
                          <a:effectLst/>
                          <a:latin typeface="Gill Sans Light (Body)"/>
                          <a:ea typeface="Calibri"/>
                          <a:cs typeface="Times New Roman"/>
                        </a:rPr>
                        <a:t>•</a:t>
                      </a:r>
                      <a:r>
                        <a:rPr lang="en-US" sz="1000" baseline="0" dirty="0" smtClean="0">
                          <a:solidFill>
                            <a:srgbClr val="003300"/>
                          </a:solidFill>
                          <a:effectLst/>
                          <a:latin typeface="Gill Sans Light (Body)"/>
                          <a:ea typeface="Calibri"/>
                          <a:cs typeface="Times New Roman"/>
                        </a:rPr>
                        <a:t> </a:t>
                      </a:r>
                      <a:r>
                        <a:rPr lang="en-US" sz="1000" dirty="0" smtClean="0">
                          <a:solidFill>
                            <a:srgbClr val="003300"/>
                          </a:solidFill>
                          <a:effectLst/>
                          <a:latin typeface="Gill Sans Light (Body)"/>
                          <a:ea typeface="Calibri"/>
                          <a:cs typeface="Times New Roman"/>
                        </a:rPr>
                        <a:t>PLS/PCA modelling - SIMCA P+ version 12.0, 2008, </a:t>
                      </a:r>
                      <a:r>
                        <a:rPr lang="en-US" sz="1000" dirty="0" err="1" smtClean="0">
                          <a:solidFill>
                            <a:srgbClr val="003300"/>
                          </a:solidFill>
                          <a:effectLst/>
                          <a:latin typeface="Gill Sans Light (Body)"/>
                          <a:ea typeface="Calibri"/>
                          <a:cs typeface="Times New Roman"/>
                        </a:rPr>
                        <a:t>Umetrics</a:t>
                      </a:r>
                      <a:r>
                        <a:rPr lang="en-US" sz="1000" dirty="0" smtClean="0">
                          <a:solidFill>
                            <a:srgbClr val="003300"/>
                          </a:solidFill>
                          <a:effectLst/>
                          <a:latin typeface="Gill Sans Light (Body)"/>
                          <a:ea typeface="Calibri"/>
                          <a:cs typeface="Times New Roman"/>
                        </a:rPr>
                        <a:t> AB; MODDE, </a:t>
                      </a:r>
                      <a:r>
                        <a:rPr lang="en-US" sz="1000" dirty="0" err="1" smtClean="0">
                          <a:solidFill>
                            <a:srgbClr val="003300"/>
                          </a:solidFill>
                          <a:effectLst/>
                          <a:latin typeface="Gill Sans Light (Body)"/>
                          <a:ea typeface="Calibri"/>
                          <a:cs typeface="Times New Roman"/>
                        </a:rPr>
                        <a:t>Umetrics</a:t>
                      </a:r>
                      <a:r>
                        <a:rPr lang="en-US" sz="1000" dirty="0" smtClean="0">
                          <a:solidFill>
                            <a:srgbClr val="003300"/>
                          </a:solidFill>
                          <a:effectLst/>
                          <a:latin typeface="Gill Sans Light (Body)"/>
                          <a:ea typeface="Calibri"/>
                          <a:cs typeface="Times New Roman"/>
                        </a:rPr>
                        <a:t> AB.</a:t>
                      </a:r>
                    </a:p>
                    <a:p>
                      <a:pPr marL="0" lvl="0" indent="0" algn="l">
                        <a:lnSpc>
                          <a:spcPct val="115000"/>
                        </a:lnSpc>
                        <a:spcAft>
                          <a:spcPts val="0"/>
                        </a:spcAft>
                        <a:buFont typeface="+mj-lt"/>
                        <a:buNone/>
                      </a:pPr>
                      <a:endParaRPr lang="en-US" sz="300" dirty="0" smtClean="0">
                        <a:solidFill>
                          <a:srgbClr val="003300"/>
                        </a:solidFill>
                        <a:effectLst/>
                        <a:latin typeface="Gill Sans Light (Body)"/>
                        <a:ea typeface="Calibri"/>
                        <a:cs typeface="Times New Roman"/>
                      </a:endParaRPr>
                    </a:p>
                    <a:p>
                      <a:pPr marL="0" lvl="0" indent="0" algn="l">
                        <a:lnSpc>
                          <a:spcPct val="115000"/>
                        </a:lnSpc>
                        <a:spcAft>
                          <a:spcPts val="0"/>
                        </a:spcAft>
                        <a:buFont typeface="+mj-lt"/>
                        <a:buNone/>
                      </a:pPr>
                      <a:r>
                        <a:rPr lang="en-US" sz="1000" b="1" dirty="0" smtClean="0">
                          <a:solidFill>
                            <a:srgbClr val="7030A0"/>
                          </a:solidFill>
                          <a:effectLst/>
                          <a:latin typeface="Gill Sans Light (Body)"/>
                          <a:ea typeface="Calibri"/>
                          <a:cs typeface="Times New Roman"/>
                        </a:rPr>
                        <a:t>Laboratory skills:</a:t>
                      </a:r>
                      <a:r>
                        <a:rPr lang="en-US" sz="1000" dirty="0" smtClean="0">
                          <a:solidFill>
                            <a:srgbClr val="7030A0"/>
                          </a:solidFill>
                          <a:effectLst/>
                          <a:latin typeface="Gill Sans Light (Body)"/>
                          <a:ea typeface="Calibri"/>
                          <a:cs typeface="Times New Roman"/>
                        </a:rPr>
                        <a:t> high performance liquid chromatography, gas chromatography, UV/VIS spectroscopy, IR-spectroscopy, NMR spectroscopy, LC-MS/MS, in vitro ADMET profiling (PAMPA, </a:t>
                      </a:r>
                      <a:r>
                        <a:rPr lang="en-US" sz="1000" dirty="0" err="1" smtClean="0">
                          <a:solidFill>
                            <a:srgbClr val="7030A0"/>
                          </a:solidFill>
                          <a:effectLst/>
                          <a:latin typeface="Gill Sans Light (Body)"/>
                          <a:ea typeface="Calibri"/>
                          <a:cs typeface="Times New Roman"/>
                        </a:rPr>
                        <a:t>biomicelar</a:t>
                      </a:r>
                      <a:r>
                        <a:rPr lang="en-US" sz="1000" dirty="0" smtClean="0">
                          <a:solidFill>
                            <a:srgbClr val="7030A0"/>
                          </a:solidFill>
                          <a:effectLst/>
                          <a:latin typeface="Gill Sans Light (Body)"/>
                          <a:ea typeface="Calibri"/>
                          <a:cs typeface="Times New Roman"/>
                        </a:rPr>
                        <a:t> chromatography, hydrophilic interaction liquid chromatography (HILIC)), </a:t>
                      </a:r>
                      <a:r>
                        <a:rPr lang="en-US" sz="1000" i="1" dirty="0" smtClean="0">
                          <a:solidFill>
                            <a:srgbClr val="7030A0"/>
                          </a:solidFill>
                          <a:effectLst/>
                          <a:latin typeface="Gill Sans Light (Body)"/>
                          <a:ea typeface="Calibri"/>
                          <a:cs typeface="Times New Roman"/>
                        </a:rPr>
                        <a:t>in vitro</a:t>
                      </a:r>
                      <a:r>
                        <a:rPr lang="en-US" sz="1000" dirty="0" smtClean="0">
                          <a:solidFill>
                            <a:srgbClr val="7030A0"/>
                          </a:solidFill>
                          <a:effectLst/>
                          <a:latin typeface="Gill Sans Light (Body)"/>
                          <a:ea typeface="Calibri"/>
                          <a:cs typeface="Times New Roman"/>
                        </a:rPr>
                        <a:t> testing, organic synthesis, physicochemical characterization. Electrochemical techniques: cyclic voltammetry (CV), differential pulse voltammetry (DPV), and square wave voltammetry (SWV).</a:t>
                      </a:r>
                      <a:endParaRPr lang="en-US" sz="100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7" name="Rectangle 6"/>
          <p:cNvSpPr/>
          <p:nvPr/>
        </p:nvSpPr>
        <p:spPr>
          <a:xfrm>
            <a:off x="4280546" y="3780640"/>
            <a:ext cx="3157485" cy="835613"/>
          </a:xfrm>
          <a:prstGeom prst="rect">
            <a:avLst/>
          </a:prstGeom>
        </p:spPr>
        <p:txBody>
          <a:bodyPr wrap="square">
            <a:spAutoFit/>
          </a:bodyPr>
          <a:lstStyle/>
          <a:p>
            <a:pPr algn="l">
              <a:lnSpc>
                <a:spcPct val="115000"/>
              </a:lnSpc>
            </a:pPr>
            <a:r>
              <a:rPr lang="sr-Latn-RS" sz="1050" i="0" dirty="0">
                <a:solidFill>
                  <a:srgbClr val="003300"/>
                </a:solidFill>
                <a:latin typeface="Gill Sans Light (Body)"/>
              </a:rPr>
              <a:t>Mr. </a:t>
            </a:r>
            <a:r>
              <a:rPr lang="sr-Latn-RS" sz="1050" i="0" dirty="0" err="1" smtClean="0">
                <a:solidFill>
                  <a:srgbClr val="003300"/>
                </a:solidFill>
                <a:latin typeface="Gill Sans Light (Body)"/>
              </a:rPr>
              <a:t>Pharm</a:t>
            </a:r>
            <a:r>
              <a:rPr lang="sr-Latn-RS" sz="1050" i="0" dirty="0" smtClean="0">
                <a:solidFill>
                  <a:srgbClr val="003300"/>
                </a:solidFill>
                <a:latin typeface="Gill Sans Light (Body)"/>
              </a:rPr>
              <a:t>. Dušan </a:t>
            </a:r>
            <a:r>
              <a:rPr lang="sr-Latn-RS" sz="1050" i="0" dirty="0">
                <a:solidFill>
                  <a:srgbClr val="003300"/>
                </a:solidFill>
                <a:latin typeface="Gill Sans Light (Body)"/>
              </a:rPr>
              <a:t>Ružić, </a:t>
            </a:r>
            <a:r>
              <a:rPr lang="sr-Latn-RS" sz="1050" i="0" dirty="0" err="1" smtClean="0">
                <a:solidFill>
                  <a:srgbClr val="003300"/>
                </a:solidFill>
                <a:latin typeface="Gill Sans Light (Body)"/>
              </a:rPr>
              <a:t>Teaching</a:t>
            </a:r>
            <a:r>
              <a:rPr lang="sr-Latn-RS" sz="1050" i="0" dirty="0" smtClean="0">
                <a:solidFill>
                  <a:srgbClr val="003300"/>
                </a:solidFill>
                <a:latin typeface="Gill Sans Light (Body)"/>
              </a:rPr>
              <a:t> </a:t>
            </a:r>
            <a:r>
              <a:rPr lang="sr-Latn-RS" sz="1050" i="0" dirty="0" err="1">
                <a:solidFill>
                  <a:srgbClr val="003300"/>
                </a:solidFill>
                <a:latin typeface="Gill Sans Light (Body)"/>
              </a:rPr>
              <a:t>A</a:t>
            </a:r>
            <a:r>
              <a:rPr lang="sr-Latn-RS" sz="1050" i="0" dirty="0" err="1" smtClean="0">
                <a:solidFill>
                  <a:srgbClr val="003300"/>
                </a:solidFill>
                <a:latin typeface="Gill Sans Light (Body)"/>
              </a:rPr>
              <a:t>ssistant</a:t>
            </a:r>
            <a:endParaRPr lang="sr-Latn-RS" sz="1050" i="0" dirty="0">
              <a:solidFill>
                <a:srgbClr val="003300"/>
              </a:solidFill>
              <a:latin typeface="Gill Sans Light (Body)"/>
            </a:endParaRPr>
          </a:p>
          <a:p>
            <a:pPr algn="l">
              <a:lnSpc>
                <a:spcPct val="115000"/>
              </a:lnSpc>
            </a:pPr>
            <a:r>
              <a:rPr lang="sr-Latn-RS" sz="1050" i="0" dirty="0">
                <a:solidFill>
                  <a:srgbClr val="003300"/>
                </a:solidFill>
                <a:latin typeface="Gill Sans Light (Body)"/>
              </a:rPr>
              <a:t>Mr. </a:t>
            </a:r>
            <a:r>
              <a:rPr lang="sr-Latn-RS" sz="1050" i="0" dirty="0" err="1">
                <a:solidFill>
                  <a:srgbClr val="003300"/>
                </a:solidFill>
                <a:latin typeface="Gill Sans Light (Body)"/>
              </a:rPr>
              <a:t>Pharm</a:t>
            </a:r>
            <a:r>
              <a:rPr lang="sr-Latn-RS" sz="1050" i="0" dirty="0">
                <a:solidFill>
                  <a:srgbClr val="003300"/>
                </a:solidFill>
                <a:latin typeface="Gill Sans Light (Body)"/>
              </a:rPr>
              <a:t>. Nemanja Đoković, </a:t>
            </a:r>
            <a:r>
              <a:rPr lang="sr-Latn-RS" sz="1050" i="0" dirty="0" err="1">
                <a:solidFill>
                  <a:srgbClr val="003300"/>
                </a:solidFill>
                <a:latin typeface="Gill Sans Light (Body)"/>
              </a:rPr>
              <a:t>Teaching</a:t>
            </a:r>
            <a:r>
              <a:rPr lang="sr-Latn-RS" sz="1050" i="0" dirty="0">
                <a:solidFill>
                  <a:srgbClr val="003300"/>
                </a:solidFill>
                <a:latin typeface="Gill Sans Light (Body)"/>
              </a:rPr>
              <a:t> </a:t>
            </a:r>
            <a:r>
              <a:rPr lang="sr-Latn-RS" sz="1050" i="0" dirty="0" err="1" smtClean="0">
                <a:solidFill>
                  <a:srgbClr val="003300"/>
                </a:solidFill>
                <a:latin typeface="Gill Sans Light (Body)"/>
              </a:rPr>
              <a:t>Assistant</a:t>
            </a:r>
            <a:endParaRPr lang="sr-Latn-RS" sz="1050" i="0" dirty="0">
              <a:solidFill>
                <a:srgbClr val="003300"/>
              </a:solidFill>
              <a:latin typeface="Gill Sans Light (Body)"/>
            </a:endParaRPr>
          </a:p>
          <a:p>
            <a:pPr algn="l">
              <a:lnSpc>
                <a:spcPct val="115000"/>
              </a:lnSpc>
            </a:pPr>
            <a:r>
              <a:rPr lang="sr-Latn-RS" sz="1050" i="0" dirty="0">
                <a:solidFill>
                  <a:srgbClr val="003300"/>
                </a:solidFill>
                <a:latin typeface="Gill Sans Light (Body)"/>
              </a:rPr>
              <a:t>Mr. </a:t>
            </a:r>
            <a:r>
              <a:rPr lang="sr-Latn-RS" sz="1050" i="0" dirty="0" err="1">
                <a:solidFill>
                  <a:srgbClr val="003300"/>
                </a:solidFill>
                <a:latin typeface="Gill Sans Light (Body)"/>
              </a:rPr>
              <a:t>Pharm</a:t>
            </a:r>
            <a:r>
              <a:rPr lang="sr-Latn-RS" sz="1050" i="0" dirty="0">
                <a:solidFill>
                  <a:srgbClr val="003300"/>
                </a:solidFill>
                <a:latin typeface="Gill Sans Light (Body)"/>
              </a:rPr>
              <a:t>. Milica Radan, </a:t>
            </a:r>
            <a:r>
              <a:rPr lang="sr-Latn-RS" sz="1050" i="0" dirty="0" err="1">
                <a:solidFill>
                  <a:srgbClr val="003300"/>
                </a:solidFill>
                <a:latin typeface="Gill Sans Light (Body)"/>
              </a:rPr>
              <a:t>Teaching</a:t>
            </a:r>
            <a:r>
              <a:rPr lang="sr-Latn-RS" sz="1050" i="0" dirty="0">
                <a:solidFill>
                  <a:srgbClr val="003300"/>
                </a:solidFill>
                <a:latin typeface="Gill Sans Light (Body)"/>
              </a:rPr>
              <a:t> </a:t>
            </a:r>
            <a:r>
              <a:rPr lang="sr-Latn-RS" sz="1050" i="0" dirty="0" err="1" smtClean="0">
                <a:solidFill>
                  <a:srgbClr val="003300"/>
                </a:solidFill>
                <a:latin typeface="Gill Sans Light (Body)"/>
              </a:rPr>
              <a:t>Assistant</a:t>
            </a:r>
            <a:endParaRPr lang="sr-Latn-RS" sz="1050" i="0" dirty="0">
              <a:solidFill>
                <a:srgbClr val="003300"/>
              </a:solidFill>
              <a:latin typeface="Gill Sans Light (Body)"/>
            </a:endParaRPr>
          </a:p>
          <a:p>
            <a:pPr algn="l">
              <a:lnSpc>
                <a:spcPct val="115000"/>
              </a:lnSpc>
            </a:pPr>
            <a:r>
              <a:rPr lang="sr-Latn-RS" sz="1050" i="0" dirty="0">
                <a:solidFill>
                  <a:srgbClr val="003300"/>
                </a:solidFill>
                <a:latin typeface="Gill Sans Light (Body)"/>
              </a:rPr>
              <a:t>Mr. </a:t>
            </a:r>
            <a:r>
              <a:rPr lang="sr-Latn-RS" sz="1050" i="0" dirty="0" err="1">
                <a:solidFill>
                  <a:srgbClr val="003300"/>
                </a:solidFill>
                <a:latin typeface="Gill Sans Light (Body)"/>
              </a:rPr>
              <a:t>Pharm</a:t>
            </a:r>
            <a:r>
              <a:rPr lang="sr-Latn-RS" sz="1050" i="0" dirty="0">
                <a:solidFill>
                  <a:srgbClr val="003300"/>
                </a:solidFill>
                <a:latin typeface="Gill Sans Light (Body)"/>
              </a:rPr>
              <a:t>. Darija Obradović, </a:t>
            </a:r>
            <a:r>
              <a:rPr lang="sr-Latn-RS" sz="1050" i="0" dirty="0" err="1">
                <a:solidFill>
                  <a:srgbClr val="003300"/>
                </a:solidFill>
                <a:latin typeface="Gill Sans Light (Body)"/>
              </a:rPr>
              <a:t>Teaching</a:t>
            </a:r>
            <a:r>
              <a:rPr lang="sr-Latn-RS" sz="1050" i="0" dirty="0">
                <a:solidFill>
                  <a:srgbClr val="003300"/>
                </a:solidFill>
                <a:latin typeface="Gill Sans Light (Body)"/>
              </a:rPr>
              <a:t> </a:t>
            </a:r>
            <a:r>
              <a:rPr lang="sr-Latn-RS" sz="1050" i="0" dirty="0" err="1">
                <a:solidFill>
                  <a:srgbClr val="003300"/>
                </a:solidFill>
                <a:latin typeface="Gill Sans Light (Body)"/>
              </a:rPr>
              <a:t>Assistant</a:t>
            </a:r>
            <a:endParaRPr lang="sr-Latn-RS" sz="1050" i="0" dirty="0">
              <a:solidFill>
                <a:srgbClr val="003300"/>
              </a:solidFill>
              <a:latin typeface="Gill Sans Light (Body)"/>
            </a:endParaRPr>
          </a:p>
        </p:txBody>
      </p:sp>
      <p:pic>
        <p:nvPicPr>
          <p:cNvPr id="4098" name="Picture 2" descr="Dr sc. Katarina Nikoli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6875" y="1478434"/>
            <a:ext cx="1122497" cy="1364956"/>
          </a:xfrm>
          <a:prstGeom prst="rect">
            <a:avLst/>
          </a:prstGeom>
          <a:noFill/>
          <a:ln w="63500">
            <a:solidFill>
              <a:srgbClr val="ADCD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28156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94596934"/>
              </p:ext>
            </p:extLst>
          </p:nvPr>
        </p:nvGraphicFramePr>
        <p:xfrm>
          <a:off x="456634" y="1805618"/>
          <a:ext cx="6647995" cy="8421624"/>
        </p:xfrm>
        <a:graphic>
          <a:graphicData uri="http://schemas.openxmlformats.org/drawingml/2006/table">
            <a:tbl>
              <a:tblPr firstRow="1" firstCol="1" bandRow="1">
                <a:tableStyleId>{5940675A-B579-460E-94D1-54222C63F5DA}</a:tableStyleId>
              </a:tblPr>
              <a:tblGrid>
                <a:gridCol w="663392">
                  <a:extLst>
                    <a:ext uri="{9D8B030D-6E8A-4147-A177-3AD203B41FA5}">
                      <a16:colId xmlns:a16="http://schemas.microsoft.com/office/drawing/2014/main" val="20000"/>
                    </a:ext>
                  </a:extLst>
                </a:gridCol>
                <a:gridCol w="5984603">
                  <a:extLst>
                    <a:ext uri="{9D8B030D-6E8A-4147-A177-3AD203B41FA5}">
                      <a16:colId xmlns:a16="http://schemas.microsoft.com/office/drawing/2014/main" val="20001"/>
                    </a:ext>
                  </a:extLst>
                </a:gridCol>
              </a:tblGrid>
              <a:tr h="742345">
                <a:tc>
                  <a:txBody>
                    <a:bodyPr/>
                    <a:lstStyle/>
                    <a:p>
                      <a:pPr algn="l">
                        <a:spcAft>
                          <a:spcPts val="0"/>
                        </a:spcAft>
                      </a:pPr>
                      <a:r>
                        <a:rPr lang="sr-Latn-RS" sz="810" kern="1200" dirty="0" err="1" smtClean="0">
                          <a:solidFill>
                            <a:srgbClr val="003300"/>
                          </a:solidFill>
                          <a:effectLst/>
                          <a:latin typeface="+mj-lt"/>
                        </a:rPr>
                        <a:t>Projects</a:t>
                      </a:r>
                      <a:r>
                        <a:rPr lang="sr-Latn-RS" sz="810" kern="1200" dirty="0" smtClean="0">
                          <a:solidFill>
                            <a:srgbClr val="003300"/>
                          </a:solidFill>
                          <a:effectLst/>
                          <a:latin typeface="+mj-lt"/>
                        </a:rPr>
                        <a:t>/</a:t>
                      </a:r>
                      <a:br>
                        <a:rPr lang="sr-Latn-RS" sz="810" kern="1200" dirty="0" smtClean="0">
                          <a:solidFill>
                            <a:srgbClr val="003300"/>
                          </a:solidFill>
                          <a:effectLst/>
                          <a:latin typeface="+mj-lt"/>
                        </a:rPr>
                      </a:br>
                      <a:r>
                        <a:rPr lang="sr-Latn-RS" sz="810" kern="1200" dirty="0" err="1" smtClean="0">
                          <a:solidFill>
                            <a:srgbClr val="003300"/>
                          </a:solidFill>
                          <a:effectLst/>
                          <a:latin typeface="+mj-lt"/>
                        </a:rPr>
                        <a:t>funding</a:t>
                      </a:r>
                      <a:r>
                        <a:rPr lang="sr-Latn-RS" sz="810" kern="1200" dirty="0" smtClean="0">
                          <a:solidFill>
                            <a:srgbClr val="003300"/>
                          </a:solidFill>
                          <a:effectLst/>
                          <a:latin typeface="+mj-lt"/>
                        </a:rPr>
                        <a:t>:</a:t>
                      </a:r>
                      <a:endParaRPr lang="en-US" sz="810" dirty="0">
                        <a:solidFill>
                          <a:srgbClr val="003300"/>
                        </a:solidFill>
                        <a:effectLst/>
                        <a:latin typeface="+mj-lt"/>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lvl="0" indent="0" algn="l">
                        <a:buFont typeface="+mj-lt"/>
                        <a:buNone/>
                      </a:pPr>
                      <a:r>
                        <a:rPr lang="en-US" sz="810" b="0" i="0" u="none" strike="noStrike" cap="none" spc="0" baseline="0" dirty="0" smtClean="0">
                          <a:ln>
                            <a:noFill/>
                          </a:ln>
                          <a:solidFill>
                            <a:srgbClr val="003300"/>
                          </a:solidFill>
                          <a:effectLst/>
                          <a:uFillTx/>
                          <a:latin typeface="+mj-lt"/>
                          <a:ea typeface="+mn-ea"/>
                          <a:cs typeface="+mn-cs"/>
                          <a:sym typeface="Gill Sans"/>
                        </a:rPr>
                        <a:t>1. Ministry of Sci. </a:t>
                      </a:r>
                      <a:r>
                        <a:rPr lang="en-US" sz="810" b="0" i="0" u="none" strike="noStrike" cap="none" spc="0" baseline="0" dirty="0" err="1" smtClean="0">
                          <a:ln>
                            <a:noFill/>
                          </a:ln>
                          <a:solidFill>
                            <a:srgbClr val="003300"/>
                          </a:solidFill>
                          <a:effectLst/>
                          <a:uFillTx/>
                          <a:latin typeface="+mj-lt"/>
                          <a:ea typeface="+mn-ea"/>
                          <a:cs typeface="+mn-cs"/>
                          <a:sym typeface="Gill Sans"/>
                        </a:rPr>
                        <a:t>Techn</a:t>
                      </a:r>
                      <a:r>
                        <a:rPr lang="en-US" sz="810" b="0" i="0" u="none" strike="noStrike" cap="none" spc="0" baseline="0" dirty="0" smtClean="0">
                          <a:ln>
                            <a:noFill/>
                          </a:ln>
                          <a:solidFill>
                            <a:srgbClr val="003300"/>
                          </a:solidFill>
                          <a:effectLst/>
                          <a:uFillTx/>
                          <a:latin typeface="+mj-lt"/>
                          <a:ea typeface="+mn-ea"/>
                          <a:cs typeface="+mn-cs"/>
                          <a:sym typeface="Gill Sans"/>
                        </a:rPr>
                        <a:t>. Dev. Serbia, Contract No 451-03-9/2021-14/200161</a:t>
                      </a:r>
                    </a:p>
                    <a:p>
                      <a:pPr marL="0" lvl="0" indent="0" algn="l">
                        <a:buFont typeface="+mj-lt"/>
                        <a:buNone/>
                      </a:pPr>
                      <a:r>
                        <a:rPr lang="en-US" sz="810" b="0" i="0" u="none" strike="noStrike" cap="none" spc="0" baseline="0" dirty="0" smtClean="0">
                          <a:ln>
                            <a:noFill/>
                          </a:ln>
                          <a:solidFill>
                            <a:srgbClr val="003300"/>
                          </a:solidFill>
                          <a:effectLst/>
                          <a:uFillTx/>
                          <a:latin typeface="+mj-lt"/>
                          <a:ea typeface="+mn-ea"/>
                          <a:cs typeface="+mn-cs"/>
                          <a:sym typeface="Gill Sans"/>
                        </a:rPr>
                        <a:t>2. Bilateral project, Hubert </a:t>
                      </a:r>
                      <a:r>
                        <a:rPr lang="en-US" sz="810" b="0" i="0" u="none" strike="noStrike" cap="none" spc="0" baseline="0" dirty="0" err="1" smtClean="0">
                          <a:ln>
                            <a:noFill/>
                          </a:ln>
                          <a:solidFill>
                            <a:srgbClr val="003300"/>
                          </a:solidFill>
                          <a:effectLst/>
                          <a:uFillTx/>
                          <a:latin typeface="+mj-lt"/>
                          <a:ea typeface="+mn-ea"/>
                          <a:cs typeface="+mn-cs"/>
                          <a:sym typeface="Gill Sans"/>
                        </a:rPr>
                        <a:t>Curien</a:t>
                      </a:r>
                      <a:r>
                        <a:rPr lang="en-US" sz="810" b="0" i="0" u="none" strike="noStrike" cap="none" spc="0" baseline="0" dirty="0" smtClean="0">
                          <a:ln>
                            <a:noFill/>
                          </a:ln>
                          <a:solidFill>
                            <a:srgbClr val="003300"/>
                          </a:solidFill>
                          <a:effectLst/>
                          <a:uFillTx/>
                          <a:latin typeface="+mj-lt"/>
                          <a:ea typeface="+mn-ea"/>
                          <a:cs typeface="+mn-cs"/>
                          <a:sym typeface="Gill Sans"/>
                        </a:rPr>
                        <a:t> Partnership Project for collaboration France-Serbia 2020-2022 (Program </a:t>
                      </a:r>
                      <a:r>
                        <a:rPr lang="en-US" sz="810" b="0" i="0" u="none" strike="noStrike" cap="none" spc="0" baseline="0" dirty="0" err="1" smtClean="0">
                          <a:ln>
                            <a:noFill/>
                          </a:ln>
                          <a:solidFill>
                            <a:srgbClr val="003300"/>
                          </a:solidFill>
                          <a:effectLst/>
                          <a:uFillTx/>
                          <a:latin typeface="+mj-lt"/>
                          <a:ea typeface="+mn-ea"/>
                          <a:cs typeface="+mn-cs"/>
                          <a:sym typeface="Gill Sans"/>
                        </a:rPr>
                        <a:t>Pavle</a:t>
                      </a:r>
                      <a:r>
                        <a:rPr lang="en-US" sz="810" b="0" i="0" u="none" strike="noStrike" cap="none" spc="0" baseline="0" dirty="0" smtClean="0">
                          <a:ln>
                            <a:noFill/>
                          </a:ln>
                          <a:solidFill>
                            <a:srgbClr val="003300"/>
                          </a:solidFill>
                          <a:effectLst/>
                          <a:uFillTx/>
                          <a:latin typeface="+mj-lt"/>
                          <a:ea typeface="+mn-ea"/>
                          <a:cs typeface="+mn-cs"/>
                          <a:sym typeface="Gill Sans"/>
                        </a:rPr>
                        <a:t> </a:t>
                      </a:r>
                      <a:r>
                        <a:rPr lang="en-US" sz="810" b="0" i="0" u="none" strike="noStrike" cap="none" spc="0" baseline="0" dirty="0" err="1" smtClean="0">
                          <a:ln>
                            <a:noFill/>
                          </a:ln>
                          <a:solidFill>
                            <a:srgbClr val="003300"/>
                          </a:solidFill>
                          <a:effectLst/>
                          <a:uFillTx/>
                          <a:latin typeface="+mj-lt"/>
                          <a:ea typeface="+mn-ea"/>
                          <a:cs typeface="+mn-cs"/>
                          <a:sym typeface="Gill Sans"/>
                        </a:rPr>
                        <a:t>Savic</a:t>
                      </a:r>
                      <a:r>
                        <a:rPr lang="en-US" sz="810" b="0" i="0" u="none" strike="noStrike" cap="none" spc="0" baseline="0" dirty="0" smtClean="0">
                          <a:ln>
                            <a:noFill/>
                          </a:ln>
                          <a:solidFill>
                            <a:srgbClr val="003300"/>
                          </a:solidFill>
                          <a:effectLst/>
                          <a:uFillTx/>
                          <a:latin typeface="+mj-lt"/>
                          <a:ea typeface="+mn-ea"/>
                          <a:cs typeface="+mn-cs"/>
                          <a:sym typeface="Gill Sans"/>
                        </a:rPr>
                        <a:t> 2020): Identification of novel DOT1L and DNMT1/3A inhibitors, with Epigenetic Chemical Biology, </a:t>
                      </a:r>
                      <a:r>
                        <a:rPr lang="en-US" sz="810" b="0" i="0" u="none" strike="noStrike" cap="none" spc="0" baseline="0" dirty="0" err="1" smtClean="0">
                          <a:ln>
                            <a:noFill/>
                          </a:ln>
                          <a:solidFill>
                            <a:srgbClr val="003300"/>
                          </a:solidFill>
                          <a:effectLst/>
                          <a:uFillTx/>
                          <a:latin typeface="+mj-lt"/>
                          <a:ea typeface="+mn-ea"/>
                          <a:cs typeface="+mn-cs"/>
                          <a:sym typeface="Gill Sans"/>
                        </a:rPr>
                        <a:t>Institut</a:t>
                      </a:r>
                      <a:r>
                        <a:rPr lang="en-US" sz="810" b="0" i="0" u="none" strike="noStrike" cap="none" spc="0" baseline="0" dirty="0" smtClean="0">
                          <a:ln>
                            <a:noFill/>
                          </a:ln>
                          <a:solidFill>
                            <a:srgbClr val="003300"/>
                          </a:solidFill>
                          <a:effectLst/>
                          <a:uFillTx/>
                          <a:latin typeface="+mj-lt"/>
                          <a:ea typeface="+mn-ea"/>
                          <a:cs typeface="+mn-cs"/>
                          <a:sym typeface="Gill Sans"/>
                        </a:rPr>
                        <a:t> Pasteur, CNRS UMR3523, Paris 75015 France (Prof Paola </a:t>
                      </a:r>
                      <a:r>
                        <a:rPr lang="en-US" sz="810" b="0" i="0" u="none" strike="noStrike" cap="none" spc="0" baseline="0" dirty="0" err="1" smtClean="0">
                          <a:ln>
                            <a:noFill/>
                          </a:ln>
                          <a:solidFill>
                            <a:srgbClr val="003300"/>
                          </a:solidFill>
                          <a:effectLst/>
                          <a:uFillTx/>
                          <a:latin typeface="+mj-lt"/>
                          <a:ea typeface="+mn-ea"/>
                          <a:cs typeface="+mn-cs"/>
                          <a:sym typeface="Gill Sans"/>
                        </a:rPr>
                        <a:t>Arimondo</a:t>
                      </a:r>
                      <a:r>
                        <a:rPr lang="en-US" sz="810" b="0" i="0" u="none" strike="noStrike" cap="none" spc="0" baseline="0" dirty="0" smtClean="0">
                          <a:ln>
                            <a:noFill/>
                          </a:ln>
                          <a:solidFill>
                            <a:srgbClr val="003300"/>
                          </a:solidFill>
                          <a:effectLst/>
                          <a:uFillTx/>
                          <a:latin typeface="+mj-lt"/>
                          <a:ea typeface="+mn-ea"/>
                          <a:cs typeface="+mn-cs"/>
                          <a:sym typeface="Gill Sans"/>
                        </a:rPr>
                        <a:t> research group). </a:t>
                      </a:r>
                    </a:p>
                    <a:p>
                      <a:pPr marL="0" lvl="0" indent="0" algn="l">
                        <a:buFont typeface="+mj-lt"/>
                        <a:buNone/>
                      </a:pPr>
                      <a:r>
                        <a:rPr lang="en-US" sz="810" b="0" i="0" u="none" strike="noStrike" cap="none" spc="0" baseline="0" dirty="0" smtClean="0">
                          <a:ln>
                            <a:noFill/>
                          </a:ln>
                          <a:solidFill>
                            <a:srgbClr val="003300"/>
                          </a:solidFill>
                          <a:effectLst/>
                          <a:uFillTx/>
                          <a:latin typeface="+mj-lt"/>
                          <a:ea typeface="+mn-ea"/>
                          <a:cs typeface="+mn-cs"/>
                          <a:sym typeface="Gill Sans"/>
                        </a:rPr>
                        <a:t>3. Deutsche </a:t>
                      </a:r>
                      <a:r>
                        <a:rPr lang="en-US" sz="810" b="0" i="0" u="none" strike="noStrike" cap="none" spc="0" baseline="0" dirty="0" err="1" smtClean="0">
                          <a:ln>
                            <a:noFill/>
                          </a:ln>
                          <a:solidFill>
                            <a:srgbClr val="003300"/>
                          </a:solidFill>
                          <a:effectLst/>
                          <a:uFillTx/>
                          <a:latin typeface="+mj-lt"/>
                          <a:ea typeface="+mn-ea"/>
                          <a:cs typeface="+mn-cs"/>
                          <a:sym typeface="Gill Sans"/>
                        </a:rPr>
                        <a:t>Forschungsgemeinschaft</a:t>
                      </a:r>
                      <a:r>
                        <a:rPr lang="en-US" sz="810" b="0" i="0" u="none" strike="noStrike" cap="none" spc="0" baseline="0" dirty="0" smtClean="0">
                          <a:ln>
                            <a:noFill/>
                          </a:ln>
                          <a:solidFill>
                            <a:srgbClr val="003300"/>
                          </a:solidFill>
                          <a:effectLst/>
                          <a:uFillTx/>
                          <a:latin typeface="+mj-lt"/>
                          <a:ea typeface="+mn-ea"/>
                          <a:cs typeface="+mn-cs"/>
                          <a:sym typeface="Gill Sans"/>
                        </a:rPr>
                        <a:t> (DFG) project named: Control of epigenetic states through light-triggered protein-protein interaction mediators, 2020-2023 PI Asst. Prof. Olalla Vázquez, </a:t>
                      </a:r>
                      <a:r>
                        <a:rPr lang="en-US" sz="810" b="0" i="0" u="none" strike="noStrike" cap="none" spc="0" baseline="0" dirty="0" err="1" smtClean="0">
                          <a:ln>
                            <a:noFill/>
                          </a:ln>
                          <a:solidFill>
                            <a:srgbClr val="003300"/>
                          </a:solidFill>
                          <a:effectLst/>
                          <a:uFillTx/>
                          <a:latin typeface="+mj-lt"/>
                          <a:ea typeface="+mn-ea"/>
                          <a:cs typeface="+mn-cs"/>
                          <a:sym typeface="Gill Sans"/>
                        </a:rPr>
                        <a:t>Fachbereich</a:t>
                      </a:r>
                      <a:r>
                        <a:rPr lang="en-US" sz="810" b="0" i="0" u="none" strike="noStrike" cap="none" spc="0" baseline="0" dirty="0" smtClean="0">
                          <a:ln>
                            <a:noFill/>
                          </a:ln>
                          <a:solidFill>
                            <a:srgbClr val="003300"/>
                          </a:solidFill>
                          <a:effectLst/>
                          <a:uFillTx/>
                          <a:latin typeface="+mj-lt"/>
                          <a:ea typeface="+mn-ea"/>
                          <a:cs typeface="+mn-cs"/>
                          <a:sym typeface="Gill Sans"/>
                        </a:rPr>
                        <a:t> </a:t>
                      </a:r>
                      <a:r>
                        <a:rPr lang="en-US" sz="810" b="0" i="0" u="none" strike="noStrike" cap="none" spc="0" baseline="0" dirty="0" err="1" smtClean="0">
                          <a:ln>
                            <a:noFill/>
                          </a:ln>
                          <a:solidFill>
                            <a:srgbClr val="003300"/>
                          </a:solidFill>
                          <a:effectLst/>
                          <a:uFillTx/>
                          <a:latin typeface="+mj-lt"/>
                          <a:ea typeface="+mn-ea"/>
                          <a:cs typeface="+mn-cs"/>
                          <a:sym typeface="Gill Sans"/>
                        </a:rPr>
                        <a:t>Chemie</a:t>
                      </a:r>
                      <a:r>
                        <a:rPr lang="en-US" sz="810" b="0" i="0" u="none" strike="noStrike" cap="none" spc="0" baseline="0" dirty="0" smtClean="0">
                          <a:ln>
                            <a:noFill/>
                          </a:ln>
                          <a:solidFill>
                            <a:srgbClr val="003300"/>
                          </a:solidFill>
                          <a:effectLst/>
                          <a:uFillTx/>
                          <a:latin typeface="+mj-lt"/>
                          <a:ea typeface="+mn-ea"/>
                          <a:cs typeface="+mn-cs"/>
                          <a:sym typeface="Gill Sans"/>
                        </a:rPr>
                        <a:t> Philipps-</a:t>
                      </a:r>
                      <a:r>
                        <a:rPr lang="en-US" sz="810" b="0" i="0" u="none" strike="noStrike" cap="none" spc="0" baseline="0" dirty="0" err="1" smtClean="0">
                          <a:ln>
                            <a:noFill/>
                          </a:ln>
                          <a:solidFill>
                            <a:srgbClr val="003300"/>
                          </a:solidFill>
                          <a:effectLst/>
                          <a:uFillTx/>
                          <a:latin typeface="+mj-lt"/>
                          <a:ea typeface="+mn-ea"/>
                          <a:cs typeface="+mn-cs"/>
                          <a:sym typeface="Gill Sans"/>
                        </a:rPr>
                        <a:t>Universität</a:t>
                      </a:r>
                      <a:r>
                        <a:rPr lang="en-US" sz="810" b="0" i="0" u="none" strike="noStrike" cap="none" spc="0" baseline="0" dirty="0" smtClean="0">
                          <a:ln>
                            <a:noFill/>
                          </a:ln>
                          <a:solidFill>
                            <a:srgbClr val="003300"/>
                          </a:solidFill>
                          <a:effectLst/>
                          <a:uFillTx/>
                          <a:latin typeface="+mj-lt"/>
                          <a:ea typeface="+mn-ea"/>
                          <a:cs typeface="+mn-cs"/>
                          <a:sym typeface="Gill Sans"/>
                        </a:rPr>
                        <a:t> Marburg, Germany.</a:t>
                      </a:r>
                    </a:p>
                    <a:p>
                      <a:pPr marL="0" lvl="0" indent="0" algn="l">
                        <a:buFont typeface="+mj-lt"/>
                        <a:buNone/>
                      </a:pPr>
                      <a:r>
                        <a:rPr lang="en-US" sz="810" b="0" i="0" u="none" strike="noStrike" cap="none" spc="0" baseline="0" dirty="0" smtClean="0">
                          <a:ln>
                            <a:noFill/>
                          </a:ln>
                          <a:solidFill>
                            <a:srgbClr val="003300"/>
                          </a:solidFill>
                          <a:effectLst/>
                          <a:uFillTx/>
                          <a:latin typeface="+mj-lt"/>
                          <a:ea typeface="+mn-ea"/>
                          <a:cs typeface="+mn-cs"/>
                          <a:sym typeface="Gill Sans"/>
                        </a:rPr>
                        <a:t>4. COST action CA18240 (2019-2023): “</a:t>
                      </a:r>
                      <a:r>
                        <a:rPr lang="en-US" sz="810" b="0" i="0" u="none" strike="noStrike" cap="none" spc="0" baseline="0" dirty="0" err="1" smtClean="0">
                          <a:ln>
                            <a:noFill/>
                          </a:ln>
                          <a:solidFill>
                            <a:srgbClr val="003300"/>
                          </a:solidFill>
                          <a:effectLst/>
                          <a:uFillTx/>
                          <a:latin typeface="+mj-lt"/>
                          <a:ea typeface="+mn-ea"/>
                          <a:cs typeface="+mn-cs"/>
                          <a:sym typeface="Gill Sans"/>
                        </a:rPr>
                        <a:t>Adher</a:t>
                      </a:r>
                      <a:r>
                        <a:rPr lang="en-US" sz="810" b="0" i="0" u="none" strike="noStrike" cap="none" spc="0" baseline="0" dirty="0" smtClean="0">
                          <a:ln>
                            <a:noFill/>
                          </a:ln>
                          <a:solidFill>
                            <a:srgbClr val="003300"/>
                          </a:solidFill>
                          <a:effectLst/>
                          <a:uFillTx/>
                          <a:latin typeface="+mj-lt"/>
                          <a:ea typeface="+mn-ea"/>
                          <a:cs typeface="+mn-cs"/>
                          <a:sym typeface="Gill Sans"/>
                        </a:rPr>
                        <a:t> ´n Rise’ on adhesion GPCRs for non-tenured scientists”</a:t>
                      </a:r>
                    </a:p>
                    <a:p>
                      <a:pPr marL="0" lvl="0" indent="0" algn="l">
                        <a:buFont typeface="+mj-lt"/>
                        <a:buNone/>
                      </a:pPr>
                      <a:r>
                        <a:rPr lang="en-US" sz="810" b="0" i="0" u="none" strike="noStrike" cap="none" spc="0" baseline="0" dirty="0" smtClean="0">
                          <a:ln>
                            <a:noFill/>
                          </a:ln>
                          <a:solidFill>
                            <a:srgbClr val="003300"/>
                          </a:solidFill>
                          <a:effectLst/>
                          <a:uFillTx/>
                          <a:latin typeface="+mj-lt"/>
                          <a:ea typeface="+mn-ea"/>
                          <a:cs typeface="+mn-cs"/>
                          <a:sym typeface="Gill Sans"/>
                        </a:rPr>
                        <a:t>5. COST action CA18133 (2019-2023): “European Research Network on Signal Transduction”</a:t>
                      </a:r>
                      <a:endParaRPr lang="en-US" sz="810" b="0" i="0" u="none" strike="noStrike" cap="none" spc="0" baseline="0" dirty="0">
                        <a:ln>
                          <a:noFill/>
                        </a:ln>
                        <a:solidFill>
                          <a:srgbClr val="003300"/>
                        </a:solidFill>
                        <a:effectLst/>
                        <a:uFillTx/>
                        <a:latin typeface="+mj-lt"/>
                        <a:ea typeface="+mn-ea"/>
                        <a:cs typeface="+mn-cs"/>
                        <a:sym typeface="Gill Sans"/>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18870">
                <a:tc>
                  <a:txBody>
                    <a:bodyPr/>
                    <a:lstStyle/>
                    <a:p>
                      <a:pPr algn="l">
                        <a:spcAft>
                          <a:spcPts val="0"/>
                        </a:spcAft>
                      </a:pPr>
                      <a:r>
                        <a:rPr lang="sr-Latn-RS" sz="810" kern="1200" dirty="0" err="1" smtClean="0">
                          <a:solidFill>
                            <a:srgbClr val="7030A0"/>
                          </a:solidFill>
                          <a:effectLst/>
                          <a:latin typeface="+mj-lt"/>
                        </a:rPr>
                        <a:t>Collabora</a:t>
                      </a:r>
                      <a:r>
                        <a:rPr lang="sr-Latn-RS" sz="810" kern="1200" dirty="0" smtClean="0">
                          <a:solidFill>
                            <a:srgbClr val="7030A0"/>
                          </a:solidFill>
                          <a:effectLst/>
                          <a:latin typeface="+mj-lt"/>
                        </a:rPr>
                        <a:t>-</a:t>
                      </a:r>
                      <a:r>
                        <a:rPr lang="sr-Latn-RS" sz="810" kern="1200" dirty="0" err="1" smtClean="0">
                          <a:solidFill>
                            <a:srgbClr val="7030A0"/>
                          </a:solidFill>
                          <a:effectLst/>
                          <a:latin typeface="+mj-lt"/>
                        </a:rPr>
                        <a:t>tions</a:t>
                      </a:r>
                      <a:r>
                        <a:rPr lang="sr-Latn-RS" sz="810" kern="1200" dirty="0" smtClean="0">
                          <a:solidFill>
                            <a:srgbClr val="7030A0"/>
                          </a:solidFill>
                          <a:effectLst/>
                          <a:latin typeface="+mj-lt"/>
                        </a:rPr>
                        <a:t>:</a:t>
                      </a:r>
                      <a:endParaRPr lang="en-US" sz="810" dirty="0">
                        <a:solidFill>
                          <a:srgbClr val="7030A0"/>
                        </a:solidFill>
                        <a:effectLst/>
                        <a:latin typeface="+mj-lt"/>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lvl="0" indent="0" algn="l">
                        <a:buFont typeface="+mj-lt"/>
                        <a:buNone/>
                      </a:pPr>
                      <a:r>
                        <a:rPr lang="en-US" sz="810" b="0" i="0" u="none" strike="noStrike" cap="none" spc="0" baseline="0" dirty="0" smtClean="0">
                          <a:ln>
                            <a:noFill/>
                          </a:ln>
                          <a:solidFill>
                            <a:srgbClr val="7030A0"/>
                          </a:solidFill>
                          <a:effectLst/>
                          <a:uFillTx/>
                          <a:latin typeface="+mj-lt"/>
                          <a:ea typeface="+mn-ea"/>
                          <a:cs typeface="+mn-cs"/>
                          <a:sym typeface="Gill Sans"/>
                        </a:rPr>
                        <a:t>1. Center for Multidisciplinary Research Institute of Nuclear Sciences VINCA, Serbia (national project 172033, 173001), </a:t>
                      </a:r>
                    </a:p>
                    <a:p>
                      <a:pPr marL="0" lvl="0" indent="0" algn="l">
                        <a:buFont typeface="+mj-lt"/>
                        <a:buNone/>
                      </a:pPr>
                      <a:r>
                        <a:rPr lang="en-US" sz="810" b="0" i="0" u="none" strike="noStrike" cap="none" spc="0" baseline="0" dirty="0" smtClean="0">
                          <a:ln>
                            <a:noFill/>
                          </a:ln>
                          <a:solidFill>
                            <a:srgbClr val="7030A0"/>
                          </a:solidFill>
                          <a:effectLst/>
                          <a:uFillTx/>
                          <a:latin typeface="+mj-lt"/>
                          <a:ea typeface="+mn-ea"/>
                          <a:cs typeface="+mn-cs"/>
                          <a:sym typeface="Gill Sans"/>
                        </a:rPr>
                        <a:t>2. Institute of Oncology and Radiology of Serbia (national project 173001), University of East Anglia, UK (COST CM1406), </a:t>
                      </a:r>
                    </a:p>
                    <a:p>
                      <a:pPr marL="0" lvl="0" indent="0" algn="l">
                        <a:buFont typeface="+mj-lt"/>
                        <a:buNone/>
                      </a:pPr>
                      <a:r>
                        <a:rPr lang="en-US" sz="810" b="0" i="0" u="none" strike="noStrike" cap="none" spc="0" baseline="0" dirty="0" smtClean="0">
                          <a:ln>
                            <a:noFill/>
                          </a:ln>
                          <a:solidFill>
                            <a:srgbClr val="7030A0"/>
                          </a:solidFill>
                          <a:effectLst/>
                          <a:uFillTx/>
                          <a:latin typeface="+mj-lt"/>
                          <a:ea typeface="+mn-ea"/>
                          <a:cs typeface="+mn-cs"/>
                          <a:sym typeface="Gill Sans"/>
                        </a:rPr>
                        <a:t>3. </a:t>
                      </a:r>
                      <a:r>
                        <a:rPr lang="en-US" sz="810" b="0" i="0" u="none" strike="noStrike" cap="none" spc="0" baseline="0" dirty="0" err="1" smtClean="0">
                          <a:ln>
                            <a:noFill/>
                          </a:ln>
                          <a:solidFill>
                            <a:srgbClr val="7030A0"/>
                          </a:solidFill>
                          <a:effectLst/>
                          <a:uFillTx/>
                          <a:latin typeface="+mj-lt"/>
                          <a:ea typeface="+mn-ea"/>
                          <a:cs typeface="+mn-cs"/>
                          <a:sym typeface="Gill Sans"/>
                        </a:rPr>
                        <a:t>Universite</a:t>
                      </a:r>
                      <a:r>
                        <a:rPr lang="en-US" sz="810" b="0" i="0" u="none" strike="noStrike" cap="none" spc="0" baseline="0" dirty="0" smtClean="0">
                          <a:ln>
                            <a:noFill/>
                          </a:ln>
                          <a:solidFill>
                            <a:srgbClr val="7030A0"/>
                          </a:solidFill>
                          <a:effectLst/>
                          <a:uFillTx/>
                          <a:latin typeface="+mj-lt"/>
                          <a:ea typeface="+mn-ea"/>
                          <a:cs typeface="+mn-cs"/>
                          <a:sym typeface="Gill Sans"/>
                        </a:rPr>
                        <a:t> de Poitiers, France (COST CM1406, COST CA17104), </a:t>
                      </a:r>
                    </a:p>
                    <a:p>
                      <a:pPr marL="0" lvl="0" indent="0" algn="l">
                        <a:buFont typeface="+mj-lt"/>
                        <a:buNone/>
                      </a:pPr>
                      <a:r>
                        <a:rPr lang="en-US" sz="810" b="0" i="0" u="none" strike="noStrike" cap="none" spc="0" baseline="0" dirty="0" smtClean="0">
                          <a:ln>
                            <a:noFill/>
                          </a:ln>
                          <a:solidFill>
                            <a:srgbClr val="7030A0"/>
                          </a:solidFill>
                          <a:effectLst/>
                          <a:uFillTx/>
                          <a:latin typeface="+mj-lt"/>
                          <a:ea typeface="+mn-ea"/>
                          <a:cs typeface="+mn-cs"/>
                          <a:sym typeface="Gill Sans"/>
                        </a:rPr>
                        <a:t>4. University of St Andrews, UK (COST CM1103, COST CA15135), </a:t>
                      </a:r>
                    </a:p>
                    <a:p>
                      <a:pPr marL="0" lvl="0" indent="0" algn="l">
                        <a:buFont typeface="+mj-lt"/>
                        <a:buNone/>
                      </a:pPr>
                      <a:r>
                        <a:rPr lang="en-US" sz="810" b="0" i="0" u="none" strike="noStrike" cap="none" spc="0" baseline="0" dirty="0" smtClean="0">
                          <a:ln>
                            <a:noFill/>
                          </a:ln>
                          <a:solidFill>
                            <a:srgbClr val="7030A0"/>
                          </a:solidFill>
                          <a:effectLst/>
                          <a:uFillTx/>
                          <a:latin typeface="+mj-lt"/>
                          <a:ea typeface="+mn-ea"/>
                          <a:cs typeface="+mn-cs"/>
                          <a:sym typeface="Gill Sans"/>
                        </a:rPr>
                        <a:t>5. </a:t>
                      </a:r>
                      <a:r>
                        <a:rPr lang="en-US" sz="810" b="0" i="0" u="none" strike="noStrike" cap="none" spc="0" baseline="0" dirty="0" err="1" smtClean="0">
                          <a:ln>
                            <a:noFill/>
                          </a:ln>
                          <a:solidFill>
                            <a:srgbClr val="7030A0"/>
                          </a:solidFill>
                          <a:effectLst/>
                          <a:uFillTx/>
                          <a:latin typeface="+mj-lt"/>
                          <a:ea typeface="+mn-ea"/>
                          <a:cs typeface="+mn-cs"/>
                          <a:sym typeface="Gill Sans"/>
                        </a:rPr>
                        <a:t>Consejo</a:t>
                      </a:r>
                      <a:r>
                        <a:rPr lang="en-US" sz="810" b="0" i="0" u="none" strike="noStrike" cap="none" spc="0" baseline="0" dirty="0" smtClean="0">
                          <a:ln>
                            <a:noFill/>
                          </a:ln>
                          <a:solidFill>
                            <a:srgbClr val="7030A0"/>
                          </a:solidFill>
                          <a:effectLst/>
                          <a:uFillTx/>
                          <a:latin typeface="+mj-lt"/>
                          <a:ea typeface="+mn-ea"/>
                          <a:cs typeface="+mn-cs"/>
                          <a:sym typeface="Gill Sans"/>
                        </a:rPr>
                        <a:t> Superior de </a:t>
                      </a:r>
                      <a:r>
                        <a:rPr lang="en-US" sz="810" b="0" i="0" u="none" strike="noStrike" cap="none" spc="0" baseline="0" dirty="0" err="1" smtClean="0">
                          <a:ln>
                            <a:noFill/>
                          </a:ln>
                          <a:solidFill>
                            <a:srgbClr val="7030A0"/>
                          </a:solidFill>
                          <a:effectLst/>
                          <a:uFillTx/>
                          <a:latin typeface="+mj-lt"/>
                          <a:ea typeface="+mn-ea"/>
                          <a:cs typeface="+mn-cs"/>
                          <a:sym typeface="Gill Sans"/>
                        </a:rPr>
                        <a:t>Investigaciones</a:t>
                      </a:r>
                      <a:r>
                        <a:rPr lang="en-US" sz="810" b="0" i="0" u="none" strike="noStrike" cap="none" spc="0" baseline="0" dirty="0" smtClean="0">
                          <a:ln>
                            <a:noFill/>
                          </a:ln>
                          <a:solidFill>
                            <a:srgbClr val="7030A0"/>
                          </a:solidFill>
                          <a:effectLst/>
                          <a:uFillTx/>
                          <a:latin typeface="+mj-lt"/>
                          <a:ea typeface="+mn-ea"/>
                          <a:cs typeface="+mn-cs"/>
                          <a:sym typeface="Gill Sans"/>
                        </a:rPr>
                        <a:t> </a:t>
                      </a:r>
                      <a:r>
                        <a:rPr lang="en-US" sz="810" b="0" i="0" u="none" strike="noStrike" cap="none" spc="0" baseline="0" dirty="0" err="1" smtClean="0">
                          <a:ln>
                            <a:noFill/>
                          </a:ln>
                          <a:solidFill>
                            <a:srgbClr val="7030A0"/>
                          </a:solidFill>
                          <a:effectLst/>
                          <a:uFillTx/>
                          <a:latin typeface="+mj-lt"/>
                          <a:ea typeface="+mn-ea"/>
                          <a:cs typeface="+mn-cs"/>
                          <a:sym typeface="Gill Sans"/>
                        </a:rPr>
                        <a:t>Cientıficas</a:t>
                      </a:r>
                      <a:r>
                        <a:rPr lang="en-US" sz="810" b="0" i="0" u="none" strike="noStrike" cap="none" spc="0" baseline="0" dirty="0" smtClean="0">
                          <a:ln>
                            <a:noFill/>
                          </a:ln>
                          <a:solidFill>
                            <a:srgbClr val="7030A0"/>
                          </a:solidFill>
                          <a:effectLst/>
                          <a:uFillTx/>
                          <a:latin typeface="+mj-lt"/>
                          <a:ea typeface="+mn-ea"/>
                          <a:cs typeface="+mn-cs"/>
                          <a:sym typeface="Gill Sans"/>
                        </a:rPr>
                        <a:t>, Madrid, Spain (COST CM1103, COST CA15135), </a:t>
                      </a:r>
                    </a:p>
                    <a:p>
                      <a:pPr marL="0" lvl="0" indent="0" algn="l">
                        <a:buFont typeface="+mj-lt"/>
                        <a:buNone/>
                      </a:pPr>
                      <a:r>
                        <a:rPr lang="en-US" sz="810" b="0" i="0" u="none" strike="noStrike" cap="none" spc="0" baseline="0" dirty="0" smtClean="0">
                          <a:ln>
                            <a:noFill/>
                          </a:ln>
                          <a:solidFill>
                            <a:srgbClr val="7030A0"/>
                          </a:solidFill>
                          <a:effectLst/>
                          <a:uFillTx/>
                          <a:latin typeface="+mj-lt"/>
                          <a:ea typeface="+mn-ea"/>
                          <a:cs typeface="+mn-cs"/>
                          <a:sym typeface="Gill Sans"/>
                        </a:rPr>
                        <a:t>6. Heinrich Heine University, Dusseldorf, Germany (COST CM1103, COST CA1207, COST CA15135, COST CA18133), </a:t>
                      </a:r>
                    </a:p>
                    <a:p>
                      <a:pPr marL="0" lvl="0" indent="0" algn="l">
                        <a:buFont typeface="+mj-lt"/>
                        <a:buNone/>
                      </a:pPr>
                      <a:r>
                        <a:rPr lang="en-US" sz="810" b="0" i="0" u="none" strike="noStrike" cap="none" spc="0" baseline="0" dirty="0" smtClean="0">
                          <a:ln>
                            <a:noFill/>
                          </a:ln>
                          <a:solidFill>
                            <a:srgbClr val="7030A0"/>
                          </a:solidFill>
                          <a:effectLst/>
                          <a:uFillTx/>
                          <a:latin typeface="+mj-lt"/>
                          <a:ea typeface="+mn-ea"/>
                          <a:cs typeface="+mn-cs"/>
                          <a:sym typeface="Gill Sans"/>
                        </a:rPr>
                        <a:t>7. </a:t>
                      </a:r>
                      <a:r>
                        <a:rPr lang="en-US" sz="810" b="0" i="0" u="none" strike="noStrike" cap="none" spc="0" baseline="0" dirty="0" err="1" smtClean="0">
                          <a:ln>
                            <a:noFill/>
                          </a:ln>
                          <a:solidFill>
                            <a:srgbClr val="7030A0"/>
                          </a:solidFill>
                          <a:effectLst/>
                          <a:uFillTx/>
                          <a:latin typeface="+mj-lt"/>
                          <a:ea typeface="+mn-ea"/>
                          <a:cs typeface="+mn-cs"/>
                          <a:sym typeface="Gill Sans"/>
                        </a:rPr>
                        <a:t>Institut</a:t>
                      </a:r>
                      <a:r>
                        <a:rPr lang="en-US" sz="810" b="0" i="0" u="none" strike="noStrike" cap="none" spc="0" baseline="0" dirty="0" smtClean="0">
                          <a:ln>
                            <a:noFill/>
                          </a:ln>
                          <a:solidFill>
                            <a:srgbClr val="7030A0"/>
                          </a:solidFill>
                          <a:effectLst/>
                          <a:uFillTx/>
                          <a:latin typeface="+mj-lt"/>
                          <a:ea typeface="+mn-ea"/>
                          <a:cs typeface="+mn-cs"/>
                          <a:sym typeface="Gill Sans"/>
                        </a:rPr>
                        <a:t> Pasteur, CNRS, Paris, France (COST CM1406, Bilateral project Serbia-France), </a:t>
                      </a:r>
                    </a:p>
                    <a:p>
                      <a:pPr marL="0" lvl="0" indent="0" algn="l">
                        <a:buFont typeface="+mj-lt"/>
                        <a:buNone/>
                      </a:pPr>
                      <a:r>
                        <a:rPr lang="en-US" sz="810" b="0" i="0" u="none" strike="noStrike" cap="none" spc="0" baseline="0" dirty="0" smtClean="0">
                          <a:ln>
                            <a:noFill/>
                          </a:ln>
                          <a:solidFill>
                            <a:srgbClr val="7030A0"/>
                          </a:solidFill>
                          <a:effectLst/>
                          <a:uFillTx/>
                          <a:latin typeface="+mj-lt"/>
                          <a:ea typeface="+mn-ea"/>
                          <a:cs typeface="+mn-cs"/>
                          <a:sym typeface="Gill Sans"/>
                        </a:rPr>
                        <a:t>8. </a:t>
                      </a:r>
                      <a:r>
                        <a:rPr lang="en-US" sz="810" b="0" i="0" u="none" strike="noStrike" cap="none" spc="0" baseline="0" dirty="0" err="1" smtClean="0">
                          <a:ln>
                            <a:noFill/>
                          </a:ln>
                          <a:solidFill>
                            <a:srgbClr val="7030A0"/>
                          </a:solidFill>
                          <a:effectLst/>
                          <a:uFillTx/>
                          <a:latin typeface="+mj-lt"/>
                          <a:ea typeface="+mn-ea"/>
                          <a:cs typeface="+mn-cs"/>
                          <a:sym typeface="Gill Sans"/>
                        </a:rPr>
                        <a:t>Fachbereich</a:t>
                      </a:r>
                      <a:r>
                        <a:rPr lang="en-US" sz="810" b="0" i="0" u="none" strike="noStrike" cap="none" spc="0" baseline="0" dirty="0" smtClean="0">
                          <a:ln>
                            <a:noFill/>
                          </a:ln>
                          <a:solidFill>
                            <a:srgbClr val="7030A0"/>
                          </a:solidFill>
                          <a:effectLst/>
                          <a:uFillTx/>
                          <a:latin typeface="+mj-lt"/>
                          <a:ea typeface="+mn-ea"/>
                          <a:cs typeface="+mn-cs"/>
                          <a:sym typeface="Gill Sans"/>
                        </a:rPr>
                        <a:t> </a:t>
                      </a:r>
                      <a:r>
                        <a:rPr lang="en-US" sz="810" b="0" i="0" u="none" strike="noStrike" cap="none" spc="0" baseline="0" dirty="0" err="1" smtClean="0">
                          <a:ln>
                            <a:noFill/>
                          </a:ln>
                          <a:solidFill>
                            <a:srgbClr val="7030A0"/>
                          </a:solidFill>
                          <a:effectLst/>
                          <a:uFillTx/>
                          <a:latin typeface="+mj-lt"/>
                          <a:ea typeface="+mn-ea"/>
                          <a:cs typeface="+mn-cs"/>
                          <a:sym typeface="Gill Sans"/>
                        </a:rPr>
                        <a:t>Chemie</a:t>
                      </a:r>
                      <a:r>
                        <a:rPr lang="en-US" sz="810" b="0" i="0" u="none" strike="noStrike" cap="none" spc="0" baseline="0" dirty="0" smtClean="0">
                          <a:ln>
                            <a:noFill/>
                          </a:ln>
                          <a:solidFill>
                            <a:srgbClr val="7030A0"/>
                          </a:solidFill>
                          <a:effectLst/>
                          <a:uFillTx/>
                          <a:latin typeface="+mj-lt"/>
                          <a:ea typeface="+mn-ea"/>
                          <a:cs typeface="+mn-cs"/>
                          <a:sym typeface="Gill Sans"/>
                        </a:rPr>
                        <a:t> Philipps-</a:t>
                      </a:r>
                      <a:r>
                        <a:rPr lang="en-US" sz="810" b="0" i="0" u="none" strike="noStrike" cap="none" spc="0" baseline="0" dirty="0" err="1" smtClean="0">
                          <a:ln>
                            <a:noFill/>
                          </a:ln>
                          <a:solidFill>
                            <a:srgbClr val="7030A0"/>
                          </a:solidFill>
                          <a:effectLst/>
                          <a:uFillTx/>
                          <a:latin typeface="+mj-lt"/>
                          <a:ea typeface="+mn-ea"/>
                          <a:cs typeface="+mn-cs"/>
                          <a:sym typeface="Gill Sans"/>
                        </a:rPr>
                        <a:t>Universität</a:t>
                      </a:r>
                      <a:r>
                        <a:rPr lang="en-US" sz="810" b="0" i="0" u="none" strike="noStrike" cap="none" spc="0" baseline="0" dirty="0" smtClean="0">
                          <a:ln>
                            <a:noFill/>
                          </a:ln>
                          <a:solidFill>
                            <a:srgbClr val="7030A0"/>
                          </a:solidFill>
                          <a:effectLst/>
                          <a:uFillTx/>
                          <a:latin typeface="+mj-lt"/>
                          <a:ea typeface="+mn-ea"/>
                          <a:cs typeface="+mn-cs"/>
                          <a:sym typeface="Gill Sans"/>
                        </a:rPr>
                        <a:t> Marburg, Germany (COST CM1406, Deutsche </a:t>
                      </a:r>
                      <a:r>
                        <a:rPr lang="en-US" sz="810" b="0" i="0" u="none" strike="noStrike" cap="none" spc="0" baseline="0" dirty="0" err="1" smtClean="0">
                          <a:ln>
                            <a:noFill/>
                          </a:ln>
                          <a:solidFill>
                            <a:srgbClr val="7030A0"/>
                          </a:solidFill>
                          <a:effectLst/>
                          <a:uFillTx/>
                          <a:latin typeface="+mj-lt"/>
                          <a:ea typeface="+mn-ea"/>
                          <a:cs typeface="+mn-cs"/>
                          <a:sym typeface="Gill Sans"/>
                        </a:rPr>
                        <a:t>Forschungsgemeinschaft</a:t>
                      </a:r>
                      <a:r>
                        <a:rPr lang="en-US" sz="810" b="0" i="0" u="none" strike="noStrike" cap="none" spc="0" baseline="0" dirty="0" smtClean="0">
                          <a:ln>
                            <a:noFill/>
                          </a:ln>
                          <a:solidFill>
                            <a:srgbClr val="7030A0"/>
                          </a:solidFill>
                          <a:effectLst/>
                          <a:uFillTx/>
                          <a:latin typeface="+mj-lt"/>
                          <a:ea typeface="+mn-ea"/>
                          <a:cs typeface="+mn-cs"/>
                          <a:sym typeface="Gill Sans"/>
                        </a:rPr>
                        <a:t> project), </a:t>
                      </a:r>
                      <a:r>
                        <a:rPr lang="en-US" sz="810" b="0" i="0" u="none" strike="noStrike" cap="none" spc="0" baseline="0" dirty="0" err="1" smtClean="0">
                          <a:ln>
                            <a:noFill/>
                          </a:ln>
                          <a:solidFill>
                            <a:srgbClr val="7030A0"/>
                          </a:solidFill>
                          <a:effectLst/>
                          <a:uFillTx/>
                          <a:latin typeface="+mj-lt"/>
                          <a:ea typeface="+mn-ea"/>
                          <a:cs typeface="+mn-cs"/>
                          <a:sym typeface="Gill Sans"/>
                        </a:rPr>
                        <a:t>Fraunhofer</a:t>
                      </a:r>
                      <a:r>
                        <a:rPr lang="en-US" sz="810" b="0" i="0" u="none" strike="noStrike" cap="none" spc="0" baseline="0" dirty="0" smtClean="0">
                          <a:ln>
                            <a:noFill/>
                          </a:ln>
                          <a:solidFill>
                            <a:srgbClr val="7030A0"/>
                          </a:solidFill>
                          <a:effectLst/>
                          <a:uFillTx/>
                          <a:latin typeface="+mj-lt"/>
                          <a:ea typeface="+mn-ea"/>
                          <a:cs typeface="+mn-cs"/>
                          <a:sym typeface="Gill Sans"/>
                        </a:rPr>
                        <a:t> IME-SP, Hamburg, Germany (COST CM1406, COST CA15135), University of Eastern Finland, Kuopio, Finland (COST CM1406).</a:t>
                      </a:r>
                      <a:endParaRPr lang="en-US" sz="810" b="0" i="0" u="none" strike="noStrike" cap="none" spc="0" baseline="0" dirty="0">
                        <a:ln>
                          <a:noFill/>
                        </a:ln>
                        <a:solidFill>
                          <a:srgbClr val="7030A0"/>
                        </a:solidFill>
                        <a:effectLst/>
                        <a:uFillTx/>
                        <a:latin typeface="+mj-lt"/>
                        <a:ea typeface="+mn-ea"/>
                        <a:cs typeface="+mn-cs"/>
                        <a:sym typeface="Gill Sans"/>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60786">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sr-Latn-RS" sz="810" b="0" kern="1200" dirty="0" smtClean="0">
                          <a:solidFill>
                            <a:srgbClr val="003300"/>
                          </a:solidFill>
                          <a:effectLst/>
                          <a:latin typeface="Gill Sans Light (Body)"/>
                          <a:ea typeface="Times New Roman"/>
                          <a:cs typeface="Arial"/>
                        </a:rPr>
                        <a:t>Selected publications</a:t>
                      </a:r>
                      <a:endParaRPr lang="en-US" sz="810" dirty="0">
                        <a:solidFill>
                          <a:srgbClr val="7030A0"/>
                        </a:solidFill>
                        <a:effectLst/>
                        <a:latin typeface="+mj-lt"/>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85725" indent="-85725" algn="l"/>
                      <a:r>
                        <a:rPr lang="en-US" sz="810" b="0" i="0" u="none" strike="noStrike" cap="none" spc="0" baseline="0" dirty="0" err="1" smtClean="0">
                          <a:ln>
                            <a:noFill/>
                          </a:ln>
                          <a:solidFill>
                            <a:srgbClr val="003300"/>
                          </a:solidFill>
                          <a:effectLst/>
                          <a:uFillTx/>
                          <a:latin typeface="+mn-lt"/>
                          <a:ea typeface="+mn-ea"/>
                          <a:cs typeface="+mn-cs"/>
                          <a:sym typeface="Gill Sans"/>
                        </a:rPr>
                        <a:t>Bouchet</a:t>
                      </a:r>
                      <a:r>
                        <a:rPr lang="en-US" sz="810" b="0" i="0" u="none" strike="noStrike" cap="none" spc="0" baseline="0" dirty="0" smtClean="0">
                          <a:ln>
                            <a:noFill/>
                          </a:ln>
                          <a:solidFill>
                            <a:srgbClr val="003300"/>
                          </a:solidFill>
                          <a:effectLst/>
                          <a:uFillTx/>
                          <a:latin typeface="+mn-lt"/>
                          <a:ea typeface="+mn-ea"/>
                          <a:cs typeface="+mn-cs"/>
                          <a:sym typeface="Gill Sans"/>
                        </a:rPr>
                        <a:t> S, </a:t>
                      </a:r>
                      <a:r>
                        <a:rPr lang="en-US" sz="810" b="0" i="0" u="none" strike="noStrike" cap="none" spc="0" baseline="0" dirty="0" err="1" smtClean="0">
                          <a:ln>
                            <a:noFill/>
                          </a:ln>
                          <a:solidFill>
                            <a:srgbClr val="003300"/>
                          </a:solidFill>
                          <a:effectLst/>
                          <a:uFillTx/>
                          <a:latin typeface="+mn-lt"/>
                          <a:ea typeface="+mn-ea"/>
                          <a:cs typeface="+mn-cs"/>
                          <a:sym typeface="Gill Sans"/>
                        </a:rPr>
                        <a:t>Linot</a:t>
                      </a:r>
                      <a:r>
                        <a:rPr lang="en-US" sz="810" b="0" i="0" u="none" strike="noStrike" cap="none" spc="0" baseline="0" dirty="0" smtClean="0">
                          <a:ln>
                            <a:noFill/>
                          </a:ln>
                          <a:solidFill>
                            <a:srgbClr val="003300"/>
                          </a:solidFill>
                          <a:effectLst/>
                          <a:uFillTx/>
                          <a:latin typeface="+mn-lt"/>
                          <a:ea typeface="+mn-ea"/>
                          <a:cs typeface="+mn-cs"/>
                          <a:sym typeface="Gill Sans"/>
                        </a:rPr>
                        <a:t> C, </a:t>
                      </a:r>
                      <a:r>
                        <a:rPr lang="en-US" sz="810" b="0" i="0" u="none" strike="noStrike" cap="none" spc="0" baseline="0" dirty="0" err="1" smtClean="0">
                          <a:ln>
                            <a:noFill/>
                          </a:ln>
                          <a:solidFill>
                            <a:srgbClr val="003300"/>
                          </a:solidFill>
                          <a:effectLst/>
                          <a:uFillTx/>
                          <a:latin typeface="+mn-lt"/>
                          <a:ea typeface="+mn-ea"/>
                          <a:cs typeface="+mn-cs"/>
                          <a:sym typeface="Gill Sans"/>
                        </a:rPr>
                        <a:t>Ruzic</a:t>
                      </a:r>
                      <a:r>
                        <a:rPr lang="en-US" sz="810" b="0" i="0" u="none" strike="noStrike" cap="none" spc="0" baseline="0" dirty="0" smtClean="0">
                          <a:ln>
                            <a:noFill/>
                          </a:ln>
                          <a:solidFill>
                            <a:srgbClr val="003300"/>
                          </a:solidFill>
                          <a:effectLst/>
                          <a:uFillTx/>
                          <a:latin typeface="+mn-lt"/>
                          <a:ea typeface="+mn-ea"/>
                          <a:cs typeface="+mn-cs"/>
                          <a:sym typeface="Gill Sans"/>
                        </a:rPr>
                        <a:t> D, </a:t>
                      </a:r>
                      <a:r>
                        <a:rPr lang="en-US" sz="810" b="0" i="0" u="none" strike="noStrike" cap="none" spc="0" baseline="0" dirty="0" err="1" smtClean="0">
                          <a:ln>
                            <a:noFill/>
                          </a:ln>
                          <a:solidFill>
                            <a:srgbClr val="003300"/>
                          </a:solidFill>
                          <a:effectLst/>
                          <a:uFillTx/>
                          <a:latin typeface="+mn-lt"/>
                          <a:ea typeface="+mn-ea"/>
                          <a:cs typeface="+mn-cs"/>
                          <a:sym typeface="Gill Sans"/>
                        </a:rPr>
                        <a:t>Agbaba</a:t>
                      </a:r>
                      <a:r>
                        <a:rPr lang="en-US" sz="810" b="0" i="0" u="none" strike="noStrike" cap="none" spc="0" baseline="0" dirty="0" smtClean="0">
                          <a:ln>
                            <a:noFill/>
                          </a:ln>
                          <a:solidFill>
                            <a:srgbClr val="003300"/>
                          </a:solidFill>
                          <a:effectLst/>
                          <a:uFillTx/>
                          <a:latin typeface="+mn-lt"/>
                          <a:ea typeface="+mn-ea"/>
                          <a:cs typeface="+mn-cs"/>
                          <a:sym typeface="Gill Sans"/>
                        </a:rPr>
                        <a:t> D, </a:t>
                      </a:r>
                      <a:r>
                        <a:rPr lang="en-US" sz="810" b="0" i="0" u="none" strike="noStrike" cap="none" spc="0" baseline="0" dirty="0" err="1" smtClean="0">
                          <a:ln>
                            <a:noFill/>
                          </a:ln>
                          <a:solidFill>
                            <a:srgbClr val="003300"/>
                          </a:solidFill>
                          <a:effectLst/>
                          <a:uFillTx/>
                          <a:latin typeface="+mn-lt"/>
                          <a:ea typeface="+mn-ea"/>
                          <a:cs typeface="+mn-cs"/>
                          <a:sym typeface="Gill Sans"/>
                        </a:rPr>
                        <a:t>Fouchaq</a:t>
                      </a:r>
                      <a:r>
                        <a:rPr lang="en-US" sz="810" b="0" i="0" u="none" strike="noStrike" cap="none" spc="0" baseline="0" dirty="0" smtClean="0">
                          <a:ln>
                            <a:noFill/>
                          </a:ln>
                          <a:solidFill>
                            <a:srgbClr val="003300"/>
                          </a:solidFill>
                          <a:effectLst/>
                          <a:uFillTx/>
                          <a:latin typeface="+mn-lt"/>
                          <a:ea typeface="+mn-ea"/>
                          <a:cs typeface="+mn-cs"/>
                          <a:sym typeface="Gill Sans"/>
                        </a:rPr>
                        <a:t> B, Roche J, </a:t>
                      </a:r>
                      <a:r>
                        <a:rPr lang="en-US" sz="810" b="0" i="0" u="none" strike="noStrike" cap="none" spc="0" baseline="0" dirty="0" err="1" smtClean="0">
                          <a:ln>
                            <a:noFill/>
                          </a:ln>
                          <a:solidFill>
                            <a:srgbClr val="003300"/>
                          </a:solidFill>
                          <a:effectLst/>
                          <a:uFillTx/>
                          <a:latin typeface="+mn-lt"/>
                          <a:ea typeface="+mn-ea"/>
                          <a:cs typeface="+mn-cs"/>
                          <a:sym typeface="Gill Sans"/>
                        </a:rPr>
                        <a:t>Nikolic</a:t>
                      </a:r>
                      <a:r>
                        <a:rPr lang="en-US" sz="810" b="0" i="0" u="none" strike="noStrike" cap="none" spc="0" baseline="0" dirty="0" smtClean="0">
                          <a:ln>
                            <a:noFill/>
                          </a:ln>
                          <a:solidFill>
                            <a:srgbClr val="003300"/>
                          </a:solidFill>
                          <a:effectLst/>
                          <a:uFillTx/>
                          <a:latin typeface="+mn-lt"/>
                          <a:ea typeface="+mn-ea"/>
                          <a:cs typeface="+mn-cs"/>
                          <a:sym typeface="Gill Sans"/>
                        </a:rPr>
                        <a:t> K, </a:t>
                      </a:r>
                      <a:r>
                        <a:rPr lang="en-US" sz="810" b="0" i="0" u="none" strike="noStrike" cap="none" spc="0" baseline="0" dirty="0" err="1" smtClean="0">
                          <a:ln>
                            <a:noFill/>
                          </a:ln>
                          <a:solidFill>
                            <a:srgbClr val="003300"/>
                          </a:solidFill>
                          <a:effectLst/>
                          <a:uFillTx/>
                          <a:latin typeface="+mn-lt"/>
                          <a:ea typeface="+mn-ea"/>
                          <a:cs typeface="+mn-cs"/>
                          <a:sym typeface="Gill Sans"/>
                        </a:rPr>
                        <a:t>Blanquart</a:t>
                      </a:r>
                      <a:r>
                        <a:rPr lang="en-US" sz="810" b="0" i="0" u="none" strike="noStrike" cap="none" spc="0" baseline="0" dirty="0" smtClean="0">
                          <a:ln>
                            <a:noFill/>
                          </a:ln>
                          <a:solidFill>
                            <a:srgbClr val="003300"/>
                          </a:solidFill>
                          <a:effectLst/>
                          <a:uFillTx/>
                          <a:latin typeface="+mn-lt"/>
                          <a:ea typeface="+mn-ea"/>
                          <a:cs typeface="+mn-cs"/>
                          <a:sym typeface="Gill Sans"/>
                        </a:rPr>
                        <a:t> C, Bertrand P. Extending Cross Metathesis To Identify Selective HDAC Inhibitors: Synthesis, Biological Activities, and Modeling. ACS Med. Chem. </a:t>
                      </a:r>
                      <a:r>
                        <a:rPr lang="en-US" sz="810" b="0" i="0" u="none" strike="noStrike" cap="none" spc="0" baseline="0" dirty="0" err="1" smtClean="0">
                          <a:ln>
                            <a:noFill/>
                          </a:ln>
                          <a:solidFill>
                            <a:srgbClr val="003300"/>
                          </a:solidFill>
                          <a:effectLst/>
                          <a:uFillTx/>
                          <a:latin typeface="+mn-lt"/>
                          <a:ea typeface="+mn-ea"/>
                          <a:cs typeface="+mn-cs"/>
                          <a:sym typeface="Gill Sans"/>
                        </a:rPr>
                        <a:t>Lett</a:t>
                      </a:r>
                      <a:r>
                        <a:rPr lang="en-US" sz="810" b="0" i="0" u="none" strike="noStrike" cap="none" spc="0" baseline="0" dirty="0" smtClean="0">
                          <a:ln>
                            <a:noFill/>
                          </a:ln>
                          <a:solidFill>
                            <a:srgbClr val="003300"/>
                          </a:solidFill>
                          <a:effectLst/>
                          <a:uFillTx/>
                          <a:latin typeface="+mn-lt"/>
                          <a:ea typeface="+mn-ea"/>
                          <a:cs typeface="+mn-cs"/>
                          <a:sym typeface="Gill Sans"/>
                        </a:rPr>
                        <a:t>. 2019, 10, 863−868. doi:10.1021/acsmedchemlett.8b00440. (M21)</a:t>
                      </a:r>
                    </a:p>
                    <a:p>
                      <a:pPr marL="85725" indent="-85725" algn="l"/>
                      <a:r>
                        <a:rPr lang="en-US" sz="810" b="0" i="0" u="none" strike="noStrike" cap="none" spc="0" baseline="0" dirty="0" err="1" smtClean="0">
                          <a:ln>
                            <a:noFill/>
                          </a:ln>
                          <a:solidFill>
                            <a:srgbClr val="7030A0"/>
                          </a:solidFill>
                          <a:effectLst/>
                          <a:uFillTx/>
                          <a:latin typeface="+mn-lt"/>
                          <a:ea typeface="+mn-ea"/>
                          <a:cs typeface="+mn-cs"/>
                          <a:sym typeface="Gill Sans"/>
                        </a:rPr>
                        <a:t>Ruzic</a:t>
                      </a:r>
                      <a:r>
                        <a:rPr lang="en-US" sz="810" b="0" i="0" u="none" strike="noStrike" cap="none" spc="0" baseline="0" dirty="0" smtClean="0">
                          <a:ln>
                            <a:noFill/>
                          </a:ln>
                          <a:solidFill>
                            <a:srgbClr val="7030A0"/>
                          </a:solidFill>
                          <a:effectLst/>
                          <a:uFillTx/>
                          <a:latin typeface="+mn-lt"/>
                          <a:ea typeface="+mn-ea"/>
                          <a:cs typeface="+mn-cs"/>
                          <a:sym typeface="Gill Sans"/>
                        </a:rPr>
                        <a:t> D, </a:t>
                      </a:r>
                      <a:r>
                        <a:rPr lang="en-US" sz="810" b="0" i="0" u="none" strike="noStrike" cap="none" spc="0" baseline="0" dirty="0" err="1" smtClean="0">
                          <a:ln>
                            <a:noFill/>
                          </a:ln>
                          <a:solidFill>
                            <a:srgbClr val="7030A0"/>
                          </a:solidFill>
                          <a:effectLst/>
                          <a:uFillTx/>
                          <a:latin typeface="+mn-lt"/>
                          <a:ea typeface="+mn-ea"/>
                          <a:cs typeface="+mn-cs"/>
                          <a:sym typeface="Gill Sans"/>
                        </a:rPr>
                        <a:t>Petkovic</a:t>
                      </a:r>
                      <a:r>
                        <a:rPr lang="en-US" sz="810" b="0" i="0" u="none" strike="noStrike" cap="none" spc="0" baseline="0" dirty="0" smtClean="0">
                          <a:ln>
                            <a:noFill/>
                          </a:ln>
                          <a:solidFill>
                            <a:srgbClr val="7030A0"/>
                          </a:solidFill>
                          <a:effectLst/>
                          <a:uFillTx/>
                          <a:latin typeface="+mn-lt"/>
                          <a:ea typeface="+mn-ea"/>
                          <a:cs typeface="+mn-cs"/>
                          <a:sym typeface="Gill Sans"/>
                        </a:rPr>
                        <a:t> M, </a:t>
                      </a:r>
                      <a:r>
                        <a:rPr lang="en-US" sz="810" b="0" i="0" u="none" strike="noStrike" cap="none" spc="0" baseline="0" dirty="0" err="1" smtClean="0">
                          <a:ln>
                            <a:noFill/>
                          </a:ln>
                          <a:solidFill>
                            <a:srgbClr val="7030A0"/>
                          </a:solidFill>
                          <a:effectLst/>
                          <a:uFillTx/>
                          <a:latin typeface="+mn-lt"/>
                          <a:ea typeface="+mn-ea"/>
                          <a:cs typeface="+mn-cs"/>
                          <a:sym typeface="Gill Sans"/>
                        </a:rPr>
                        <a:t>Agbaba</a:t>
                      </a:r>
                      <a:r>
                        <a:rPr lang="en-US" sz="810" b="0" i="0" u="none" strike="noStrike" cap="none" spc="0" baseline="0" dirty="0" smtClean="0">
                          <a:ln>
                            <a:noFill/>
                          </a:ln>
                          <a:solidFill>
                            <a:srgbClr val="7030A0"/>
                          </a:solidFill>
                          <a:effectLst/>
                          <a:uFillTx/>
                          <a:latin typeface="+mn-lt"/>
                          <a:ea typeface="+mn-ea"/>
                          <a:cs typeface="+mn-cs"/>
                          <a:sym typeface="Gill Sans"/>
                        </a:rPr>
                        <a:t> D, </a:t>
                      </a:r>
                      <a:r>
                        <a:rPr lang="en-US" sz="810" b="0" i="0" u="none" strike="noStrike" cap="none" spc="0" baseline="0" dirty="0" err="1" smtClean="0">
                          <a:ln>
                            <a:noFill/>
                          </a:ln>
                          <a:solidFill>
                            <a:srgbClr val="7030A0"/>
                          </a:solidFill>
                          <a:effectLst/>
                          <a:uFillTx/>
                          <a:latin typeface="+mn-lt"/>
                          <a:ea typeface="+mn-ea"/>
                          <a:cs typeface="+mn-cs"/>
                          <a:sym typeface="Gill Sans"/>
                        </a:rPr>
                        <a:t>Ganesan</a:t>
                      </a:r>
                      <a:r>
                        <a:rPr lang="en-US" sz="810" b="0" i="0" u="none" strike="noStrike" cap="none" spc="0" baseline="0" dirty="0" smtClean="0">
                          <a:ln>
                            <a:noFill/>
                          </a:ln>
                          <a:solidFill>
                            <a:srgbClr val="7030A0"/>
                          </a:solidFill>
                          <a:effectLst/>
                          <a:uFillTx/>
                          <a:latin typeface="+mn-lt"/>
                          <a:ea typeface="+mn-ea"/>
                          <a:cs typeface="+mn-cs"/>
                          <a:sym typeface="Gill Sans"/>
                        </a:rPr>
                        <a:t> A, </a:t>
                      </a:r>
                      <a:r>
                        <a:rPr lang="en-US" sz="810" b="0" i="0" u="none" strike="noStrike" cap="none" spc="0" baseline="0" dirty="0" err="1" smtClean="0">
                          <a:ln>
                            <a:noFill/>
                          </a:ln>
                          <a:solidFill>
                            <a:srgbClr val="7030A0"/>
                          </a:solidFill>
                          <a:effectLst/>
                          <a:uFillTx/>
                          <a:latin typeface="+mn-lt"/>
                          <a:ea typeface="+mn-ea"/>
                          <a:cs typeface="+mn-cs"/>
                          <a:sym typeface="Gill Sans"/>
                        </a:rPr>
                        <a:t>Nikolic</a:t>
                      </a:r>
                      <a:r>
                        <a:rPr lang="en-US" sz="810" b="0" i="0" u="none" strike="noStrike" cap="none" spc="0" baseline="0" dirty="0" smtClean="0">
                          <a:ln>
                            <a:noFill/>
                          </a:ln>
                          <a:solidFill>
                            <a:srgbClr val="7030A0"/>
                          </a:solidFill>
                          <a:effectLst/>
                          <a:uFillTx/>
                          <a:latin typeface="+mn-lt"/>
                          <a:ea typeface="+mn-ea"/>
                          <a:cs typeface="+mn-cs"/>
                          <a:sym typeface="Gill Sans"/>
                        </a:rPr>
                        <a:t> K. Combined Ligand and Fragment-based Drug Design of Selective Histone Deacetylase-6 Inhibitors. Molecular Informatics 2019 May; 38 (5): e1800083. </a:t>
                      </a:r>
                      <a:r>
                        <a:rPr lang="en-US" sz="810" b="0" i="0" u="none" strike="noStrike" cap="none" spc="0" baseline="0" dirty="0" err="1" smtClean="0">
                          <a:ln>
                            <a:noFill/>
                          </a:ln>
                          <a:solidFill>
                            <a:srgbClr val="7030A0"/>
                          </a:solidFill>
                          <a:effectLst/>
                          <a:uFillTx/>
                          <a:latin typeface="+mn-lt"/>
                          <a:ea typeface="+mn-ea"/>
                          <a:cs typeface="+mn-cs"/>
                          <a:sym typeface="Gill Sans"/>
                        </a:rPr>
                        <a:t>doi</a:t>
                      </a:r>
                      <a:r>
                        <a:rPr lang="en-US" sz="810" b="0" i="0" u="none" strike="noStrike" cap="none" spc="0" baseline="0" dirty="0" smtClean="0">
                          <a:ln>
                            <a:noFill/>
                          </a:ln>
                          <a:solidFill>
                            <a:srgbClr val="7030A0"/>
                          </a:solidFill>
                          <a:effectLst/>
                          <a:uFillTx/>
                          <a:latin typeface="+mn-lt"/>
                          <a:ea typeface="+mn-ea"/>
                          <a:cs typeface="+mn-cs"/>
                          <a:sym typeface="Gill Sans"/>
                        </a:rPr>
                        <a:t>: 10.1002/minf.201800083. (M21)</a:t>
                      </a:r>
                    </a:p>
                    <a:p>
                      <a:pPr marL="85725" indent="-85725" algn="l"/>
                      <a:r>
                        <a:rPr lang="en-US" sz="810" b="0" i="0" u="none" strike="noStrike" cap="none" spc="0" baseline="0" dirty="0" smtClean="0">
                          <a:ln>
                            <a:noFill/>
                          </a:ln>
                          <a:solidFill>
                            <a:srgbClr val="003300"/>
                          </a:solidFill>
                          <a:effectLst/>
                          <a:uFillTx/>
                          <a:latin typeface="+mn-lt"/>
                          <a:ea typeface="+mn-ea"/>
                          <a:cs typeface="+mn-cs"/>
                          <a:sym typeface="Gill Sans"/>
                        </a:rPr>
                        <a:t>Albert L, </a:t>
                      </a:r>
                      <a:r>
                        <a:rPr lang="en-US" sz="810" b="0" i="0" u="none" strike="noStrike" cap="none" spc="0" baseline="0" dirty="0" err="1" smtClean="0">
                          <a:ln>
                            <a:noFill/>
                          </a:ln>
                          <a:solidFill>
                            <a:srgbClr val="003300"/>
                          </a:solidFill>
                          <a:effectLst/>
                          <a:uFillTx/>
                          <a:latin typeface="+mn-lt"/>
                          <a:ea typeface="+mn-ea"/>
                          <a:cs typeface="+mn-cs"/>
                          <a:sym typeface="Gill Sans"/>
                        </a:rPr>
                        <a:t>Peñalver</a:t>
                      </a:r>
                      <a:r>
                        <a:rPr lang="en-US" sz="810" b="0" i="0" u="none" strike="noStrike" cap="none" spc="0" baseline="0" dirty="0" smtClean="0">
                          <a:ln>
                            <a:noFill/>
                          </a:ln>
                          <a:solidFill>
                            <a:srgbClr val="003300"/>
                          </a:solidFill>
                          <a:effectLst/>
                          <a:uFillTx/>
                          <a:latin typeface="+mn-lt"/>
                          <a:ea typeface="+mn-ea"/>
                          <a:cs typeface="+mn-cs"/>
                          <a:sym typeface="Gill Sans"/>
                        </a:rPr>
                        <a:t> A, </a:t>
                      </a:r>
                      <a:r>
                        <a:rPr lang="en-US" sz="810" b="0" i="0" u="none" strike="noStrike" cap="none" spc="0" baseline="0" dirty="0" err="1" smtClean="0">
                          <a:ln>
                            <a:noFill/>
                          </a:ln>
                          <a:solidFill>
                            <a:srgbClr val="003300"/>
                          </a:solidFill>
                          <a:effectLst/>
                          <a:uFillTx/>
                          <a:latin typeface="+mn-lt"/>
                          <a:ea typeface="+mn-ea"/>
                          <a:cs typeface="+mn-cs"/>
                          <a:sym typeface="Gill Sans"/>
                        </a:rPr>
                        <a:t>Djokovic</a:t>
                      </a:r>
                      <a:r>
                        <a:rPr lang="en-US" sz="810" b="0" i="0" u="none" strike="noStrike" cap="none" spc="0" baseline="0" dirty="0" smtClean="0">
                          <a:ln>
                            <a:noFill/>
                          </a:ln>
                          <a:solidFill>
                            <a:srgbClr val="003300"/>
                          </a:solidFill>
                          <a:effectLst/>
                          <a:uFillTx/>
                          <a:latin typeface="+mn-lt"/>
                          <a:ea typeface="+mn-ea"/>
                          <a:cs typeface="+mn-cs"/>
                          <a:sym typeface="Gill Sans"/>
                        </a:rPr>
                        <a:t> N, </a:t>
                      </a:r>
                      <a:r>
                        <a:rPr lang="en-US" sz="810" b="0" i="0" u="none" strike="noStrike" cap="none" spc="0" baseline="0" dirty="0" err="1" smtClean="0">
                          <a:ln>
                            <a:noFill/>
                          </a:ln>
                          <a:solidFill>
                            <a:srgbClr val="003300"/>
                          </a:solidFill>
                          <a:effectLst/>
                          <a:uFillTx/>
                          <a:latin typeface="+mn-lt"/>
                          <a:ea typeface="+mn-ea"/>
                          <a:cs typeface="+mn-cs"/>
                          <a:sym typeface="Gill Sans"/>
                        </a:rPr>
                        <a:t>Werel</a:t>
                      </a:r>
                      <a:r>
                        <a:rPr lang="en-US" sz="810" b="0" i="0" u="none" strike="noStrike" cap="none" spc="0" baseline="0" dirty="0" smtClean="0">
                          <a:ln>
                            <a:noFill/>
                          </a:ln>
                          <a:solidFill>
                            <a:srgbClr val="003300"/>
                          </a:solidFill>
                          <a:effectLst/>
                          <a:uFillTx/>
                          <a:latin typeface="+mn-lt"/>
                          <a:ea typeface="+mn-ea"/>
                          <a:cs typeface="+mn-cs"/>
                          <a:sym typeface="Gill Sans"/>
                        </a:rPr>
                        <a:t> L, </a:t>
                      </a:r>
                      <a:r>
                        <a:rPr lang="en-US" sz="810" b="0" i="0" u="none" strike="noStrike" cap="none" spc="0" baseline="0" dirty="0" err="1" smtClean="0">
                          <a:ln>
                            <a:noFill/>
                          </a:ln>
                          <a:solidFill>
                            <a:srgbClr val="003300"/>
                          </a:solidFill>
                          <a:effectLst/>
                          <a:uFillTx/>
                          <a:latin typeface="+mn-lt"/>
                          <a:ea typeface="+mn-ea"/>
                          <a:cs typeface="+mn-cs"/>
                          <a:sym typeface="Gill Sans"/>
                        </a:rPr>
                        <a:t>Hoffarth</a:t>
                      </a:r>
                      <a:r>
                        <a:rPr lang="en-US" sz="810" b="0" i="0" u="none" strike="noStrike" cap="none" spc="0" baseline="0" dirty="0" smtClean="0">
                          <a:ln>
                            <a:noFill/>
                          </a:ln>
                          <a:solidFill>
                            <a:srgbClr val="003300"/>
                          </a:solidFill>
                          <a:effectLst/>
                          <a:uFillTx/>
                          <a:latin typeface="+mn-lt"/>
                          <a:ea typeface="+mn-ea"/>
                          <a:cs typeface="+mn-cs"/>
                          <a:sym typeface="Gill Sans"/>
                        </a:rPr>
                        <a:t> M, </a:t>
                      </a:r>
                      <a:r>
                        <a:rPr lang="en-US" sz="810" b="0" i="0" u="none" strike="noStrike" cap="none" spc="0" baseline="0" dirty="0" err="1" smtClean="0">
                          <a:ln>
                            <a:noFill/>
                          </a:ln>
                          <a:solidFill>
                            <a:srgbClr val="003300"/>
                          </a:solidFill>
                          <a:effectLst/>
                          <a:uFillTx/>
                          <a:latin typeface="+mn-lt"/>
                          <a:ea typeface="+mn-ea"/>
                          <a:cs typeface="+mn-cs"/>
                          <a:sym typeface="Gill Sans"/>
                        </a:rPr>
                        <a:t>Ruzic</a:t>
                      </a:r>
                      <a:r>
                        <a:rPr lang="en-US" sz="810" b="0" i="0" u="none" strike="noStrike" cap="none" spc="0" baseline="0" dirty="0" smtClean="0">
                          <a:ln>
                            <a:noFill/>
                          </a:ln>
                          <a:solidFill>
                            <a:srgbClr val="003300"/>
                          </a:solidFill>
                          <a:effectLst/>
                          <a:uFillTx/>
                          <a:latin typeface="+mn-lt"/>
                          <a:ea typeface="+mn-ea"/>
                          <a:cs typeface="+mn-cs"/>
                          <a:sym typeface="Gill Sans"/>
                        </a:rPr>
                        <a:t> D, </a:t>
                      </a:r>
                      <a:r>
                        <a:rPr lang="en-US" sz="810" b="0" i="0" u="none" strike="noStrike" cap="none" spc="0" baseline="0" dirty="0" err="1" smtClean="0">
                          <a:ln>
                            <a:noFill/>
                          </a:ln>
                          <a:solidFill>
                            <a:srgbClr val="003300"/>
                          </a:solidFill>
                          <a:effectLst/>
                          <a:uFillTx/>
                          <a:latin typeface="+mn-lt"/>
                          <a:ea typeface="+mn-ea"/>
                          <a:cs typeface="+mn-cs"/>
                          <a:sym typeface="Gill Sans"/>
                        </a:rPr>
                        <a:t>Xu</a:t>
                      </a:r>
                      <a:r>
                        <a:rPr lang="en-US" sz="810" b="0" i="0" u="none" strike="noStrike" cap="none" spc="0" baseline="0" dirty="0" smtClean="0">
                          <a:ln>
                            <a:noFill/>
                          </a:ln>
                          <a:solidFill>
                            <a:srgbClr val="003300"/>
                          </a:solidFill>
                          <a:effectLst/>
                          <a:uFillTx/>
                          <a:latin typeface="+mn-lt"/>
                          <a:ea typeface="+mn-ea"/>
                          <a:cs typeface="+mn-cs"/>
                          <a:sym typeface="Gill Sans"/>
                        </a:rPr>
                        <a:t> J, Essen LO, </a:t>
                      </a:r>
                      <a:r>
                        <a:rPr lang="en-US" sz="810" b="0" i="0" u="none" strike="noStrike" cap="none" spc="0" baseline="0" dirty="0" err="1" smtClean="0">
                          <a:ln>
                            <a:noFill/>
                          </a:ln>
                          <a:solidFill>
                            <a:srgbClr val="003300"/>
                          </a:solidFill>
                          <a:effectLst/>
                          <a:uFillTx/>
                          <a:latin typeface="+mn-lt"/>
                          <a:ea typeface="+mn-ea"/>
                          <a:cs typeface="+mn-cs"/>
                          <a:sym typeface="Gill Sans"/>
                        </a:rPr>
                        <a:t>Nikolic</a:t>
                      </a:r>
                      <a:r>
                        <a:rPr lang="en-US" sz="810" b="0" i="0" u="none" strike="noStrike" cap="none" spc="0" baseline="0" dirty="0" smtClean="0">
                          <a:ln>
                            <a:noFill/>
                          </a:ln>
                          <a:solidFill>
                            <a:srgbClr val="003300"/>
                          </a:solidFill>
                          <a:effectLst/>
                          <a:uFillTx/>
                          <a:latin typeface="+mn-lt"/>
                          <a:ea typeface="+mn-ea"/>
                          <a:cs typeface="+mn-cs"/>
                          <a:sym typeface="Gill Sans"/>
                        </a:rPr>
                        <a:t> K, Dou Y, </a:t>
                      </a:r>
                      <a:r>
                        <a:rPr lang="en-US" sz="810" b="0" i="0" u="none" strike="noStrike" cap="none" spc="0" baseline="0" dirty="0" err="1" smtClean="0">
                          <a:ln>
                            <a:noFill/>
                          </a:ln>
                          <a:solidFill>
                            <a:srgbClr val="003300"/>
                          </a:solidFill>
                          <a:effectLst/>
                          <a:uFillTx/>
                          <a:latin typeface="+mn-lt"/>
                          <a:ea typeface="+mn-ea"/>
                          <a:cs typeface="+mn-cs"/>
                          <a:sym typeface="Gill Sans"/>
                        </a:rPr>
                        <a:t>Vázquez</a:t>
                      </a:r>
                      <a:r>
                        <a:rPr lang="en-US" sz="810" b="0" i="0" u="none" strike="noStrike" cap="none" spc="0" baseline="0" dirty="0" smtClean="0">
                          <a:ln>
                            <a:noFill/>
                          </a:ln>
                          <a:solidFill>
                            <a:srgbClr val="003300"/>
                          </a:solidFill>
                          <a:effectLst/>
                          <a:uFillTx/>
                          <a:latin typeface="+mn-lt"/>
                          <a:ea typeface="+mn-ea"/>
                          <a:cs typeface="+mn-cs"/>
                          <a:sym typeface="Gill Sans"/>
                        </a:rPr>
                        <a:t> O. Modulating Protein-Protein Interactions with Visible-Light Responsive Peptide Backbone </a:t>
                      </a:r>
                      <a:r>
                        <a:rPr lang="en-US" sz="810" b="0" i="0" u="none" strike="noStrike" cap="none" spc="0" baseline="0" dirty="0" err="1" smtClean="0">
                          <a:ln>
                            <a:noFill/>
                          </a:ln>
                          <a:solidFill>
                            <a:srgbClr val="003300"/>
                          </a:solidFill>
                          <a:effectLst/>
                          <a:uFillTx/>
                          <a:latin typeface="+mn-lt"/>
                          <a:ea typeface="+mn-ea"/>
                          <a:cs typeface="+mn-cs"/>
                          <a:sym typeface="Gill Sans"/>
                        </a:rPr>
                        <a:t>Photoswitches</a:t>
                      </a:r>
                      <a:r>
                        <a:rPr lang="en-US" sz="810" b="0" i="0" u="none" strike="noStrike" cap="none" spc="0" baseline="0" dirty="0" smtClean="0">
                          <a:ln>
                            <a:noFill/>
                          </a:ln>
                          <a:solidFill>
                            <a:srgbClr val="003300"/>
                          </a:solidFill>
                          <a:effectLst/>
                          <a:uFillTx/>
                          <a:latin typeface="+mn-lt"/>
                          <a:ea typeface="+mn-ea"/>
                          <a:cs typeface="+mn-cs"/>
                          <a:sym typeface="Gill Sans"/>
                        </a:rPr>
                        <a:t>. </a:t>
                      </a:r>
                      <a:r>
                        <a:rPr lang="en-US" sz="810" b="0" i="0" u="none" strike="noStrike" cap="none" spc="0" baseline="0" dirty="0" err="1" smtClean="0">
                          <a:ln>
                            <a:noFill/>
                          </a:ln>
                          <a:solidFill>
                            <a:srgbClr val="003300"/>
                          </a:solidFill>
                          <a:effectLst/>
                          <a:uFillTx/>
                          <a:latin typeface="+mn-lt"/>
                          <a:ea typeface="+mn-ea"/>
                          <a:cs typeface="+mn-cs"/>
                          <a:sym typeface="Gill Sans"/>
                        </a:rPr>
                        <a:t>ChemBioChem</a:t>
                      </a:r>
                      <a:r>
                        <a:rPr lang="en-US" sz="810" b="0" i="0" u="none" strike="noStrike" cap="none" spc="0" baseline="0" dirty="0" smtClean="0">
                          <a:ln>
                            <a:noFill/>
                          </a:ln>
                          <a:solidFill>
                            <a:srgbClr val="003300"/>
                          </a:solidFill>
                          <a:effectLst/>
                          <a:uFillTx/>
                          <a:latin typeface="+mn-lt"/>
                          <a:ea typeface="+mn-ea"/>
                          <a:cs typeface="+mn-cs"/>
                          <a:sym typeface="Gill Sans"/>
                        </a:rPr>
                        <a:t> 2019 Jun 3; 20(11): 1417-1429. </a:t>
                      </a:r>
                      <a:r>
                        <a:rPr lang="en-US" sz="810" b="0" i="0" u="none" strike="noStrike" cap="none" spc="0" baseline="0" dirty="0" err="1" smtClean="0">
                          <a:ln>
                            <a:noFill/>
                          </a:ln>
                          <a:solidFill>
                            <a:srgbClr val="003300"/>
                          </a:solidFill>
                          <a:effectLst/>
                          <a:uFillTx/>
                          <a:latin typeface="+mn-lt"/>
                          <a:ea typeface="+mn-ea"/>
                          <a:cs typeface="+mn-cs"/>
                          <a:sym typeface="Gill Sans"/>
                        </a:rPr>
                        <a:t>doi</a:t>
                      </a:r>
                      <a:r>
                        <a:rPr lang="en-US" sz="810" b="0" i="0" u="none" strike="noStrike" cap="none" spc="0" baseline="0" dirty="0" smtClean="0">
                          <a:ln>
                            <a:noFill/>
                          </a:ln>
                          <a:solidFill>
                            <a:srgbClr val="003300"/>
                          </a:solidFill>
                          <a:effectLst/>
                          <a:uFillTx/>
                          <a:latin typeface="+mn-lt"/>
                          <a:ea typeface="+mn-ea"/>
                          <a:cs typeface="+mn-cs"/>
                          <a:sym typeface="Gill Sans"/>
                        </a:rPr>
                        <a:t>: 10.1002/cbic.201800737. (M22)</a:t>
                      </a:r>
                    </a:p>
                    <a:p>
                      <a:pPr marL="85725" indent="-85725" algn="l"/>
                      <a:r>
                        <a:rPr lang="en-US" sz="810" b="0" i="0" u="none" strike="noStrike" cap="none" spc="0" baseline="0" dirty="0" err="1" smtClean="0">
                          <a:ln>
                            <a:noFill/>
                          </a:ln>
                          <a:solidFill>
                            <a:srgbClr val="7030A0"/>
                          </a:solidFill>
                          <a:effectLst/>
                          <a:uFillTx/>
                          <a:latin typeface="+mn-lt"/>
                          <a:ea typeface="+mn-ea"/>
                          <a:cs typeface="+mn-cs"/>
                          <a:sym typeface="Gill Sans"/>
                        </a:rPr>
                        <a:t>Djikic</a:t>
                      </a:r>
                      <a:r>
                        <a:rPr lang="en-US" sz="810" b="0" i="0" u="none" strike="noStrike" cap="none" spc="0" baseline="0" dirty="0" smtClean="0">
                          <a:ln>
                            <a:noFill/>
                          </a:ln>
                          <a:solidFill>
                            <a:srgbClr val="7030A0"/>
                          </a:solidFill>
                          <a:effectLst/>
                          <a:uFillTx/>
                          <a:latin typeface="+mn-lt"/>
                          <a:ea typeface="+mn-ea"/>
                          <a:cs typeface="+mn-cs"/>
                          <a:sym typeface="Gill Sans"/>
                        </a:rPr>
                        <a:t> T,  </a:t>
                      </a:r>
                      <a:r>
                        <a:rPr lang="en-US" sz="810" b="0" i="0" u="none" strike="noStrike" cap="none" spc="0" baseline="0" dirty="0" err="1" smtClean="0">
                          <a:ln>
                            <a:noFill/>
                          </a:ln>
                          <a:solidFill>
                            <a:srgbClr val="7030A0"/>
                          </a:solidFill>
                          <a:effectLst/>
                          <a:uFillTx/>
                          <a:latin typeface="+mn-lt"/>
                          <a:ea typeface="+mn-ea"/>
                          <a:cs typeface="+mn-cs"/>
                          <a:sym typeface="Gill Sans"/>
                        </a:rPr>
                        <a:t>Vucicevic</a:t>
                      </a:r>
                      <a:r>
                        <a:rPr lang="en-US" sz="810" b="0" i="0" u="none" strike="noStrike" cap="none" spc="0" baseline="0" dirty="0" smtClean="0">
                          <a:ln>
                            <a:noFill/>
                          </a:ln>
                          <a:solidFill>
                            <a:srgbClr val="7030A0"/>
                          </a:solidFill>
                          <a:effectLst/>
                          <a:uFillTx/>
                          <a:latin typeface="+mn-lt"/>
                          <a:ea typeface="+mn-ea"/>
                          <a:cs typeface="+mn-cs"/>
                          <a:sym typeface="Gill Sans"/>
                        </a:rPr>
                        <a:t> J,  </a:t>
                      </a:r>
                      <a:r>
                        <a:rPr lang="en-US" sz="810" b="0" i="0" u="none" strike="noStrike" cap="none" spc="0" baseline="0" dirty="0" err="1" smtClean="0">
                          <a:ln>
                            <a:noFill/>
                          </a:ln>
                          <a:solidFill>
                            <a:srgbClr val="7030A0"/>
                          </a:solidFill>
                          <a:effectLst/>
                          <a:uFillTx/>
                          <a:latin typeface="+mn-lt"/>
                          <a:ea typeface="+mn-ea"/>
                          <a:cs typeface="+mn-cs"/>
                          <a:sym typeface="Gill Sans"/>
                        </a:rPr>
                        <a:t>Laurila</a:t>
                      </a:r>
                      <a:r>
                        <a:rPr lang="en-US" sz="810" b="0" i="0" u="none" strike="noStrike" cap="none" spc="0" baseline="0" dirty="0" smtClean="0">
                          <a:ln>
                            <a:noFill/>
                          </a:ln>
                          <a:solidFill>
                            <a:srgbClr val="7030A0"/>
                          </a:solidFill>
                          <a:effectLst/>
                          <a:uFillTx/>
                          <a:latin typeface="+mn-lt"/>
                          <a:ea typeface="+mn-ea"/>
                          <a:cs typeface="+mn-cs"/>
                          <a:sym typeface="Gill Sans"/>
                        </a:rPr>
                        <a:t> J,  </a:t>
                      </a:r>
                      <a:r>
                        <a:rPr lang="en-US" sz="810" b="0" i="0" u="none" strike="noStrike" cap="none" spc="0" baseline="0" dirty="0" err="1" smtClean="0">
                          <a:ln>
                            <a:noFill/>
                          </a:ln>
                          <a:solidFill>
                            <a:srgbClr val="7030A0"/>
                          </a:solidFill>
                          <a:effectLst/>
                          <a:uFillTx/>
                          <a:latin typeface="+mn-lt"/>
                          <a:ea typeface="+mn-ea"/>
                          <a:cs typeface="+mn-cs"/>
                          <a:sym typeface="Gill Sans"/>
                        </a:rPr>
                        <a:t>Radi</a:t>
                      </a:r>
                      <a:r>
                        <a:rPr lang="en-US" sz="810" b="0" i="0" u="none" strike="noStrike" cap="none" spc="0" baseline="0" dirty="0" smtClean="0">
                          <a:ln>
                            <a:noFill/>
                          </a:ln>
                          <a:solidFill>
                            <a:srgbClr val="7030A0"/>
                          </a:solidFill>
                          <a:effectLst/>
                          <a:uFillTx/>
                          <a:latin typeface="+mn-lt"/>
                          <a:ea typeface="+mn-ea"/>
                          <a:cs typeface="+mn-cs"/>
                          <a:sym typeface="Gill Sans"/>
                        </a:rPr>
                        <a:t> M,  </a:t>
                      </a:r>
                      <a:r>
                        <a:rPr lang="en-US" sz="810" b="0" i="0" u="none" strike="noStrike" cap="none" spc="0" baseline="0" dirty="0" err="1" smtClean="0">
                          <a:ln>
                            <a:noFill/>
                          </a:ln>
                          <a:solidFill>
                            <a:srgbClr val="7030A0"/>
                          </a:solidFill>
                          <a:effectLst/>
                          <a:uFillTx/>
                          <a:latin typeface="+mn-lt"/>
                          <a:ea typeface="+mn-ea"/>
                          <a:cs typeface="+mn-cs"/>
                          <a:sym typeface="Gill Sans"/>
                        </a:rPr>
                        <a:t>Veljkovic</a:t>
                      </a:r>
                      <a:r>
                        <a:rPr lang="en-US" sz="810" b="0" i="0" u="none" strike="noStrike" cap="none" spc="0" baseline="0" dirty="0" smtClean="0">
                          <a:ln>
                            <a:noFill/>
                          </a:ln>
                          <a:solidFill>
                            <a:srgbClr val="7030A0"/>
                          </a:solidFill>
                          <a:effectLst/>
                          <a:uFillTx/>
                          <a:latin typeface="+mn-lt"/>
                          <a:ea typeface="+mn-ea"/>
                          <a:cs typeface="+mn-cs"/>
                          <a:sym typeface="Gill Sans"/>
                        </a:rPr>
                        <a:t> N,  </a:t>
                      </a:r>
                      <a:r>
                        <a:rPr lang="en-US" sz="810" b="0" i="0" u="none" strike="noStrike" cap="none" spc="0" baseline="0" dirty="0" err="1" smtClean="0">
                          <a:ln>
                            <a:noFill/>
                          </a:ln>
                          <a:solidFill>
                            <a:srgbClr val="7030A0"/>
                          </a:solidFill>
                          <a:effectLst/>
                          <a:uFillTx/>
                          <a:latin typeface="+mn-lt"/>
                          <a:ea typeface="+mn-ea"/>
                          <a:cs typeface="+mn-cs"/>
                          <a:sym typeface="Gill Sans"/>
                        </a:rPr>
                        <a:t>Xhaard</a:t>
                      </a:r>
                      <a:r>
                        <a:rPr lang="en-US" sz="810" b="0" i="0" u="none" strike="noStrike" cap="none" spc="0" baseline="0" dirty="0" smtClean="0">
                          <a:ln>
                            <a:noFill/>
                          </a:ln>
                          <a:solidFill>
                            <a:srgbClr val="7030A0"/>
                          </a:solidFill>
                          <a:effectLst/>
                          <a:uFillTx/>
                          <a:latin typeface="+mn-lt"/>
                          <a:ea typeface="+mn-ea"/>
                          <a:cs typeface="+mn-cs"/>
                          <a:sym typeface="Gill Sans"/>
                        </a:rPr>
                        <a:t> H,  </a:t>
                      </a:r>
                      <a:r>
                        <a:rPr lang="en-US" sz="810" b="0" i="0" u="none" strike="noStrike" cap="none" spc="0" baseline="0" dirty="0" err="1" smtClean="0">
                          <a:ln>
                            <a:noFill/>
                          </a:ln>
                          <a:solidFill>
                            <a:srgbClr val="7030A0"/>
                          </a:solidFill>
                          <a:effectLst/>
                          <a:uFillTx/>
                          <a:latin typeface="+mn-lt"/>
                          <a:ea typeface="+mn-ea"/>
                          <a:cs typeface="+mn-cs"/>
                          <a:sym typeface="Gill Sans"/>
                        </a:rPr>
                        <a:t>Nikolic</a:t>
                      </a:r>
                      <a:r>
                        <a:rPr lang="en-US" sz="810" b="0" i="0" u="none" strike="noStrike" cap="none" spc="0" baseline="0" dirty="0" smtClean="0">
                          <a:ln>
                            <a:noFill/>
                          </a:ln>
                          <a:solidFill>
                            <a:srgbClr val="7030A0"/>
                          </a:solidFill>
                          <a:effectLst/>
                          <a:uFillTx/>
                          <a:latin typeface="+mn-lt"/>
                          <a:ea typeface="+mn-ea"/>
                          <a:cs typeface="+mn-cs"/>
                          <a:sym typeface="Gill Sans"/>
                        </a:rPr>
                        <a:t> K. Deciphering </a:t>
                      </a:r>
                      <a:r>
                        <a:rPr lang="en-US" sz="810" b="0" i="0" u="none" strike="noStrike" cap="none" spc="0" baseline="0" dirty="0" err="1" smtClean="0">
                          <a:ln>
                            <a:noFill/>
                          </a:ln>
                          <a:solidFill>
                            <a:srgbClr val="7030A0"/>
                          </a:solidFill>
                          <a:effectLst/>
                          <a:uFillTx/>
                          <a:latin typeface="+mn-lt"/>
                          <a:ea typeface="+mn-ea"/>
                          <a:cs typeface="+mn-cs"/>
                          <a:sym typeface="Gill Sans"/>
                        </a:rPr>
                        <a:t>Imidazoline</a:t>
                      </a:r>
                      <a:r>
                        <a:rPr lang="en-US" sz="810" b="0" i="0" u="none" strike="noStrike" cap="none" spc="0" baseline="0" dirty="0" smtClean="0">
                          <a:ln>
                            <a:noFill/>
                          </a:ln>
                          <a:solidFill>
                            <a:srgbClr val="7030A0"/>
                          </a:solidFill>
                          <a:effectLst/>
                          <a:uFillTx/>
                          <a:latin typeface="+mn-lt"/>
                          <a:ea typeface="+mn-ea"/>
                          <a:cs typeface="+mn-cs"/>
                          <a:sym typeface="Gill Sans"/>
                        </a:rPr>
                        <a:t> Off‐Targets by Fishing in the Class A of GPCR field. Molecular Informatics 2020 July, 39 (7):  1900165. </a:t>
                      </a:r>
                      <a:r>
                        <a:rPr lang="en-US" sz="810" b="0" i="0" u="none" strike="noStrike" cap="none" spc="0" baseline="0" dirty="0" err="1" smtClean="0">
                          <a:ln>
                            <a:noFill/>
                          </a:ln>
                          <a:solidFill>
                            <a:srgbClr val="7030A0"/>
                          </a:solidFill>
                          <a:effectLst/>
                          <a:uFillTx/>
                          <a:latin typeface="+mn-lt"/>
                          <a:ea typeface="+mn-ea"/>
                          <a:cs typeface="+mn-cs"/>
                          <a:sym typeface="Gill Sans"/>
                        </a:rPr>
                        <a:t>doi</a:t>
                      </a:r>
                      <a:r>
                        <a:rPr lang="en-US" sz="810" b="0" i="0" u="none" strike="noStrike" cap="none" spc="0" baseline="0" dirty="0" smtClean="0">
                          <a:ln>
                            <a:noFill/>
                          </a:ln>
                          <a:solidFill>
                            <a:srgbClr val="7030A0"/>
                          </a:solidFill>
                          <a:effectLst/>
                          <a:uFillTx/>
                          <a:latin typeface="+mn-lt"/>
                          <a:ea typeface="+mn-ea"/>
                          <a:cs typeface="+mn-cs"/>
                          <a:sym typeface="Gill Sans"/>
                        </a:rPr>
                        <a:t>: 10.1002/minf.201900165. (M21)</a:t>
                      </a:r>
                    </a:p>
                    <a:p>
                      <a:pPr marL="85725" indent="-85725" algn="l"/>
                      <a:r>
                        <a:rPr lang="en-US" sz="810" b="0" i="0" u="none" strike="noStrike" cap="none" spc="0" baseline="0" dirty="0" smtClean="0">
                          <a:ln>
                            <a:noFill/>
                          </a:ln>
                          <a:solidFill>
                            <a:srgbClr val="003300"/>
                          </a:solidFill>
                          <a:effectLst/>
                          <a:uFillTx/>
                          <a:latin typeface="+mn-lt"/>
                          <a:ea typeface="+mn-ea"/>
                          <a:cs typeface="+mn-cs"/>
                          <a:sym typeface="Gill Sans"/>
                        </a:rPr>
                        <a:t>S. </a:t>
                      </a:r>
                      <a:r>
                        <a:rPr lang="en-US" sz="810" b="0" i="0" u="none" strike="noStrike" cap="none" spc="0" baseline="0" dirty="0" err="1" smtClean="0">
                          <a:ln>
                            <a:noFill/>
                          </a:ln>
                          <a:solidFill>
                            <a:srgbClr val="003300"/>
                          </a:solidFill>
                          <a:effectLst/>
                          <a:uFillTx/>
                          <a:latin typeface="+mn-lt"/>
                          <a:ea typeface="+mn-ea"/>
                          <a:cs typeface="+mn-cs"/>
                          <a:sym typeface="Gill Sans"/>
                        </a:rPr>
                        <a:t>Abás</a:t>
                      </a:r>
                      <a:r>
                        <a:rPr lang="en-US" sz="810" b="0" i="0" u="none" strike="noStrike" cap="none" spc="0" baseline="0" dirty="0" smtClean="0">
                          <a:ln>
                            <a:noFill/>
                          </a:ln>
                          <a:solidFill>
                            <a:srgbClr val="003300"/>
                          </a:solidFill>
                          <a:effectLst/>
                          <a:uFillTx/>
                          <a:latin typeface="+mn-lt"/>
                          <a:ea typeface="+mn-ea"/>
                          <a:cs typeface="+mn-cs"/>
                          <a:sym typeface="Gill Sans"/>
                        </a:rPr>
                        <a:t>, S. Rodríguez-</a:t>
                      </a:r>
                      <a:r>
                        <a:rPr lang="en-US" sz="810" b="0" i="0" u="none" strike="noStrike" cap="none" spc="0" baseline="0" dirty="0" err="1" smtClean="0">
                          <a:ln>
                            <a:noFill/>
                          </a:ln>
                          <a:solidFill>
                            <a:srgbClr val="003300"/>
                          </a:solidFill>
                          <a:effectLst/>
                          <a:uFillTx/>
                          <a:latin typeface="+mn-lt"/>
                          <a:ea typeface="+mn-ea"/>
                          <a:cs typeface="+mn-cs"/>
                          <a:sym typeface="Gill Sans"/>
                        </a:rPr>
                        <a:t>Arévalo</a:t>
                      </a:r>
                      <a:r>
                        <a:rPr lang="en-US" sz="810" b="0" i="0" u="none" strike="noStrike" cap="none" spc="0" baseline="0" dirty="0" smtClean="0">
                          <a:ln>
                            <a:noFill/>
                          </a:ln>
                          <a:solidFill>
                            <a:srgbClr val="003300"/>
                          </a:solidFill>
                          <a:effectLst/>
                          <a:uFillTx/>
                          <a:latin typeface="+mn-lt"/>
                          <a:ea typeface="+mn-ea"/>
                          <a:cs typeface="+mn-cs"/>
                          <a:sym typeface="Gill Sans"/>
                        </a:rPr>
                        <a:t>, A. </a:t>
                      </a:r>
                      <a:r>
                        <a:rPr lang="en-US" sz="810" b="0" i="0" u="none" strike="noStrike" cap="none" spc="0" baseline="0" dirty="0" err="1" smtClean="0">
                          <a:ln>
                            <a:noFill/>
                          </a:ln>
                          <a:solidFill>
                            <a:srgbClr val="003300"/>
                          </a:solidFill>
                          <a:effectLst/>
                          <a:uFillTx/>
                          <a:latin typeface="+mn-lt"/>
                          <a:ea typeface="+mn-ea"/>
                          <a:cs typeface="+mn-cs"/>
                          <a:sym typeface="Gill Sans"/>
                        </a:rPr>
                        <a:t>Bagán</a:t>
                      </a:r>
                      <a:r>
                        <a:rPr lang="en-US" sz="810" b="0" i="0" u="none" strike="noStrike" cap="none" spc="0" baseline="0" dirty="0" smtClean="0">
                          <a:ln>
                            <a:noFill/>
                          </a:ln>
                          <a:solidFill>
                            <a:srgbClr val="003300"/>
                          </a:solidFill>
                          <a:effectLst/>
                          <a:uFillTx/>
                          <a:latin typeface="+mn-lt"/>
                          <a:ea typeface="+mn-ea"/>
                          <a:cs typeface="+mn-cs"/>
                          <a:sym typeface="Gill Sans"/>
                        </a:rPr>
                        <a:t>, C. </a:t>
                      </a:r>
                      <a:r>
                        <a:rPr lang="en-US" sz="810" b="0" i="0" u="none" strike="noStrike" cap="none" spc="0" baseline="0" dirty="0" err="1" smtClean="0">
                          <a:ln>
                            <a:noFill/>
                          </a:ln>
                          <a:solidFill>
                            <a:srgbClr val="003300"/>
                          </a:solidFill>
                          <a:effectLst/>
                          <a:uFillTx/>
                          <a:latin typeface="+mn-lt"/>
                          <a:ea typeface="+mn-ea"/>
                          <a:cs typeface="+mn-cs"/>
                          <a:sym typeface="Gill Sans"/>
                        </a:rPr>
                        <a:t>Griñán-Ferré</a:t>
                      </a:r>
                      <a:r>
                        <a:rPr lang="en-US" sz="810" b="0" i="0" u="none" strike="noStrike" cap="none" spc="0" baseline="0" dirty="0" smtClean="0">
                          <a:ln>
                            <a:noFill/>
                          </a:ln>
                          <a:solidFill>
                            <a:srgbClr val="003300"/>
                          </a:solidFill>
                          <a:effectLst/>
                          <a:uFillTx/>
                          <a:latin typeface="+mn-lt"/>
                          <a:ea typeface="+mn-ea"/>
                          <a:cs typeface="+mn-cs"/>
                          <a:sym typeface="Gill Sans"/>
                        </a:rPr>
                        <a:t>, F. </a:t>
                      </a:r>
                      <a:r>
                        <a:rPr lang="en-US" sz="810" b="0" i="0" u="none" strike="noStrike" cap="none" spc="0" baseline="0" dirty="0" err="1" smtClean="0">
                          <a:ln>
                            <a:noFill/>
                          </a:ln>
                          <a:solidFill>
                            <a:srgbClr val="003300"/>
                          </a:solidFill>
                          <a:effectLst/>
                          <a:uFillTx/>
                          <a:latin typeface="+mn-lt"/>
                          <a:ea typeface="+mn-ea"/>
                          <a:cs typeface="+mn-cs"/>
                          <a:sym typeface="Gill Sans"/>
                        </a:rPr>
                        <a:t>Vasilopoulou</a:t>
                      </a:r>
                      <a:r>
                        <a:rPr lang="en-US" sz="810" b="0" i="0" u="none" strike="noStrike" cap="none" spc="0" baseline="0" dirty="0" smtClean="0">
                          <a:ln>
                            <a:noFill/>
                          </a:ln>
                          <a:solidFill>
                            <a:srgbClr val="003300"/>
                          </a:solidFill>
                          <a:effectLst/>
                          <a:uFillTx/>
                          <a:latin typeface="+mn-lt"/>
                          <a:ea typeface="+mn-ea"/>
                          <a:cs typeface="+mn-cs"/>
                          <a:sym typeface="Gill Sans"/>
                        </a:rPr>
                        <a:t>, I. </a:t>
                      </a:r>
                      <a:r>
                        <a:rPr lang="en-US" sz="810" b="0" i="0" u="none" strike="noStrike" cap="none" spc="0" baseline="0" dirty="0" err="1" smtClean="0">
                          <a:ln>
                            <a:noFill/>
                          </a:ln>
                          <a:solidFill>
                            <a:srgbClr val="003300"/>
                          </a:solidFill>
                          <a:effectLst/>
                          <a:uFillTx/>
                          <a:latin typeface="+mn-lt"/>
                          <a:ea typeface="+mn-ea"/>
                          <a:cs typeface="+mn-cs"/>
                          <a:sym typeface="Gill Sans"/>
                        </a:rPr>
                        <a:t>Brocos-Mosquera</a:t>
                      </a:r>
                      <a:r>
                        <a:rPr lang="en-US" sz="810" b="0" i="0" u="none" strike="noStrike" cap="none" spc="0" baseline="0" dirty="0" smtClean="0">
                          <a:ln>
                            <a:noFill/>
                          </a:ln>
                          <a:solidFill>
                            <a:srgbClr val="003300"/>
                          </a:solidFill>
                          <a:effectLst/>
                          <a:uFillTx/>
                          <a:latin typeface="+mn-lt"/>
                          <a:ea typeface="+mn-ea"/>
                          <a:cs typeface="+mn-cs"/>
                          <a:sym typeface="Gill Sans"/>
                        </a:rPr>
                        <a:t>, C. </a:t>
                      </a:r>
                      <a:r>
                        <a:rPr lang="en-US" sz="810" b="0" i="0" u="none" strike="noStrike" cap="none" spc="0" baseline="0" dirty="0" err="1" smtClean="0">
                          <a:ln>
                            <a:noFill/>
                          </a:ln>
                          <a:solidFill>
                            <a:srgbClr val="003300"/>
                          </a:solidFill>
                          <a:effectLst/>
                          <a:uFillTx/>
                          <a:latin typeface="+mn-lt"/>
                          <a:ea typeface="+mn-ea"/>
                          <a:cs typeface="+mn-cs"/>
                          <a:sym typeface="Gill Sans"/>
                        </a:rPr>
                        <a:t>Muguruza</a:t>
                      </a:r>
                      <a:r>
                        <a:rPr lang="en-US" sz="810" b="0" i="0" u="none" strike="noStrike" cap="none" spc="0" baseline="0" dirty="0" smtClean="0">
                          <a:ln>
                            <a:noFill/>
                          </a:ln>
                          <a:solidFill>
                            <a:srgbClr val="003300"/>
                          </a:solidFill>
                          <a:effectLst/>
                          <a:uFillTx/>
                          <a:latin typeface="+mn-lt"/>
                          <a:ea typeface="+mn-ea"/>
                          <a:cs typeface="+mn-cs"/>
                          <a:sym typeface="Gill Sans"/>
                        </a:rPr>
                        <a:t>, B. Pérez, E. </a:t>
                      </a:r>
                      <a:r>
                        <a:rPr lang="en-US" sz="810" b="0" i="0" u="none" strike="noStrike" cap="none" spc="0" baseline="0" dirty="0" err="1" smtClean="0">
                          <a:ln>
                            <a:noFill/>
                          </a:ln>
                          <a:solidFill>
                            <a:srgbClr val="003300"/>
                          </a:solidFill>
                          <a:effectLst/>
                          <a:uFillTx/>
                          <a:latin typeface="+mn-lt"/>
                          <a:ea typeface="+mn-ea"/>
                          <a:cs typeface="+mn-cs"/>
                          <a:sym typeface="Gill Sans"/>
                        </a:rPr>
                        <a:t>Molins</a:t>
                      </a:r>
                      <a:r>
                        <a:rPr lang="en-US" sz="810" b="0" i="0" u="none" strike="noStrike" cap="none" spc="0" baseline="0" dirty="0" smtClean="0">
                          <a:ln>
                            <a:noFill/>
                          </a:ln>
                          <a:solidFill>
                            <a:srgbClr val="003300"/>
                          </a:solidFill>
                          <a:effectLst/>
                          <a:uFillTx/>
                          <a:latin typeface="+mn-lt"/>
                          <a:ea typeface="+mn-ea"/>
                          <a:cs typeface="+mn-cs"/>
                          <a:sym typeface="Gill Sans"/>
                        </a:rPr>
                        <a:t>, F. Javier </a:t>
                      </a:r>
                      <a:r>
                        <a:rPr lang="en-US" sz="810" b="0" i="0" u="none" strike="noStrike" cap="none" spc="0" baseline="0" dirty="0" err="1" smtClean="0">
                          <a:ln>
                            <a:noFill/>
                          </a:ln>
                          <a:solidFill>
                            <a:srgbClr val="003300"/>
                          </a:solidFill>
                          <a:effectLst/>
                          <a:uFillTx/>
                          <a:latin typeface="+mn-lt"/>
                          <a:ea typeface="+mn-ea"/>
                          <a:cs typeface="+mn-cs"/>
                          <a:sym typeface="Gill Sans"/>
                        </a:rPr>
                        <a:t>Luque</a:t>
                      </a:r>
                      <a:r>
                        <a:rPr lang="en-US" sz="810" b="0" i="0" u="none" strike="noStrike" cap="none" spc="0" baseline="0" dirty="0" smtClean="0">
                          <a:ln>
                            <a:noFill/>
                          </a:ln>
                          <a:solidFill>
                            <a:srgbClr val="003300"/>
                          </a:solidFill>
                          <a:effectLst/>
                          <a:uFillTx/>
                          <a:latin typeface="+mn-lt"/>
                          <a:ea typeface="+mn-ea"/>
                          <a:cs typeface="+mn-cs"/>
                          <a:sym typeface="Gill Sans"/>
                        </a:rPr>
                        <a:t>, P. Pérez-Lozano, S. de </a:t>
                      </a:r>
                      <a:r>
                        <a:rPr lang="en-US" sz="810" b="0" i="0" u="none" strike="noStrike" cap="none" spc="0" baseline="0" dirty="0" err="1" smtClean="0">
                          <a:ln>
                            <a:noFill/>
                          </a:ln>
                          <a:solidFill>
                            <a:srgbClr val="003300"/>
                          </a:solidFill>
                          <a:effectLst/>
                          <a:uFillTx/>
                          <a:latin typeface="+mn-lt"/>
                          <a:ea typeface="+mn-ea"/>
                          <a:cs typeface="+mn-cs"/>
                          <a:sym typeface="Gill Sans"/>
                        </a:rPr>
                        <a:t>Jonghe</a:t>
                      </a:r>
                      <a:r>
                        <a:rPr lang="en-US" sz="810" b="0" i="0" u="none" strike="noStrike" cap="none" spc="0" baseline="0" dirty="0" smtClean="0">
                          <a:ln>
                            <a:noFill/>
                          </a:ln>
                          <a:solidFill>
                            <a:srgbClr val="003300"/>
                          </a:solidFill>
                          <a:effectLst/>
                          <a:uFillTx/>
                          <a:latin typeface="+mn-lt"/>
                          <a:ea typeface="+mn-ea"/>
                          <a:cs typeface="+mn-cs"/>
                          <a:sym typeface="Gill Sans"/>
                        </a:rPr>
                        <a:t>, D. </a:t>
                      </a:r>
                      <a:r>
                        <a:rPr lang="en-US" sz="810" b="0" i="0" u="none" strike="noStrike" cap="none" spc="0" baseline="0" dirty="0" err="1" smtClean="0">
                          <a:ln>
                            <a:noFill/>
                          </a:ln>
                          <a:solidFill>
                            <a:srgbClr val="003300"/>
                          </a:solidFill>
                          <a:effectLst/>
                          <a:uFillTx/>
                          <a:latin typeface="+mn-lt"/>
                          <a:ea typeface="+mn-ea"/>
                          <a:cs typeface="+mn-cs"/>
                          <a:sym typeface="Gill Sans"/>
                        </a:rPr>
                        <a:t>Daelemans</a:t>
                      </a:r>
                      <a:r>
                        <a:rPr lang="en-US" sz="810" b="0" i="0" u="none" strike="noStrike" cap="none" spc="0" baseline="0" dirty="0" smtClean="0">
                          <a:ln>
                            <a:noFill/>
                          </a:ln>
                          <a:solidFill>
                            <a:srgbClr val="003300"/>
                          </a:solidFill>
                          <a:effectLst/>
                          <a:uFillTx/>
                          <a:latin typeface="+mn-lt"/>
                          <a:ea typeface="+mn-ea"/>
                          <a:cs typeface="+mn-cs"/>
                          <a:sym typeface="Gill Sans"/>
                        </a:rPr>
                        <a:t>, L. </a:t>
                      </a:r>
                      <a:r>
                        <a:rPr lang="en-US" sz="810" b="0" i="0" u="none" strike="noStrike" cap="none" spc="0" baseline="0" dirty="0" err="1" smtClean="0">
                          <a:ln>
                            <a:noFill/>
                          </a:ln>
                          <a:solidFill>
                            <a:srgbClr val="003300"/>
                          </a:solidFill>
                          <a:effectLst/>
                          <a:uFillTx/>
                          <a:latin typeface="+mn-lt"/>
                          <a:ea typeface="+mn-ea"/>
                          <a:cs typeface="+mn-cs"/>
                          <a:sym typeface="Gill Sans"/>
                        </a:rPr>
                        <a:t>Naesens</a:t>
                      </a:r>
                      <a:r>
                        <a:rPr lang="en-US" sz="810" b="0" i="0" u="none" strike="noStrike" cap="none" spc="0" baseline="0" dirty="0" smtClean="0">
                          <a:ln>
                            <a:noFill/>
                          </a:ln>
                          <a:solidFill>
                            <a:srgbClr val="003300"/>
                          </a:solidFill>
                          <a:effectLst/>
                          <a:uFillTx/>
                          <a:latin typeface="+mn-lt"/>
                          <a:ea typeface="+mn-ea"/>
                          <a:cs typeface="+mn-cs"/>
                          <a:sym typeface="Gill Sans"/>
                        </a:rPr>
                        <a:t>, J. Brea, M. Isabel </a:t>
                      </a:r>
                      <a:r>
                        <a:rPr lang="en-US" sz="810" b="0" i="0" u="none" strike="noStrike" cap="none" spc="0" baseline="0" dirty="0" err="1" smtClean="0">
                          <a:ln>
                            <a:noFill/>
                          </a:ln>
                          <a:solidFill>
                            <a:srgbClr val="003300"/>
                          </a:solidFill>
                          <a:effectLst/>
                          <a:uFillTx/>
                          <a:latin typeface="+mn-lt"/>
                          <a:ea typeface="+mn-ea"/>
                          <a:cs typeface="+mn-cs"/>
                          <a:sym typeface="Gill Sans"/>
                        </a:rPr>
                        <a:t>Loza</a:t>
                      </a:r>
                      <a:r>
                        <a:rPr lang="en-US" sz="810" b="0" i="0" u="none" strike="noStrike" cap="none" spc="0" baseline="0" dirty="0" smtClean="0">
                          <a:ln>
                            <a:noFill/>
                          </a:ln>
                          <a:solidFill>
                            <a:srgbClr val="003300"/>
                          </a:solidFill>
                          <a:effectLst/>
                          <a:uFillTx/>
                          <a:latin typeface="+mn-lt"/>
                          <a:ea typeface="+mn-ea"/>
                          <a:cs typeface="+mn-cs"/>
                          <a:sym typeface="Gill Sans"/>
                        </a:rPr>
                        <a:t>, E. Hernández-Hernández, J. A. </a:t>
                      </a:r>
                      <a:r>
                        <a:rPr lang="en-US" sz="810" b="0" i="0" u="none" strike="noStrike" cap="none" spc="0" baseline="0" dirty="0" err="1" smtClean="0">
                          <a:ln>
                            <a:noFill/>
                          </a:ln>
                          <a:solidFill>
                            <a:srgbClr val="003300"/>
                          </a:solidFill>
                          <a:effectLst/>
                          <a:uFillTx/>
                          <a:latin typeface="+mn-lt"/>
                          <a:ea typeface="+mn-ea"/>
                          <a:cs typeface="+mn-cs"/>
                          <a:sym typeface="Gill Sans"/>
                        </a:rPr>
                        <a:t>García-Sevilla</a:t>
                      </a:r>
                      <a:r>
                        <a:rPr lang="en-US" sz="810" b="0" i="0" u="none" strike="noStrike" cap="none" spc="0" baseline="0" dirty="0" smtClean="0">
                          <a:ln>
                            <a:noFill/>
                          </a:ln>
                          <a:solidFill>
                            <a:srgbClr val="003300"/>
                          </a:solidFill>
                          <a:effectLst/>
                          <a:uFillTx/>
                          <a:latin typeface="+mn-lt"/>
                          <a:ea typeface="+mn-ea"/>
                          <a:cs typeface="+mn-cs"/>
                          <a:sym typeface="Gill Sans"/>
                        </a:rPr>
                        <a:t>, M. Julia </a:t>
                      </a:r>
                      <a:r>
                        <a:rPr lang="en-US" sz="810" b="0" i="0" u="none" strike="noStrike" cap="none" spc="0" baseline="0" dirty="0" err="1" smtClean="0">
                          <a:ln>
                            <a:noFill/>
                          </a:ln>
                          <a:solidFill>
                            <a:srgbClr val="003300"/>
                          </a:solidFill>
                          <a:effectLst/>
                          <a:uFillTx/>
                          <a:latin typeface="+mn-lt"/>
                          <a:ea typeface="+mn-ea"/>
                          <a:cs typeface="+mn-cs"/>
                          <a:sym typeface="Gill Sans"/>
                        </a:rPr>
                        <a:t>García-Fuster</a:t>
                      </a:r>
                      <a:r>
                        <a:rPr lang="en-US" sz="810" b="0" i="0" u="none" strike="noStrike" cap="none" spc="0" baseline="0" dirty="0" smtClean="0">
                          <a:ln>
                            <a:noFill/>
                          </a:ln>
                          <a:solidFill>
                            <a:srgbClr val="003300"/>
                          </a:solidFill>
                          <a:effectLst/>
                          <a:uFillTx/>
                          <a:latin typeface="+mn-lt"/>
                          <a:ea typeface="+mn-ea"/>
                          <a:cs typeface="+mn-cs"/>
                          <a:sym typeface="Gill Sans"/>
                        </a:rPr>
                        <a:t>, M. </a:t>
                      </a:r>
                      <a:r>
                        <a:rPr lang="en-US" sz="810" b="0" i="0" u="none" strike="noStrike" cap="none" spc="0" baseline="0" dirty="0" err="1" smtClean="0">
                          <a:ln>
                            <a:noFill/>
                          </a:ln>
                          <a:solidFill>
                            <a:srgbClr val="003300"/>
                          </a:solidFill>
                          <a:effectLst/>
                          <a:uFillTx/>
                          <a:latin typeface="+mn-lt"/>
                          <a:ea typeface="+mn-ea"/>
                          <a:cs typeface="+mn-cs"/>
                          <a:sym typeface="Gill Sans"/>
                        </a:rPr>
                        <a:t>Radan</a:t>
                      </a:r>
                      <a:r>
                        <a:rPr lang="en-US" sz="810" b="0" i="0" u="none" strike="noStrike" cap="none" spc="0" baseline="0" dirty="0" smtClean="0">
                          <a:ln>
                            <a:noFill/>
                          </a:ln>
                          <a:solidFill>
                            <a:srgbClr val="003300"/>
                          </a:solidFill>
                          <a:effectLst/>
                          <a:uFillTx/>
                          <a:latin typeface="+mn-lt"/>
                          <a:ea typeface="+mn-ea"/>
                          <a:cs typeface="+mn-cs"/>
                          <a:sym typeface="Gill Sans"/>
                        </a:rPr>
                        <a:t>, T. </a:t>
                      </a:r>
                      <a:r>
                        <a:rPr lang="en-US" sz="810" b="0" i="0" u="none" strike="noStrike" cap="none" spc="0" baseline="0" dirty="0" err="1" smtClean="0">
                          <a:ln>
                            <a:noFill/>
                          </a:ln>
                          <a:solidFill>
                            <a:srgbClr val="003300"/>
                          </a:solidFill>
                          <a:effectLst/>
                          <a:uFillTx/>
                          <a:latin typeface="+mn-lt"/>
                          <a:ea typeface="+mn-ea"/>
                          <a:cs typeface="+mn-cs"/>
                          <a:sym typeface="Gill Sans"/>
                        </a:rPr>
                        <a:t>Djikic</a:t>
                      </a:r>
                      <a:r>
                        <a:rPr lang="en-US" sz="810" b="0" i="0" u="none" strike="noStrike" cap="none" spc="0" baseline="0" dirty="0" smtClean="0">
                          <a:ln>
                            <a:noFill/>
                          </a:ln>
                          <a:solidFill>
                            <a:srgbClr val="003300"/>
                          </a:solidFill>
                          <a:effectLst/>
                          <a:uFillTx/>
                          <a:latin typeface="+mn-lt"/>
                          <a:ea typeface="+mn-ea"/>
                          <a:cs typeface="+mn-cs"/>
                          <a:sym typeface="Gill Sans"/>
                        </a:rPr>
                        <a:t>, K. </a:t>
                      </a:r>
                      <a:r>
                        <a:rPr lang="en-US" sz="810" b="0" i="0" u="none" strike="noStrike" cap="none" spc="0" baseline="0" dirty="0" err="1" smtClean="0">
                          <a:ln>
                            <a:noFill/>
                          </a:ln>
                          <a:solidFill>
                            <a:srgbClr val="003300"/>
                          </a:solidFill>
                          <a:effectLst/>
                          <a:uFillTx/>
                          <a:latin typeface="+mn-lt"/>
                          <a:ea typeface="+mn-ea"/>
                          <a:cs typeface="+mn-cs"/>
                          <a:sym typeface="Gill Sans"/>
                        </a:rPr>
                        <a:t>Nikolic</a:t>
                      </a:r>
                      <a:r>
                        <a:rPr lang="en-US" sz="810" b="0" i="0" u="none" strike="noStrike" cap="none" spc="0" baseline="0" dirty="0" smtClean="0">
                          <a:ln>
                            <a:noFill/>
                          </a:ln>
                          <a:solidFill>
                            <a:srgbClr val="003300"/>
                          </a:solidFill>
                          <a:effectLst/>
                          <a:uFillTx/>
                          <a:latin typeface="+mn-lt"/>
                          <a:ea typeface="+mn-ea"/>
                          <a:cs typeface="+mn-cs"/>
                          <a:sym typeface="Gill Sans"/>
                        </a:rPr>
                        <a:t>, M. </a:t>
                      </a:r>
                      <a:r>
                        <a:rPr lang="en-US" sz="810" b="0" i="0" u="none" strike="noStrike" cap="none" spc="0" baseline="0" dirty="0" err="1" smtClean="0">
                          <a:ln>
                            <a:noFill/>
                          </a:ln>
                          <a:solidFill>
                            <a:srgbClr val="003300"/>
                          </a:solidFill>
                          <a:effectLst/>
                          <a:uFillTx/>
                          <a:latin typeface="+mn-lt"/>
                          <a:ea typeface="+mn-ea"/>
                          <a:cs typeface="+mn-cs"/>
                          <a:sym typeface="Gill Sans"/>
                        </a:rPr>
                        <a:t>Pallàs</a:t>
                      </a:r>
                      <a:r>
                        <a:rPr lang="en-US" sz="810" b="0" i="0" u="none" strike="noStrike" cap="none" spc="0" baseline="0" dirty="0" smtClean="0">
                          <a:ln>
                            <a:noFill/>
                          </a:ln>
                          <a:solidFill>
                            <a:srgbClr val="003300"/>
                          </a:solidFill>
                          <a:effectLst/>
                          <a:uFillTx/>
                          <a:latin typeface="+mn-lt"/>
                          <a:ea typeface="+mn-ea"/>
                          <a:cs typeface="+mn-cs"/>
                          <a:sym typeface="Gill Sans"/>
                        </a:rPr>
                        <a:t>, L. F. </a:t>
                      </a:r>
                      <a:r>
                        <a:rPr lang="en-US" sz="810" b="0" i="0" u="none" strike="noStrike" cap="none" spc="0" baseline="0" dirty="0" err="1" smtClean="0">
                          <a:ln>
                            <a:noFill/>
                          </a:ln>
                          <a:solidFill>
                            <a:srgbClr val="003300"/>
                          </a:solidFill>
                          <a:effectLst/>
                          <a:uFillTx/>
                          <a:latin typeface="+mn-lt"/>
                          <a:ea typeface="+mn-ea"/>
                          <a:cs typeface="+mn-cs"/>
                          <a:sym typeface="Gill Sans"/>
                        </a:rPr>
                        <a:t>Callado</a:t>
                      </a:r>
                      <a:r>
                        <a:rPr lang="en-US" sz="810" b="0" i="0" u="none" strike="noStrike" cap="none" spc="0" baseline="0" dirty="0" smtClean="0">
                          <a:ln>
                            <a:noFill/>
                          </a:ln>
                          <a:solidFill>
                            <a:srgbClr val="003300"/>
                          </a:solidFill>
                          <a:effectLst/>
                          <a:uFillTx/>
                          <a:latin typeface="+mn-lt"/>
                          <a:ea typeface="+mn-ea"/>
                          <a:cs typeface="+mn-cs"/>
                          <a:sym typeface="Gill Sans"/>
                        </a:rPr>
                        <a:t>, C. </a:t>
                      </a:r>
                      <a:r>
                        <a:rPr lang="en-US" sz="810" b="0" i="0" u="none" strike="noStrike" cap="none" spc="0" baseline="0" dirty="0" err="1" smtClean="0">
                          <a:ln>
                            <a:noFill/>
                          </a:ln>
                          <a:solidFill>
                            <a:srgbClr val="003300"/>
                          </a:solidFill>
                          <a:effectLst/>
                          <a:uFillTx/>
                          <a:latin typeface="+mn-lt"/>
                          <a:ea typeface="+mn-ea"/>
                          <a:cs typeface="+mn-cs"/>
                          <a:sym typeface="Gill Sans"/>
                        </a:rPr>
                        <a:t>Escolano</a:t>
                      </a:r>
                      <a:r>
                        <a:rPr lang="en-US" sz="810" b="0" i="0" u="none" strike="noStrike" cap="none" spc="0" baseline="0" dirty="0" smtClean="0">
                          <a:ln>
                            <a:noFill/>
                          </a:ln>
                          <a:solidFill>
                            <a:srgbClr val="003300"/>
                          </a:solidFill>
                          <a:effectLst/>
                          <a:uFillTx/>
                          <a:latin typeface="+mn-lt"/>
                          <a:ea typeface="+mn-ea"/>
                          <a:cs typeface="+mn-cs"/>
                          <a:sym typeface="Gill Sans"/>
                        </a:rPr>
                        <a:t>. Bicyclic </a:t>
                      </a:r>
                      <a:r>
                        <a:rPr lang="el-GR" sz="810" b="0" i="0" u="none" strike="noStrike" cap="none" spc="0" baseline="0" dirty="0" smtClean="0">
                          <a:ln>
                            <a:noFill/>
                          </a:ln>
                          <a:solidFill>
                            <a:srgbClr val="003300"/>
                          </a:solidFill>
                          <a:effectLst/>
                          <a:uFillTx/>
                          <a:latin typeface="+mn-lt"/>
                          <a:ea typeface="+mn-ea"/>
                          <a:cs typeface="+mn-cs"/>
                          <a:sym typeface="Gill Sans"/>
                        </a:rPr>
                        <a:t>α-</a:t>
                      </a:r>
                      <a:r>
                        <a:rPr lang="en-US" sz="810" b="0" i="0" u="none" strike="noStrike" cap="none" spc="0" baseline="0" dirty="0" err="1" smtClean="0">
                          <a:ln>
                            <a:noFill/>
                          </a:ln>
                          <a:solidFill>
                            <a:srgbClr val="003300"/>
                          </a:solidFill>
                          <a:effectLst/>
                          <a:uFillTx/>
                          <a:latin typeface="+mn-lt"/>
                          <a:ea typeface="+mn-ea"/>
                          <a:cs typeface="+mn-cs"/>
                          <a:sym typeface="Gill Sans"/>
                        </a:rPr>
                        <a:t>Iminophosphonates</a:t>
                      </a:r>
                      <a:r>
                        <a:rPr lang="en-US" sz="810" b="0" i="0" u="none" strike="noStrike" cap="none" spc="0" baseline="0" dirty="0" smtClean="0">
                          <a:ln>
                            <a:noFill/>
                          </a:ln>
                          <a:solidFill>
                            <a:srgbClr val="003300"/>
                          </a:solidFill>
                          <a:effectLst/>
                          <a:uFillTx/>
                          <a:latin typeface="+mn-lt"/>
                          <a:ea typeface="+mn-ea"/>
                          <a:cs typeface="+mn-cs"/>
                          <a:sym typeface="Gill Sans"/>
                        </a:rPr>
                        <a:t> as High Affinity </a:t>
                      </a:r>
                      <a:r>
                        <a:rPr lang="en-US" sz="810" b="0" i="0" u="none" strike="noStrike" cap="none" spc="0" baseline="0" dirty="0" err="1" smtClean="0">
                          <a:ln>
                            <a:noFill/>
                          </a:ln>
                          <a:solidFill>
                            <a:srgbClr val="003300"/>
                          </a:solidFill>
                          <a:effectLst/>
                          <a:uFillTx/>
                          <a:latin typeface="+mn-lt"/>
                          <a:ea typeface="+mn-ea"/>
                          <a:cs typeface="+mn-cs"/>
                          <a:sym typeface="Gill Sans"/>
                        </a:rPr>
                        <a:t>Imidazoline</a:t>
                      </a:r>
                      <a:r>
                        <a:rPr lang="en-US" sz="810" b="0" i="0" u="none" strike="noStrike" cap="none" spc="0" baseline="0" dirty="0" smtClean="0">
                          <a:ln>
                            <a:noFill/>
                          </a:ln>
                          <a:solidFill>
                            <a:srgbClr val="003300"/>
                          </a:solidFill>
                          <a:effectLst/>
                          <a:uFillTx/>
                          <a:latin typeface="+mn-lt"/>
                          <a:ea typeface="+mn-ea"/>
                          <a:cs typeface="+mn-cs"/>
                          <a:sym typeface="Gill Sans"/>
                        </a:rPr>
                        <a:t> I2 Receptor Ligands for Alzheimer’s Disease. Journal of Medicinal Chemistry 2020 63 (7): 3610-3633, DOI: 10.1021/acs.jmedchem.9b02080 (M21a)</a:t>
                      </a:r>
                    </a:p>
                    <a:p>
                      <a:pPr marL="85725" indent="-85725" algn="l"/>
                      <a:r>
                        <a:rPr lang="en-US" sz="810" b="0" i="0" u="none" strike="noStrike" cap="none" spc="0" baseline="0" dirty="0" smtClean="0">
                          <a:ln>
                            <a:noFill/>
                          </a:ln>
                          <a:solidFill>
                            <a:srgbClr val="7030A0"/>
                          </a:solidFill>
                          <a:effectLst/>
                          <a:uFillTx/>
                          <a:latin typeface="+mn-lt"/>
                          <a:ea typeface="+mn-ea"/>
                          <a:cs typeface="+mn-cs"/>
                          <a:sym typeface="Gill Sans"/>
                        </a:rPr>
                        <a:t>M. </a:t>
                      </a:r>
                      <a:r>
                        <a:rPr lang="en-US" sz="810" b="0" i="0" u="none" strike="noStrike" cap="none" spc="0" baseline="0" dirty="0" err="1" smtClean="0">
                          <a:ln>
                            <a:noFill/>
                          </a:ln>
                          <a:solidFill>
                            <a:srgbClr val="7030A0"/>
                          </a:solidFill>
                          <a:effectLst/>
                          <a:uFillTx/>
                          <a:latin typeface="+mn-lt"/>
                          <a:ea typeface="+mn-ea"/>
                          <a:cs typeface="+mn-cs"/>
                          <a:sym typeface="Gill Sans"/>
                        </a:rPr>
                        <a:t>Radan</a:t>
                      </a:r>
                      <a:r>
                        <a:rPr lang="en-US" sz="810" b="0" i="0" u="none" strike="noStrike" cap="none" spc="0" baseline="0" dirty="0" smtClean="0">
                          <a:ln>
                            <a:noFill/>
                          </a:ln>
                          <a:solidFill>
                            <a:srgbClr val="7030A0"/>
                          </a:solidFill>
                          <a:effectLst/>
                          <a:uFillTx/>
                          <a:latin typeface="+mn-lt"/>
                          <a:ea typeface="+mn-ea"/>
                          <a:cs typeface="+mn-cs"/>
                          <a:sym typeface="Gill Sans"/>
                        </a:rPr>
                        <a:t>, D. </a:t>
                      </a:r>
                      <a:r>
                        <a:rPr lang="en-US" sz="810" b="0" i="0" u="none" strike="noStrike" cap="none" spc="0" baseline="0" dirty="0" err="1" smtClean="0">
                          <a:ln>
                            <a:noFill/>
                          </a:ln>
                          <a:solidFill>
                            <a:srgbClr val="7030A0"/>
                          </a:solidFill>
                          <a:effectLst/>
                          <a:uFillTx/>
                          <a:latin typeface="+mn-lt"/>
                          <a:ea typeface="+mn-ea"/>
                          <a:cs typeface="+mn-cs"/>
                          <a:sym typeface="Gill Sans"/>
                        </a:rPr>
                        <a:t>Ruzic</a:t>
                      </a:r>
                      <a:r>
                        <a:rPr lang="en-US" sz="810" b="0" i="0" u="none" strike="noStrike" cap="none" spc="0" baseline="0" dirty="0" smtClean="0">
                          <a:ln>
                            <a:noFill/>
                          </a:ln>
                          <a:solidFill>
                            <a:srgbClr val="7030A0"/>
                          </a:solidFill>
                          <a:effectLst/>
                          <a:uFillTx/>
                          <a:latin typeface="+mn-lt"/>
                          <a:ea typeface="+mn-ea"/>
                          <a:cs typeface="+mn-cs"/>
                          <a:sym typeface="Gill Sans"/>
                        </a:rPr>
                        <a:t>, M. </a:t>
                      </a:r>
                      <a:r>
                        <a:rPr lang="en-US" sz="810" b="0" i="0" u="none" strike="noStrike" cap="none" spc="0" baseline="0" dirty="0" err="1" smtClean="0">
                          <a:ln>
                            <a:noFill/>
                          </a:ln>
                          <a:solidFill>
                            <a:srgbClr val="7030A0"/>
                          </a:solidFill>
                          <a:effectLst/>
                          <a:uFillTx/>
                          <a:latin typeface="+mn-lt"/>
                          <a:ea typeface="+mn-ea"/>
                          <a:cs typeface="+mn-cs"/>
                          <a:sym typeface="Gill Sans"/>
                        </a:rPr>
                        <a:t>Antonijevic</a:t>
                      </a:r>
                      <a:r>
                        <a:rPr lang="en-US" sz="810" b="0" i="0" u="none" strike="noStrike" cap="none" spc="0" baseline="0" dirty="0" smtClean="0">
                          <a:ln>
                            <a:noFill/>
                          </a:ln>
                          <a:solidFill>
                            <a:srgbClr val="7030A0"/>
                          </a:solidFill>
                          <a:effectLst/>
                          <a:uFillTx/>
                          <a:latin typeface="+mn-lt"/>
                          <a:ea typeface="+mn-ea"/>
                          <a:cs typeface="+mn-cs"/>
                          <a:sym typeface="Gill Sans"/>
                        </a:rPr>
                        <a:t>, T. </a:t>
                      </a:r>
                      <a:r>
                        <a:rPr lang="en-US" sz="810" b="0" i="0" u="none" strike="noStrike" cap="none" spc="0" baseline="0" dirty="0" err="1" smtClean="0">
                          <a:ln>
                            <a:noFill/>
                          </a:ln>
                          <a:solidFill>
                            <a:srgbClr val="7030A0"/>
                          </a:solidFill>
                          <a:effectLst/>
                          <a:uFillTx/>
                          <a:latin typeface="+mn-lt"/>
                          <a:ea typeface="+mn-ea"/>
                          <a:cs typeface="+mn-cs"/>
                          <a:sym typeface="Gill Sans"/>
                        </a:rPr>
                        <a:t>Djikic</a:t>
                      </a:r>
                      <a:r>
                        <a:rPr lang="en-US" sz="810" b="0" i="0" u="none" strike="noStrike" cap="none" spc="0" baseline="0" dirty="0" smtClean="0">
                          <a:ln>
                            <a:noFill/>
                          </a:ln>
                          <a:solidFill>
                            <a:srgbClr val="7030A0"/>
                          </a:solidFill>
                          <a:effectLst/>
                          <a:uFillTx/>
                          <a:latin typeface="+mn-lt"/>
                          <a:ea typeface="+mn-ea"/>
                          <a:cs typeface="+mn-cs"/>
                          <a:sym typeface="Gill Sans"/>
                        </a:rPr>
                        <a:t>, K. </a:t>
                      </a:r>
                      <a:r>
                        <a:rPr lang="en-US" sz="810" b="0" i="0" u="none" strike="noStrike" cap="none" spc="0" baseline="0" dirty="0" err="1" smtClean="0">
                          <a:ln>
                            <a:noFill/>
                          </a:ln>
                          <a:solidFill>
                            <a:srgbClr val="7030A0"/>
                          </a:solidFill>
                          <a:effectLst/>
                          <a:uFillTx/>
                          <a:latin typeface="+mn-lt"/>
                          <a:ea typeface="+mn-ea"/>
                          <a:cs typeface="+mn-cs"/>
                          <a:sym typeface="Gill Sans"/>
                        </a:rPr>
                        <a:t>Nikolic</a:t>
                      </a:r>
                      <a:r>
                        <a:rPr lang="en-US" sz="810" b="0" i="0" u="none" strike="noStrike" cap="none" spc="0" baseline="0" dirty="0" smtClean="0">
                          <a:ln>
                            <a:noFill/>
                          </a:ln>
                          <a:solidFill>
                            <a:srgbClr val="7030A0"/>
                          </a:solidFill>
                          <a:effectLst/>
                          <a:uFillTx/>
                          <a:latin typeface="+mn-lt"/>
                          <a:ea typeface="+mn-ea"/>
                          <a:cs typeface="+mn-cs"/>
                          <a:sym typeface="Gill Sans"/>
                        </a:rPr>
                        <a:t>. In silico Identification of Novel 5-HT2A Antagonists Supported with Ligand- and Target- Based Drug Design Methodologies, Journal of </a:t>
                      </a:r>
                      <a:r>
                        <a:rPr lang="en-US" sz="810" b="0" i="0" u="none" strike="noStrike" cap="none" spc="0" baseline="0" dirty="0" err="1" smtClean="0">
                          <a:ln>
                            <a:noFill/>
                          </a:ln>
                          <a:solidFill>
                            <a:srgbClr val="7030A0"/>
                          </a:solidFill>
                          <a:effectLst/>
                          <a:uFillTx/>
                          <a:latin typeface="+mn-lt"/>
                          <a:ea typeface="+mn-ea"/>
                          <a:cs typeface="+mn-cs"/>
                          <a:sym typeface="Gill Sans"/>
                        </a:rPr>
                        <a:t>Biomolecular</a:t>
                      </a:r>
                      <a:r>
                        <a:rPr lang="en-US" sz="810" b="0" i="0" u="none" strike="noStrike" cap="none" spc="0" baseline="0" dirty="0" smtClean="0">
                          <a:ln>
                            <a:noFill/>
                          </a:ln>
                          <a:solidFill>
                            <a:srgbClr val="7030A0"/>
                          </a:solidFill>
                          <a:effectLst/>
                          <a:uFillTx/>
                          <a:latin typeface="+mn-lt"/>
                          <a:ea typeface="+mn-ea"/>
                          <a:cs typeface="+mn-cs"/>
                          <a:sym typeface="Gill Sans"/>
                        </a:rPr>
                        <a:t> Structure and Dynamics 2020 March: 1819-1837 DOI: 10.1080/07391102.2020.1738961 (M22)</a:t>
                      </a:r>
                    </a:p>
                    <a:p>
                      <a:pPr marL="85725" indent="-85725" algn="l"/>
                      <a:r>
                        <a:rPr lang="en-US" sz="810" b="0" i="0" u="none" strike="noStrike" cap="none" spc="0" baseline="0" dirty="0" smtClean="0">
                          <a:ln>
                            <a:noFill/>
                          </a:ln>
                          <a:solidFill>
                            <a:srgbClr val="003300"/>
                          </a:solidFill>
                          <a:effectLst/>
                          <a:uFillTx/>
                          <a:latin typeface="+mn-lt"/>
                          <a:ea typeface="+mn-ea"/>
                          <a:cs typeface="+mn-cs"/>
                          <a:sym typeface="Gill Sans"/>
                        </a:rPr>
                        <a:t>M. </a:t>
                      </a:r>
                      <a:r>
                        <a:rPr lang="en-US" sz="810" b="0" i="0" u="none" strike="noStrike" cap="none" spc="0" baseline="0" dirty="0" err="1" smtClean="0">
                          <a:ln>
                            <a:noFill/>
                          </a:ln>
                          <a:solidFill>
                            <a:srgbClr val="003300"/>
                          </a:solidFill>
                          <a:effectLst/>
                          <a:uFillTx/>
                          <a:latin typeface="+mn-lt"/>
                          <a:ea typeface="+mn-ea"/>
                          <a:cs typeface="+mn-cs"/>
                          <a:sym typeface="Gill Sans"/>
                        </a:rPr>
                        <a:t>Elek</a:t>
                      </a:r>
                      <a:r>
                        <a:rPr lang="en-US" sz="810" b="0" i="0" u="none" strike="noStrike" cap="none" spc="0" baseline="0" dirty="0" smtClean="0">
                          <a:ln>
                            <a:noFill/>
                          </a:ln>
                          <a:solidFill>
                            <a:srgbClr val="003300"/>
                          </a:solidFill>
                          <a:effectLst/>
                          <a:uFillTx/>
                          <a:latin typeface="+mn-lt"/>
                          <a:ea typeface="+mn-ea"/>
                          <a:cs typeface="+mn-cs"/>
                          <a:sym typeface="Gill Sans"/>
                        </a:rPr>
                        <a:t>, N. </a:t>
                      </a:r>
                      <a:r>
                        <a:rPr lang="en-US" sz="810" b="0" i="0" u="none" strike="noStrike" cap="none" spc="0" baseline="0" dirty="0" err="1" smtClean="0">
                          <a:ln>
                            <a:noFill/>
                          </a:ln>
                          <a:solidFill>
                            <a:srgbClr val="003300"/>
                          </a:solidFill>
                          <a:effectLst/>
                          <a:uFillTx/>
                          <a:latin typeface="+mn-lt"/>
                          <a:ea typeface="+mn-ea"/>
                          <a:cs typeface="+mn-cs"/>
                          <a:sym typeface="Gill Sans"/>
                        </a:rPr>
                        <a:t>Djokovic</a:t>
                      </a:r>
                      <a:r>
                        <a:rPr lang="en-US" sz="810" b="0" i="0" u="none" strike="noStrike" cap="none" spc="0" baseline="0" dirty="0" smtClean="0">
                          <a:ln>
                            <a:noFill/>
                          </a:ln>
                          <a:solidFill>
                            <a:srgbClr val="003300"/>
                          </a:solidFill>
                          <a:effectLst/>
                          <a:uFillTx/>
                          <a:latin typeface="+mn-lt"/>
                          <a:ea typeface="+mn-ea"/>
                          <a:cs typeface="+mn-cs"/>
                          <a:sym typeface="Gill Sans"/>
                        </a:rPr>
                        <a:t>, A. Frank, S. </a:t>
                      </a:r>
                      <a:r>
                        <a:rPr lang="en-US" sz="810" b="0" i="0" u="none" strike="noStrike" cap="none" spc="0" baseline="0" dirty="0" err="1" smtClean="0">
                          <a:ln>
                            <a:noFill/>
                          </a:ln>
                          <a:solidFill>
                            <a:srgbClr val="003300"/>
                          </a:solidFill>
                          <a:effectLst/>
                          <a:uFillTx/>
                          <a:latin typeface="+mn-lt"/>
                          <a:ea typeface="+mn-ea"/>
                          <a:cs typeface="+mn-cs"/>
                          <a:sym typeface="Gill Sans"/>
                        </a:rPr>
                        <a:t>Oljacic</a:t>
                      </a:r>
                      <a:r>
                        <a:rPr lang="en-US" sz="810" b="0" i="0" u="none" strike="noStrike" cap="none" spc="0" baseline="0" dirty="0" smtClean="0">
                          <a:ln>
                            <a:noFill/>
                          </a:ln>
                          <a:solidFill>
                            <a:srgbClr val="003300"/>
                          </a:solidFill>
                          <a:effectLst/>
                          <a:uFillTx/>
                          <a:latin typeface="+mn-lt"/>
                          <a:ea typeface="+mn-ea"/>
                          <a:cs typeface="+mn-cs"/>
                          <a:sym typeface="Gill Sans"/>
                        </a:rPr>
                        <a:t>, A. </a:t>
                      </a:r>
                      <a:r>
                        <a:rPr lang="en-US" sz="810" b="0" i="0" u="none" strike="noStrike" cap="none" spc="0" baseline="0" dirty="0" err="1" smtClean="0">
                          <a:ln>
                            <a:noFill/>
                          </a:ln>
                          <a:solidFill>
                            <a:srgbClr val="003300"/>
                          </a:solidFill>
                          <a:effectLst/>
                          <a:uFillTx/>
                          <a:latin typeface="+mn-lt"/>
                          <a:ea typeface="+mn-ea"/>
                          <a:cs typeface="+mn-cs"/>
                          <a:sym typeface="Gill Sans"/>
                        </a:rPr>
                        <a:t>Zivkovic</a:t>
                      </a:r>
                      <a:r>
                        <a:rPr lang="en-US" sz="810" b="0" i="0" u="none" strike="noStrike" cap="none" spc="0" baseline="0" dirty="0" smtClean="0">
                          <a:ln>
                            <a:noFill/>
                          </a:ln>
                          <a:solidFill>
                            <a:srgbClr val="003300"/>
                          </a:solidFill>
                          <a:effectLst/>
                          <a:uFillTx/>
                          <a:latin typeface="+mn-lt"/>
                          <a:ea typeface="+mn-ea"/>
                          <a:cs typeface="+mn-cs"/>
                          <a:sym typeface="Gill Sans"/>
                        </a:rPr>
                        <a:t>, K. </a:t>
                      </a:r>
                      <a:r>
                        <a:rPr lang="en-US" sz="810" b="0" i="0" u="none" strike="noStrike" cap="none" spc="0" baseline="0" dirty="0" err="1" smtClean="0">
                          <a:ln>
                            <a:noFill/>
                          </a:ln>
                          <a:solidFill>
                            <a:srgbClr val="003300"/>
                          </a:solidFill>
                          <a:effectLst/>
                          <a:uFillTx/>
                          <a:latin typeface="+mn-lt"/>
                          <a:ea typeface="+mn-ea"/>
                          <a:cs typeface="+mn-cs"/>
                          <a:sym typeface="Gill Sans"/>
                        </a:rPr>
                        <a:t>Nikolic</a:t>
                      </a:r>
                      <a:r>
                        <a:rPr lang="en-US" sz="810" b="0" i="0" u="none" strike="noStrike" cap="none" spc="0" baseline="0" dirty="0" smtClean="0">
                          <a:ln>
                            <a:noFill/>
                          </a:ln>
                          <a:solidFill>
                            <a:srgbClr val="003300"/>
                          </a:solidFill>
                          <a:effectLst/>
                          <a:uFillTx/>
                          <a:latin typeface="+mn-lt"/>
                          <a:ea typeface="+mn-ea"/>
                          <a:cs typeface="+mn-cs"/>
                          <a:sym typeface="Gill Sans"/>
                        </a:rPr>
                        <a:t>, H. Stark. Synthesis, in silico, and in vitro studies of novel dopamine D2 and D3 receptor ligands, Arch Pharm. 2021; 354: e2000486. DOI: 10.1002/ardp.202000486. (M22)</a:t>
                      </a:r>
                    </a:p>
                    <a:p>
                      <a:pPr marL="85725" indent="-85725" algn="l"/>
                      <a:r>
                        <a:rPr lang="en-US" sz="810" b="0" i="0" u="none" strike="noStrike" cap="none" spc="0" baseline="0" dirty="0" smtClean="0">
                          <a:ln>
                            <a:noFill/>
                          </a:ln>
                          <a:solidFill>
                            <a:srgbClr val="7030A0"/>
                          </a:solidFill>
                          <a:effectLst/>
                          <a:uFillTx/>
                          <a:latin typeface="+mn-lt"/>
                          <a:ea typeface="+mn-ea"/>
                          <a:cs typeface="+mn-cs"/>
                          <a:sym typeface="Gill Sans"/>
                        </a:rPr>
                        <a:t>N. </a:t>
                      </a:r>
                      <a:r>
                        <a:rPr lang="en-US" sz="810" b="0" i="0" u="none" strike="noStrike" cap="none" spc="0" baseline="0" dirty="0" err="1" smtClean="0">
                          <a:ln>
                            <a:noFill/>
                          </a:ln>
                          <a:solidFill>
                            <a:srgbClr val="7030A0"/>
                          </a:solidFill>
                          <a:effectLst/>
                          <a:uFillTx/>
                          <a:latin typeface="+mn-lt"/>
                          <a:ea typeface="+mn-ea"/>
                          <a:cs typeface="+mn-cs"/>
                          <a:sym typeface="Gill Sans"/>
                        </a:rPr>
                        <a:t>Djokovic</a:t>
                      </a:r>
                      <a:r>
                        <a:rPr lang="en-US" sz="810" b="0" i="0" u="none" strike="noStrike" cap="none" spc="0" baseline="0" dirty="0" smtClean="0">
                          <a:ln>
                            <a:noFill/>
                          </a:ln>
                          <a:solidFill>
                            <a:srgbClr val="7030A0"/>
                          </a:solidFill>
                          <a:effectLst/>
                          <a:uFillTx/>
                          <a:latin typeface="+mn-lt"/>
                          <a:ea typeface="+mn-ea"/>
                          <a:cs typeface="+mn-cs"/>
                          <a:sym typeface="Gill Sans"/>
                        </a:rPr>
                        <a:t>, D. </a:t>
                      </a:r>
                      <a:r>
                        <a:rPr lang="en-US" sz="810" b="0" i="0" u="none" strike="noStrike" cap="none" spc="0" baseline="0" dirty="0" err="1" smtClean="0">
                          <a:ln>
                            <a:noFill/>
                          </a:ln>
                          <a:solidFill>
                            <a:srgbClr val="7030A0"/>
                          </a:solidFill>
                          <a:effectLst/>
                          <a:uFillTx/>
                          <a:latin typeface="+mn-lt"/>
                          <a:ea typeface="+mn-ea"/>
                          <a:cs typeface="+mn-cs"/>
                          <a:sym typeface="Gill Sans"/>
                        </a:rPr>
                        <a:t>Ruzic</a:t>
                      </a:r>
                      <a:r>
                        <a:rPr lang="en-US" sz="810" b="0" i="0" u="none" strike="noStrike" cap="none" spc="0" baseline="0" dirty="0" smtClean="0">
                          <a:ln>
                            <a:noFill/>
                          </a:ln>
                          <a:solidFill>
                            <a:srgbClr val="7030A0"/>
                          </a:solidFill>
                          <a:effectLst/>
                          <a:uFillTx/>
                          <a:latin typeface="+mn-lt"/>
                          <a:ea typeface="+mn-ea"/>
                          <a:cs typeface="+mn-cs"/>
                          <a:sym typeface="Gill Sans"/>
                        </a:rPr>
                        <a:t>, T. </a:t>
                      </a:r>
                      <a:r>
                        <a:rPr lang="en-US" sz="810" b="0" i="0" u="none" strike="noStrike" cap="none" spc="0" baseline="0" dirty="0" err="1" smtClean="0">
                          <a:ln>
                            <a:noFill/>
                          </a:ln>
                          <a:solidFill>
                            <a:srgbClr val="7030A0"/>
                          </a:solidFill>
                          <a:effectLst/>
                          <a:uFillTx/>
                          <a:latin typeface="+mn-lt"/>
                          <a:ea typeface="+mn-ea"/>
                          <a:cs typeface="+mn-cs"/>
                          <a:sym typeface="Gill Sans"/>
                        </a:rPr>
                        <a:t>Djikic</a:t>
                      </a:r>
                      <a:r>
                        <a:rPr lang="en-US" sz="810" b="0" i="0" u="none" strike="noStrike" cap="none" spc="0" baseline="0" dirty="0" smtClean="0">
                          <a:ln>
                            <a:noFill/>
                          </a:ln>
                          <a:solidFill>
                            <a:srgbClr val="7030A0"/>
                          </a:solidFill>
                          <a:effectLst/>
                          <a:uFillTx/>
                          <a:latin typeface="+mn-lt"/>
                          <a:ea typeface="+mn-ea"/>
                          <a:cs typeface="+mn-cs"/>
                          <a:sym typeface="Gill Sans"/>
                        </a:rPr>
                        <a:t>, S. </a:t>
                      </a:r>
                      <a:r>
                        <a:rPr lang="en-US" sz="810" b="0" i="0" u="none" strike="noStrike" cap="none" spc="0" baseline="0" dirty="0" err="1" smtClean="0">
                          <a:ln>
                            <a:noFill/>
                          </a:ln>
                          <a:solidFill>
                            <a:srgbClr val="7030A0"/>
                          </a:solidFill>
                          <a:effectLst/>
                          <a:uFillTx/>
                          <a:latin typeface="+mn-lt"/>
                          <a:ea typeface="+mn-ea"/>
                          <a:cs typeface="+mn-cs"/>
                          <a:sym typeface="Gill Sans"/>
                        </a:rPr>
                        <a:t>Cvijic</a:t>
                      </a:r>
                      <a:r>
                        <a:rPr lang="en-US" sz="810" b="0" i="0" u="none" strike="noStrike" cap="none" spc="0" baseline="0" dirty="0" smtClean="0">
                          <a:ln>
                            <a:noFill/>
                          </a:ln>
                          <a:solidFill>
                            <a:srgbClr val="7030A0"/>
                          </a:solidFill>
                          <a:effectLst/>
                          <a:uFillTx/>
                          <a:latin typeface="+mn-lt"/>
                          <a:ea typeface="+mn-ea"/>
                          <a:cs typeface="+mn-cs"/>
                          <a:sym typeface="Gill Sans"/>
                        </a:rPr>
                        <a:t>, J. </a:t>
                      </a:r>
                      <a:r>
                        <a:rPr lang="en-US" sz="810" b="0" i="0" u="none" strike="noStrike" cap="none" spc="0" baseline="0" dirty="0" err="1" smtClean="0">
                          <a:ln>
                            <a:noFill/>
                          </a:ln>
                          <a:solidFill>
                            <a:srgbClr val="7030A0"/>
                          </a:solidFill>
                          <a:effectLst/>
                          <a:uFillTx/>
                          <a:latin typeface="+mn-lt"/>
                          <a:ea typeface="+mn-ea"/>
                          <a:cs typeface="+mn-cs"/>
                          <a:sym typeface="Gill Sans"/>
                        </a:rPr>
                        <a:t>Ignjatovic</a:t>
                      </a:r>
                      <a:r>
                        <a:rPr lang="en-US" sz="810" b="0" i="0" u="none" strike="noStrike" cap="none" spc="0" baseline="0" dirty="0" smtClean="0">
                          <a:ln>
                            <a:noFill/>
                          </a:ln>
                          <a:solidFill>
                            <a:srgbClr val="7030A0"/>
                          </a:solidFill>
                          <a:effectLst/>
                          <a:uFillTx/>
                          <a:latin typeface="+mn-lt"/>
                          <a:ea typeface="+mn-ea"/>
                          <a:cs typeface="+mn-cs"/>
                          <a:sym typeface="Gill Sans"/>
                        </a:rPr>
                        <a:t>, S. </a:t>
                      </a:r>
                      <a:r>
                        <a:rPr lang="en-US" sz="810" b="0" i="0" u="none" strike="noStrike" cap="none" spc="0" baseline="0" dirty="0" err="1" smtClean="0">
                          <a:ln>
                            <a:noFill/>
                          </a:ln>
                          <a:solidFill>
                            <a:srgbClr val="7030A0"/>
                          </a:solidFill>
                          <a:effectLst/>
                          <a:uFillTx/>
                          <a:latin typeface="+mn-lt"/>
                          <a:ea typeface="+mn-ea"/>
                          <a:cs typeface="+mn-cs"/>
                          <a:sym typeface="Gill Sans"/>
                        </a:rPr>
                        <a:t>Ibric</a:t>
                      </a:r>
                      <a:r>
                        <a:rPr lang="en-US" sz="810" b="0" i="0" u="none" strike="noStrike" cap="none" spc="0" baseline="0" dirty="0" smtClean="0">
                          <a:ln>
                            <a:noFill/>
                          </a:ln>
                          <a:solidFill>
                            <a:srgbClr val="7030A0"/>
                          </a:solidFill>
                          <a:effectLst/>
                          <a:uFillTx/>
                          <a:latin typeface="+mn-lt"/>
                          <a:ea typeface="+mn-ea"/>
                          <a:cs typeface="+mn-cs"/>
                          <a:sym typeface="Gill Sans"/>
                        </a:rPr>
                        <a:t>, K. </a:t>
                      </a:r>
                      <a:r>
                        <a:rPr lang="en-US" sz="810" b="0" i="0" u="none" strike="noStrike" cap="none" spc="0" baseline="0" dirty="0" err="1" smtClean="0">
                          <a:ln>
                            <a:noFill/>
                          </a:ln>
                          <a:solidFill>
                            <a:srgbClr val="7030A0"/>
                          </a:solidFill>
                          <a:effectLst/>
                          <a:uFillTx/>
                          <a:latin typeface="+mn-lt"/>
                          <a:ea typeface="+mn-ea"/>
                          <a:cs typeface="+mn-cs"/>
                          <a:sym typeface="Gill Sans"/>
                        </a:rPr>
                        <a:t>Baralic</a:t>
                      </a:r>
                      <a:r>
                        <a:rPr lang="en-US" sz="810" b="0" i="0" u="none" strike="noStrike" cap="none" spc="0" baseline="0" dirty="0" smtClean="0">
                          <a:ln>
                            <a:noFill/>
                          </a:ln>
                          <a:solidFill>
                            <a:srgbClr val="7030A0"/>
                          </a:solidFill>
                          <a:effectLst/>
                          <a:uFillTx/>
                          <a:latin typeface="+mn-lt"/>
                          <a:ea typeface="+mn-ea"/>
                          <a:cs typeface="+mn-cs"/>
                          <a:sym typeface="Gill Sans"/>
                        </a:rPr>
                        <a:t>,  A. </a:t>
                      </a:r>
                      <a:r>
                        <a:rPr lang="en-US" sz="810" b="0" i="0" u="none" strike="noStrike" cap="none" spc="0" baseline="0" dirty="0" err="1" smtClean="0">
                          <a:ln>
                            <a:noFill/>
                          </a:ln>
                          <a:solidFill>
                            <a:srgbClr val="7030A0"/>
                          </a:solidFill>
                          <a:effectLst/>
                          <a:uFillTx/>
                          <a:latin typeface="+mn-lt"/>
                          <a:ea typeface="+mn-ea"/>
                          <a:cs typeface="+mn-cs"/>
                          <a:sym typeface="Gill Sans"/>
                        </a:rPr>
                        <a:t>Buha</a:t>
                      </a:r>
                      <a:r>
                        <a:rPr lang="en-US" sz="810" b="0" i="0" u="none" strike="noStrike" cap="none" spc="0" baseline="0" dirty="0" smtClean="0">
                          <a:ln>
                            <a:noFill/>
                          </a:ln>
                          <a:solidFill>
                            <a:srgbClr val="7030A0"/>
                          </a:solidFill>
                          <a:effectLst/>
                          <a:uFillTx/>
                          <a:latin typeface="+mn-lt"/>
                          <a:ea typeface="+mn-ea"/>
                          <a:cs typeface="+mn-cs"/>
                          <a:sym typeface="Gill Sans"/>
                        </a:rPr>
                        <a:t> </a:t>
                      </a:r>
                      <a:r>
                        <a:rPr lang="en-US" sz="810" b="0" i="0" u="none" strike="noStrike" cap="none" spc="0" baseline="0" dirty="0" err="1" smtClean="0">
                          <a:ln>
                            <a:noFill/>
                          </a:ln>
                          <a:solidFill>
                            <a:srgbClr val="7030A0"/>
                          </a:solidFill>
                          <a:effectLst/>
                          <a:uFillTx/>
                          <a:latin typeface="+mn-lt"/>
                          <a:ea typeface="+mn-ea"/>
                          <a:cs typeface="+mn-cs"/>
                          <a:sym typeface="Gill Sans"/>
                        </a:rPr>
                        <a:t>Djordjevic</a:t>
                      </a:r>
                      <a:r>
                        <a:rPr lang="en-US" sz="810" b="0" i="0" u="none" strike="noStrike" cap="none" spc="0" baseline="0" dirty="0" smtClean="0">
                          <a:ln>
                            <a:noFill/>
                          </a:ln>
                          <a:solidFill>
                            <a:srgbClr val="7030A0"/>
                          </a:solidFill>
                          <a:effectLst/>
                          <a:uFillTx/>
                          <a:latin typeface="+mn-lt"/>
                          <a:ea typeface="+mn-ea"/>
                          <a:cs typeface="+mn-cs"/>
                          <a:sym typeface="Gill Sans"/>
                        </a:rPr>
                        <a:t>, M. </a:t>
                      </a:r>
                      <a:r>
                        <a:rPr lang="en-US" sz="810" b="0" i="0" u="none" strike="noStrike" cap="none" spc="0" baseline="0" dirty="0" err="1" smtClean="0">
                          <a:ln>
                            <a:noFill/>
                          </a:ln>
                          <a:solidFill>
                            <a:srgbClr val="7030A0"/>
                          </a:solidFill>
                          <a:effectLst/>
                          <a:uFillTx/>
                          <a:latin typeface="+mn-lt"/>
                          <a:ea typeface="+mn-ea"/>
                          <a:cs typeface="+mn-cs"/>
                          <a:sym typeface="Gill Sans"/>
                        </a:rPr>
                        <a:t>Curcic</a:t>
                      </a:r>
                      <a:r>
                        <a:rPr lang="en-US" sz="810" b="0" i="0" u="none" strike="noStrike" cap="none" spc="0" baseline="0" dirty="0" smtClean="0">
                          <a:ln>
                            <a:noFill/>
                          </a:ln>
                          <a:solidFill>
                            <a:srgbClr val="7030A0"/>
                          </a:solidFill>
                          <a:effectLst/>
                          <a:uFillTx/>
                          <a:latin typeface="+mn-lt"/>
                          <a:ea typeface="+mn-ea"/>
                          <a:cs typeface="+mn-cs"/>
                          <a:sym typeface="Gill Sans"/>
                        </a:rPr>
                        <a:t>, D. </a:t>
                      </a:r>
                      <a:r>
                        <a:rPr lang="en-US" sz="810" b="0" i="0" u="none" strike="noStrike" cap="none" spc="0" baseline="0" dirty="0" err="1" smtClean="0">
                          <a:ln>
                            <a:noFill/>
                          </a:ln>
                          <a:solidFill>
                            <a:srgbClr val="7030A0"/>
                          </a:solidFill>
                          <a:effectLst/>
                          <a:uFillTx/>
                          <a:latin typeface="+mn-lt"/>
                          <a:ea typeface="+mn-ea"/>
                          <a:cs typeface="+mn-cs"/>
                          <a:sym typeface="Gill Sans"/>
                        </a:rPr>
                        <a:t>Djukic-Cosic</a:t>
                      </a:r>
                      <a:r>
                        <a:rPr lang="en-US" sz="810" b="0" i="0" u="none" strike="noStrike" cap="none" spc="0" baseline="0" dirty="0" smtClean="0">
                          <a:ln>
                            <a:noFill/>
                          </a:ln>
                          <a:solidFill>
                            <a:srgbClr val="7030A0"/>
                          </a:solidFill>
                          <a:effectLst/>
                          <a:uFillTx/>
                          <a:latin typeface="+mn-lt"/>
                          <a:ea typeface="+mn-ea"/>
                          <a:cs typeface="+mn-cs"/>
                          <a:sym typeface="Gill Sans"/>
                        </a:rPr>
                        <a:t>, K. </a:t>
                      </a:r>
                      <a:r>
                        <a:rPr lang="en-US" sz="810" b="0" i="0" u="none" strike="noStrike" cap="none" spc="0" baseline="0" dirty="0" err="1" smtClean="0">
                          <a:ln>
                            <a:noFill/>
                          </a:ln>
                          <a:solidFill>
                            <a:srgbClr val="7030A0"/>
                          </a:solidFill>
                          <a:effectLst/>
                          <a:uFillTx/>
                          <a:latin typeface="+mn-lt"/>
                          <a:ea typeface="+mn-ea"/>
                          <a:cs typeface="+mn-cs"/>
                          <a:sym typeface="Gill Sans"/>
                        </a:rPr>
                        <a:t>Nikolic</a:t>
                      </a:r>
                      <a:r>
                        <a:rPr lang="en-US" sz="810" b="0" i="0" u="none" strike="noStrike" cap="none" spc="0" baseline="0" dirty="0" smtClean="0">
                          <a:ln>
                            <a:noFill/>
                          </a:ln>
                          <a:solidFill>
                            <a:srgbClr val="7030A0"/>
                          </a:solidFill>
                          <a:effectLst/>
                          <a:uFillTx/>
                          <a:latin typeface="+mn-lt"/>
                          <a:ea typeface="+mn-ea"/>
                          <a:cs typeface="+mn-cs"/>
                          <a:sym typeface="Gill Sans"/>
                        </a:rPr>
                        <a:t>. An Integrative in Silico Drug Repurposing Approach for Identification of Potential Inhibitors of SARS-CoV-2 Main Protease. Mol. Inf. 2021, 40, 2000187. DOI: 10.1002/minf.202000187 (M21)</a:t>
                      </a:r>
                    </a:p>
                    <a:p>
                      <a:pPr marL="85725" indent="-85725" algn="l"/>
                      <a:r>
                        <a:rPr lang="en-US" sz="810" b="0" i="0" u="none" strike="noStrike" cap="none" spc="0" baseline="0" dirty="0" smtClean="0">
                          <a:ln>
                            <a:noFill/>
                          </a:ln>
                          <a:solidFill>
                            <a:srgbClr val="003300"/>
                          </a:solidFill>
                          <a:effectLst/>
                          <a:uFillTx/>
                          <a:latin typeface="+mn-lt"/>
                          <a:ea typeface="+mn-ea"/>
                          <a:cs typeface="+mn-cs"/>
                          <a:sym typeface="Gill Sans"/>
                        </a:rPr>
                        <a:t>I. </a:t>
                      </a:r>
                      <a:r>
                        <a:rPr lang="en-US" sz="810" b="0" i="0" u="none" strike="noStrike" cap="none" spc="0" baseline="0" dirty="0" err="1" smtClean="0">
                          <a:ln>
                            <a:noFill/>
                          </a:ln>
                          <a:solidFill>
                            <a:srgbClr val="003300"/>
                          </a:solidFill>
                          <a:effectLst/>
                          <a:uFillTx/>
                          <a:latin typeface="+mn-lt"/>
                          <a:ea typeface="+mn-ea"/>
                          <a:cs typeface="+mn-cs"/>
                          <a:sym typeface="Gill Sans"/>
                        </a:rPr>
                        <a:t>Asanovic</a:t>
                      </a:r>
                      <a:r>
                        <a:rPr lang="en-US" sz="810" b="0" i="0" u="none" strike="noStrike" cap="none" spc="0" baseline="0" dirty="0" smtClean="0">
                          <a:ln>
                            <a:noFill/>
                          </a:ln>
                          <a:solidFill>
                            <a:srgbClr val="003300"/>
                          </a:solidFill>
                          <a:effectLst/>
                          <a:uFillTx/>
                          <a:latin typeface="+mn-lt"/>
                          <a:ea typeface="+mn-ea"/>
                          <a:cs typeface="+mn-cs"/>
                          <a:sym typeface="Gill Sans"/>
                        </a:rPr>
                        <a:t>, E. </a:t>
                      </a:r>
                      <a:r>
                        <a:rPr lang="en-US" sz="810" b="0" i="0" u="none" strike="noStrike" cap="none" spc="0" baseline="0" dirty="0" err="1" smtClean="0">
                          <a:ln>
                            <a:noFill/>
                          </a:ln>
                          <a:solidFill>
                            <a:srgbClr val="003300"/>
                          </a:solidFill>
                          <a:effectLst/>
                          <a:uFillTx/>
                          <a:latin typeface="+mn-lt"/>
                          <a:ea typeface="+mn-ea"/>
                          <a:cs typeface="+mn-cs"/>
                          <a:sym typeface="Gill Sans"/>
                        </a:rPr>
                        <a:t>Strandback</a:t>
                      </a:r>
                      <a:r>
                        <a:rPr lang="en-US" sz="810" b="0" i="0" u="none" strike="noStrike" cap="none" spc="0" baseline="0" dirty="0" smtClean="0">
                          <a:ln>
                            <a:noFill/>
                          </a:ln>
                          <a:solidFill>
                            <a:srgbClr val="003300"/>
                          </a:solidFill>
                          <a:effectLst/>
                          <a:uFillTx/>
                          <a:latin typeface="+mn-lt"/>
                          <a:ea typeface="+mn-ea"/>
                          <a:cs typeface="+mn-cs"/>
                          <a:sym typeface="Gill Sans"/>
                        </a:rPr>
                        <a:t>, A. </a:t>
                      </a:r>
                      <a:r>
                        <a:rPr lang="en-US" sz="810" b="0" i="0" u="none" strike="noStrike" cap="none" spc="0" baseline="0" dirty="0" err="1" smtClean="0">
                          <a:ln>
                            <a:noFill/>
                          </a:ln>
                          <a:solidFill>
                            <a:srgbClr val="003300"/>
                          </a:solidFill>
                          <a:effectLst/>
                          <a:uFillTx/>
                          <a:latin typeface="+mn-lt"/>
                          <a:ea typeface="+mn-ea"/>
                          <a:cs typeface="+mn-cs"/>
                          <a:sym typeface="Gill Sans"/>
                        </a:rPr>
                        <a:t>Kroupova</a:t>
                      </a:r>
                      <a:r>
                        <a:rPr lang="en-US" sz="810" b="0" i="0" u="none" strike="noStrike" cap="none" spc="0" baseline="0" dirty="0" smtClean="0">
                          <a:ln>
                            <a:noFill/>
                          </a:ln>
                          <a:solidFill>
                            <a:srgbClr val="003300"/>
                          </a:solidFill>
                          <a:effectLst/>
                          <a:uFillTx/>
                          <a:latin typeface="+mn-lt"/>
                          <a:ea typeface="+mn-ea"/>
                          <a:cs typeface="+mn-cs"/>
                          <a:sym typeface="Gill Sans"/>
                        </a:rPr>
                        <a:t>, </a:t>
                      </a:r>
                      <a:r>
                        <a:rPr lang="en-US" sz="810" b="0" i="0" u="none" strike="noStrike" cap="none" spc="0" baseline="0" dirty="0" err="1" smtClean="0">
                          <a:ln>
                            <a:noFill/>
                          </a:ln>
                          <a:solidFill>
                            <a:srgbClr val="003300"/>
                          </a:solidFill>
                          <a:effectLst/>
                          <a:uFillTx/>
                          <a:latin typeface="+mn-lt"/>
                          <a:ea typeface="+mn-ea"/>
                          <a:cs typeface="+mn-cs"/>
                          <a:sym typeface="Gill Sans"/>
                        </a:rPr>
                        <a:t>Dj</a:t>
                      </a:r>
                      <a:r>
                        <a:rPr lang="en-US" sz="810" b="0" i="0" u="none" strike="noStrike" cap="none" spc="0" baseline="0" dirty="0" smtClean="0">
                          <a:ln>
                            <a:noFill/>
                          </a:ln>
                          <a:solidFill>
                            <a:srgbClr val="003300"/>
                          </a:solidFill>
                          <a:effectLst/>
                          <a:uFillTx/>
                          <a:latin typeface="+mn-lt"/>
                          <a:ea typeface="+mn-ea"/>
                          <a:cs typeface="+mn-cs"/>
                          <a:sym typeface="Gill Sans"/>
                        </a:rPr>
                        <a:t>. </a:t>
                      </a:r>
                      <a:r>
                        <a:rPr lang="en-US" sz="810" b="0" i="0" u="none" strike="noStrike" cap="none" spc="0" baseline="0" dirty="0" err="1" smtClean="0">
                          <a:ln>
                            <a:noFill/>
                          </a:ln>
                          <a:solidFill>
                            <a:srgbClr val="003300"/>
                          </a:solidFill>
                          <a:effectLst/>
                          <a:uFillTx/>
                          <a:latin typeface="+mn-lt"/>
                          <a:ea typeface="+mn-ea"/>
                          <a:cs typeface="+mn-cs"/>
                          <a:sym typeface="Gill Sans"/>
                        </a:rPr>
                        <a:t>Pasajlic</a:t>
                      </a:r>
                      <a:r>
                        <a:rPr lang="en-US" sz="810" b="0" i="0" u="none" strike="noStrike" cap="none" spc="0" baseline="0" dirty="0" smtClean="0">
                          <a:ln>
                            <a:noFill/>
                          </a:ln>
                          <a:solidFill>
                            <a:srgbClr val="003300"/>
                          </a:solidFill>
                          <a:effectLst/>
                          <a:uFillTx/>
                          <a:latin typeface="+mn-lt"/>
                          <a:ea typeface="+mn-ea"/>
                          <a:cs typeface="+mn-cs"/>
                          <a:sym typeface="Gill Sans"/>
                        </a:rPr>
                        <a:t>, A. </a:t>
                      </a:r>
                      <a:r>
                        <a:rPr lang="en-US" sz="810" b="0" i="0" u="none" strike="noStrike" cap="none" spc="0" baseline="0" dirty="0" err="1" smtClean="0">
                          <a:ln>
                            <a:noFill/>
                          </a:ln>
                          <a:solidFill>
                            <a:srgbClr val="003300"/>
                          </a:solidFill>
                          <a:effectLst/>
                          <a:uFillTx/>
                          <a:latin typeface="+mn-lt"/>
                          <a:ea typeface="+mn-ea"/>
                          <a:cs typeface="+mn-cs"/>
                          <a:sym typeface="Gill Sans"/>
                        </a:rPr>
                        <a:t>Meinhart</a:t>
                      </a:r>
                      <a:r>
                        <a:rPr lang="en-US" sz="810" b="0" i="0" u="none" strike="noStrike" cap="none" spc="0" baseline="0" dirty="0" smtClean="0">
                          <a:ln>
                            <a:noFill/>
                          </a:ln>
                          <a:solidFill>
                            <a:srgbClr val="003300"/>
                          </a:solidFill>
                          <a:effectLst/>
                          <a:uFillTx/>
                          <a:latin typeface="+mn-lt"/>
                          <a:ea typeface="+mn-ea"/>
                          <a:cs typeface="+mn-cs"/>
                          <a:sym typeface="Gill Sans"/>
                        </a:rPr>
                        <a:t>, P. </a:t>
                      </a:r>
                      <a:r>
                        <a:rPr lang="en-US" sz="810" b="0" i="0" u="none" strike="noStrike" cap="none" spc="0" baseline="0" dirty="0" err="1" smtClean="0">
                          <a:ln>
                            <a:noFill/>
                          </a:ln>
                          <a:solidFill>
                            <a:srgbClr val="003300"/>
                          </a:solidFill>
                          <a:effectLst/>
                          <a:uFillTx/>
                          <a:latin typeface="+mn-lt"/>
                          <a:ea typeface="+mn-ea"/>
                          <a:cs typeface="+mn-cs"/>
                          <a:sym typeface="Gill Sans"/>
                        </a:rPr>
                        <a:t>Tsung</a:t>
                      </a:r>
                      <a:r>
                        <a:rPr lang="en-US" sz="810" b="0" i="0" u="none" strike="noStrike" cap="none" spc="0" baseline="0" dirty="0" smtClean="0">
                          <a:ln>
                            <a:noFill/>
                          </a:ln>
                          <a:solidFill>
                            <a:srgbClr val="003300"/>
                          </a:solidFill>
                          <a:effectLst/>
                          <a:uFillTx/>
                          <a:latin typeface="+mn-lt"/>
                          <a:ea typeface="+mn-ea"/>
                          <a:cs typeface="+mn-cs"/>
                          <a:sym typeface="Gill Sans"/>
                        </a:rPr>
                        <a:t>-Pin, N. </a:t>
                      </a:r>
                      <a:r>
                        <a:rPr lang="en-US" sz="810" b="0" i="0" u="none" strike="noStrike" cap="none" spc="0" baseline="0" dirty="0" err="1" smtClean="0">
                          <a:ln>
                            <a:noFill/>
                          </a:ln>
                          <a:solidFill>
                            <a:srgbClr val="003300"/>
                          </a:solidFill>
                          <a:effectLst/>
                          <a:uFillTx/>
                          <a:latin typeface="+mn-lt"/>
                          <a:ea typeface="+mn-ea"/>
                          <a:cs typeface="+mn-cs"/>
                          <a:sym typeface="Gill Sans"/>
                        </a:rPr>
                        <a:t>Djokovic</a:t>
                      </a:r>
                      <a:r>
                        <a:rPr lang="en-US" sz="810" b="0" i="0" u="none" strike="noStrike" cap="none" spc="0" baseline="0" dirty="0" smtClean="0">
                          <a:ln>
                            <a:noFill/>
                          </a:ln>
                          <a:solidFill>
                            <a:srgbClr val="003300"/>
                          </a:solidFill>
                          <a:effectLst/>
                          <a:uFillTx/>
                          <a:latin typeface="+mn-lt"/>
                          <a:ea typeface="+mn-ea"/>
                          <a:cs typeface="+mn-cs"/>
                          <a:sym typeface="Gill Sans"/>
                        </a:rPr>
                        <a:t>, D. </a:t>
                      </a:r>
                      <a:r>
                        <a:rPr lang="en-US" sz="810" b="0" i="0" u="none" strike="noStrike" cap="none" spc="0" baseline="0" dirty="0" err="1" smtClean="0">
                          <a:ln>
                            <a:noFill/>
                          </a:ln>
                          <a:solidFill>
                            <a:srgbClr val="003300"/>
                          </a:solidFill>
                          <a:effectLst/>
                          <a:uFillTx/>
                          <a:latin typeface="+mn-lt"/>
                          <a:ea typeface="+mn-ea"/>
                          <a:cs typeface="+mn-cs"/>
                          <a:sym typeface="Gill Sans"/>
                        </a:rPr>
                        <a:t>Anrather</a:t>
                      </a:r>
                      <a:r>
                        <a:rPr lang="en-US" sz="810" b="0" i="0" u="none" strike="noStrike" cap="none" spc="0" baseline="0" dirty="0" smtClean="0">
                          <a:ln>
                            <a:noFill/>
                          </a:ln>
                          <a:solidFill>
                            <a:srgbClr val="003300"/>
                          </a:solidFill>
                          <a:effectLst/>
                          <a:uFillTx/>
                          <a:latin typeface="+mn-lt"/>
                          <a:ea typeface="+mn-ea"/>
                          <a:cs typeface="+mn-cs"/>
                          <a:sym typeface="Gill Sans"/>
                        </a:rPr>
                        <a:t>, T. </a:t>
                      </a:r>
                      <a:r>
                        <a:rPr lang="en-US" sz="810" b="0" i="0" u="none" strike="noStrike" cap="none" spc="0" baseline="0" dirty="0" err="1" smtClean="0">
                          <a:ln>
                            <a:noFill/>
                          </a:ln>
                          <a:solidFill>
                            <a:srgbClr val="003300"/>
                          </a:solidFill>
                          <a:effectLst/>
                          <a:uFillTx/>
                          <a:latin typeface="+mn-lt"/>
                          <a:ea typeface="+mn-ea"/>
                          <a:cs typeface="+mn-cs"/>
                          <a:sym typeface="Gill Sans"/>
                        </a:rPr>
                        <a:t>Schuetz</a:t>
                      </a:r>
                      <a:r>
                        <a:rPr lang="en-US" sz="810" b="0" i="0" u="none" strike="noStrike" cap="none" spc="0" baseline="0" dirty="0" smtClean="0">
                          <a:ln>
                            <a:noFill/>
                          </a:ln>
                          <a:solidFill>
                            <a:srgbClr val="003300"/>
                          </a:solidFill>
                          <a:effectLst/>
                          <a:uFillTx/>
                          <a:latin typeface="+mn-lt"/>
                          <a:ea typeface="+mn-ea"/>
                          <a:cs typeface="+mn-cs"/>
                          <a:sym typeface="Gill Sans"/>
                        </a:rPr>
                        <a:t>, M.J. </a:t>
                      </a:r>
                      <a:r>
                        <a:rPr lang="en-US" sz="810" b="0" i="0" u="none" strike="noStrike" cap="none" spc="0" baseline="0" dirty="0" err="1" smtClean="0">
                          <a:ln>
                            <a:noFill/>
                          </a:ln>
                          <a:solidFill>
                            <a:srgbClr val="003300"/>
                          </a:solidFill>
                          <a:effectLst/>
                          <a:uFillTx/>
                          <a:latin typeface="+mn-lt"/>
                          <a:ea typeface="+mn-ea"/>
                          <a:cs typeface="+mn-cs"/>
                          <a:sym typeface="Gill Sans"/>
                        </a:rPr>
                        <a:t>Suskiewicz</a:t>
                      </a:r>
                      <a:r>
                        <a:rPr lang="en-US" sz="810" b="0" i="0" u="none" strike="noStrike" cap="none" spc="0" baseline="0" dirty="0" smtClean="0">
                          <a:ln>
                            <a:noFill/>
                          </a:ln>
                          <a:solidFill>
                            <a:srgbClr val="003300"/>
                          </a:solidFill>
                          <a:effectLst/>
                          <a:uFillTx/>
                          <a:latin typeface="+mn-lt"/>
                          <a:ea typeface="+mn-ea"/>
                          <a:cs typeface="+mn-cs"/>
                          <a:sym typeface="Gill Sans"/>
                        </a:rPr>
                        <a:t>, S. </a:t>
                      </a:r>
                      <a:r>
                        <a:rPr lang="en-US" sz="810" b="0" i="0" u="none" strike="noStrike" cap="none" spc="0" baseline="0" dirty="0" err="1" smtClean="0">
                          <a:ln>
                            <a:noFill/>
                          </a:ln>
                          <a:solidFill>
                            <a:srgbClr val="003300"/>
                          </a:solidFill>
                          <a:effectLst/>
                          <a:uFillTx/>
                          <a:latin typeface="+mn-lt"/>
                          <a:ea typeface="+mn-ea"/>
                          <a:cs typeface="+mn-cs"/>
                          <a:sym typeface="Gill Sans"/>
                        </a:rPr>
                        <a:t>Sillamaa</a:t>
                      </a:r>
                      <a:r>
                        <a:rPr lang="en-US" sz="810" b="0" i="0" u="none" strike="noStrike" cap="none" spc="0" baseline="0" dirty="0" smtClean="0">
                          <a:ln>
                            <a:noFill/>
                          </a:ln>
                          <a:solidFill>
                            <a:srgbClr val="003300"/>
                          </a:solidFill>
                          <a:effectLst/>
                          <a:uFillTx/>
                          <a:latin typeface="+mn-lt"/>
                          <a:ea typeface="+mn-ea"/>
                          <a:cs typeface="+mn-cs"/>
                          <a:sym typeface="Gill Sans"/>
                        </a:rPr>
                        <a:t>, T. Kocher, R. </a:t>
                      </a:r>
                      <a:r>
                        <a:rPr lang="en-US" sz="810" b="0" i="0" u="none" strike="noStrike" cap="none" spc="0" baseline="0" dirty="0" err="1" smtClean="0">
                          <a:ln>
                            <a:noFill/>
                          </a:ln>
                          <a:solidFill>
                            <a:srgbClr val="003300"/>
                          </a:solidFill>
                          <a:effectLst/>
                          <a:uFillTx/>
                          <a:latin typeface="+mn-lt"/>
                          <a:ea typeface="+mn-ea"/>
                          <a:cs typeface="+mn-cs"/>
                          <a:sym typeface="Gill Sans"/>
                        </a:rPr>
                        <a:t>Beveridge</a:t>
                      </a:r>
                      <a:r>
                        <a:rPr lang="en-US" sz="810" b="0" i="0" u="none" strike="noStrike" cap="none" spc="0" baseline="0" dirty="0" smtClean="0">
                          <a:ln>
                            <a:noFill/>
                          </a:ln>
                          <a:solidFill>
                            <a:srgbClr val="003300"/>
                          </a:solidFill>
                          <a:effectLst/>
                          <a:uFillTx/>
                          <a:latin typeface="+mn-lt"/>
                          <a:ea typeface="+mn-ea"/>
                          <a:cs typeface="+mn-cs"/>
                          <a:sym typeface="Gill Sans"/>
                        </a:rPr>
                        <a:t>, K. </a:t>
                      </a:r>
                      <a:r>
                        <a:rPr lang="en-US" sz="810" b="0" i="0" u="none" strike="noStrike" cap="none" spc="0" baseline="0" dirty="0" err="1" smtClean="0">
                          <a:ln>
                            <a:noFill/>
                          </a:ln>
                          <a:solidFill>
                            <a:srgbClr val="003300"/>
                          </a:solidFill>
                          <a:effectLst/>
                          <a:uFillTx/>
                          <a:latin typeface="+mn-lt"/>
                          <a:ea typeface="+mn-ea"/>
                          <a:cs typeface="+mn-cs"/>
                          <a:sym typeface="Gill Sans"/>
                        </a:rPr>
                        <a:t>Nikolic</a:t>
                      </a:r>
                      <a:r>
                        <a:rPr lang="en-US" sz="810" b="0" i="0" u="none" strike="noStrike" cap="none" spc="0" baseline="0" dirty="0" smtClean="0">
                          <a:ln>
                            <a:noFill/>
                          </a:ln>
                          <a:solidFill>
                            <a:srgbClr val="003300"/>
                          </a:solidFill>
                          <a:effectLst/>
                          <a:uFillTx/>
                          <a:latin typeface="+mn-lt"/>
                          <a:ea typeface="+mn-ea"/>
                          <a:cs typeface="+mn-cs"/>
                          <a:sym typeface="Gill Sans"/>
                        </a:rPr>
                        <a:t>, A. </a:t>
                      </a:r>
                      <a:r>
                        <a:rPr lang="en-US" sz="810" b="0" i="0" u="none" strike="noStrike" cap="none" spc="0" baseline="0" dirty="0" err="1" smtClean="0">
                          <a:ln>
                            <a:noFill/>
                          </a:ln>
                          <a:solidFill>
                            <a:srgbClr val="003300"/>
                          </a:solidFill>
                          <a:effectLst/>
                          <a:uFillTx/>
                          <a:latin typeface="+mn-lt"/>
                          <a:ea typeface="+mn-ea"/>
                          <a:cs typeface="+mn-cs"/>
                          <a:sym typeface="Gill Sans"/>
                        </a:rPr>
                        <a:t>Schleiffer</a:t>
                      </a:r>
                      <a:r>
                        <a:rPr lang="en-US" sz="810" b="0" i="0" u="none" strike="noStrike" cap="none" spc="0" baseline="0" dirty="0" smtClean="0">
                          <a:ln>
                            <a:noFill/>
                          </a:ln>
                          <a:solidFill>
                            <a:srgbClr val="003300"/>
                          </a:solidFill>
                          <a:effectLst/>
                          <a:uFillTx/>
                          <a:latin typeface="+mn-lt"/>
                          <a:ea typeface="+mn-ea"/>
                          <a:cs typeface="+mn-cs"/>
                          <a:sym typeface="Gill Sans"/>
                        </a:rPr>
                        <a:t>, M. </a:t>
                      </a:r>
                      <a:r>
                        <a:rPr lang="en-US" sz="810" b="0" i="0" u="none" strike="noStrike" cap="none" spc="0" baseline="0" dirty="0" err="1" smtClean="0">
                          <a:ln>
                            <a:noFill/>
                          </a:ln>
                          <a:solidFill>
                            <a:srgbClr val="003300"/>
                          </a:solidFill>
                          <a:effectLst/>
                          <a:uFillTx/>
                          <a:latin typeface="+mn-lt"/>
                          <a:ea typeface="+mn-ea"/>
                          <a:cs typeface="+mn-cs"/>
                          <a:sym typeface="Gill Sans"/>
                        </a:rPr>
                        <a:t>Jinek</a:t>
                      </a:r>
                      <a:r>
                        <a:rPr lang="en-US" sz="810" b="0" i="0" u="none" strike="noStrike" cap="none" spc="0" baseline="0" dirty="0" smtClean="0">
                          <a:ln>
                            <a:noFill/>
                          </a:ln>
                          <a:solidFill>
                            <a:srgbClr val="003300"/>
                          </a:solidFill>
                          <a:effectLst/>
                          <a:uFillTx/>
                          <a:latin typeface="+mn-lt"/>
                          <a:ea typeface="+mn-ea"/>
                          <a:cs typeface="+mn-cs"/>
                          <a:sym typeface="Gill Sans"/>
                        </a:rPr>
                        <a:t>, M. </a:t>
                      </a:r>
                      <a:r>
                        <a:rPr lang="en-US" sz="810" b="0" i="0" u="none" strike="noStrike" cap="none" spc="0" baseline="0" dirty="0" err="1" smtClean="0">
                          <a:ln>
                            <a:noFill/>
                          </a:ln>
                          <a:solidFill>
                            <a:srgbClr val="003300"/>
                          </a:solidFill>
                          <a:effectLst/>
                          <a:uFillTx/>
                          <a:latin typeface="+mn-lt"/>
                          <a:ea typeface="+mn-ea"/>
                          <a:cs typeface="+mn-cs"/>
                          <a:sym typeface="Gill Sans"/>
                        </a:rPr>
                        <a:t>Hartl</a:t>
                      </a:r>
                      <a:r>
                        <a:rPr lang="en-US" sz="810" b="0" i="0" u="none" strike="noStrike" cap="none" spc="0" baseline="0" dirty="0" smtClean="0">
                          <a:ln>
                            <a:noFill/>
                          </a:ln>
                          <a:solidFill>
                            <a:srgbClr val="003300"/>
                          </a:solidFill>
                          <a:effectLst/>
                          <a:uFillTx/>
                          <a:latin typeface="+mn-lt"/>
                          <a:ea typeface="+mn-ea"/>
                          <a:cs typeface="+mn-cs"/>
                          <a:sym typeface="Gill Sans"/>
                        </a:rPr>
                        <a:t>, T. Clausen, </a:t>
                      </a:r>
                      <a:r>
                        <a:rPr lang="en-US" sz="810" b="0" i="0" u="none" strike="noStrike" cap="none" spc="0" baseline="0" dirty="0" err="1" smtClean="0">
                          <a:ln>
                            <a:noFill/>
                          </a:ln>
                          <a:solidFill>
                            <a:srgbClr val="003300"/>
                          </a:solidFill>
                          <a:effectLst/>
                          <a:uFillTx/>
                          <a:latin typeface="+mn-lt"/>
                          <a:ea typeface="+mn-ea"/>
                          <a:cs typeface="+mn-cs"/>
                          <a:sym typeface="Gill Sans"/>
                        </a:rPr>
                        <a:t>J.Penninger</a:t>
                      </a:r>
                      <a:r>
                        <a:rPr lang="en-US" sz="810" b="0" i="0" u="none" strike="noStrike" cap="none" spc="0" baseline="0" dirty="0" smtClean="0">
                          <a:ln>
                            <a:noFill/>
                          </a:ln>
                          <a:solidFill>
                            <a:srgbClr val="003300"/>
                          </a:solidFill>
                          <a:effectLst/>
                          <a:uFillTx/>
                          <a:latin typeface="+mn-lt"/>
                          <a:ea typeface="+mn-ea"/>
                          <a:cs typeface="+mn-cs"/>
                          <a:sym typeface="Gill Sans"/>
                        </a:rPr>
                        <a:t>, P. </a:t>
                      </a:r>
                      <a:r>
                        <a:rPr lang="en-US" sz="810" b="0" i="0" u="none" strike="noStrike" cap="none" spc="0" baseline="0" dirty="0" err="1" smtClean="0">
                          <a:ln>
                            <a:noFill/>
                          </a:ln>
                          <a:solidFill>
                            <a:srgbClr val="003300"/>
                          </a:solidFill>
                          <a:effectLst/>
                          <a:uFillTx/>
                          <a:latin typeface="+mn-lt"/>
                          <a:ea typeface="+mn-ea"/>
                          <a:cs typeface="+mn-cs"/>
                          <a:sym typeface="Gill Sans"/>
                        </a:rPr>
                        <a:t>Macheroux</a:t>
                      </a:r>
                      <a:r>
                        <a:rPr lang="en-US" sz="810" b="0" i="0" u="none" strike="noStrike" cap="none" spc="0" baseline="0" dirty="0" smtClean="0">
                          <a:ln>
                            <a:noFill/>
                          </a:ln>
                          <a:solidFill>
                            <a:srgbClr val="003300"/>
                          </a:solidFill>
                          <a:effectLst/>
                          <a:uFillTx/>
                          <a:latin typeface="+mn-lt"/>
                          <a:ea typeface="+mn-ea"/>
                          <a:cs typeface="+mn-cs"/>
                          <a:sym typeface="Gill Sans"/>
                        </a:rPr>
                        <a:t>, S. </a:t>
                      </a:r>
                      <a:r>
                        <a:rPr lang="en-US" sz="810" b="0" i="0" u="none" strike="noStrike" cap="none" spc="0" baseline="0" dirty="0" err="1" smtClean="0">
                          <a:ln>
                            <a:noFill/>
                          </a:ln>
                          <a:solidFill>
                            <a:srgbClr val="003300"/>
                          </a:solidFill>
                          <a:effectLst/>
                          <a:uFillTx/>
                          <a:latin typeface="+mn-lt"/>
                          <a:ea typeface="+mn-ea"/>
                          <a:cs typeface="+mn-cs"/>
                          <a:sym typeface="Gill Sans"/>
                        </a:rPr>
                        <a:t>Weitzer</a:t>
                      </a:r>
                      <a:r>
                        <a:rPr lang="en-US" sz="810" b="0" i="0" u="none" strike="noStrike" cap="none" spc="0" baseline="0" dirty="0" smtClean="0">
                          <a:ln>
                            <a:noFill/>
                          </a:ln>
                          <a:solidFill>
                            <a:srgbClr val="003300"/>
                          </a:solidFill>
                          <a:effectLst/>
                          <a:uFillTx/>
                          <a:latin typeface="+mn-lt"/>
                          <a:ea typeface="+mn-ea"/>
                          <a:cs typeface="+mn-cs"/>
                          <a:sym typeface="Gill Sans"/>
                        </a:rPr>
                        <a:t>, J. Martinez. The </a:t>
                      </a:r>
                      <a:r>
                        <a:rPr lang="en-US" sz="810" b="0" i="0" u="none" strike="noStrike" cap="none" spc="0" baseline="0" dirty="0" err="1" smtClean="0">
                          <a:ln>
                            <a:noFill/>
                          </a:ln>
                          <a:solidFill>
                            <a:srgbClr val="003300"/>
                          </a:solidFill>
                          <a:effectLst/>
                          <a:uFillTx/>
                          <a:latin typeface="+mn-lt"/>
                          <a:ea typeface="+mn-ea"/>
                          <a:cs typeface="+mn-cs"/>
                          <a:sym typeface="Gill Sans"/>
                        </a:rPr>
                        <a:t>oxidoreductase</a:t>
                      </a:r>
                      <a:r>
                        <a:rPr lang="en-US" sz="810" b="0" i="0" u="none" strike="noStrike" cap="none" spc="0" baseline="0" dirty="0" smtClean="0">
                          <a:ln>
                            <a:noFill/>
                          </a:ln>
                          <a:solidFill>
                            <a:srgbClr val="003300"/>
                          </a:solidFill>
                          <a:effectLst/>
                          <a:uFillTx/>
                          <a:latin typeface="+mn-lt"/>
                          <a:ea typeface="+mn-ea"/>
                          <a:cs typeface="+mn-cs"/>
                          <a:sym typeface="Gill Sans"/>
                        </a:rPr>
                        <a:t> PYROXD1 uses NAD(P)+ as an antioxidant to sustain </a:t>
                      </a:r>
                      <a:r>
                        <a:rPr lang="en-US" sz="810" b="0" i="0" u="none" strike="noStrike" cap="none" spc="0" baseline="0" dirty="0" err="1" smtClean="0">
                          <a:ln>
                            <a:noFill/>
                          </a:ln>
                          <a:solidFill>
                            <a:srgbClr val="003300"/>
                          </a:solidFill>
                          <a:effectLst/>
                          <a:uFillTx/>
                          <a:latin typeface="+mn-lt"/>
                          <a:ea typeface="+mn-ea"/>
                          <a:cs typeface="+mn-cs"/>
                          <a:sym typeface="Gill Sans"/>
                        </a:rPr>
                        <a:t>tRNA</a:t>
                      </a:r>
                      <a:r>
                        <a:rPr lang="en-US" sz="810" b="0" i="0" u="none" strike="noStrike" cap="none" spc="0" baseline="0" dirty="0" smtClean="0">
                          <a:ln>
                            <a:noFill/>
                          </a:ln>
                          <a:solidFill>
                            <a:srgbClr val="003300"/>
                          </a:solidFill>
                          <a:effectLst/>
                          <a:uFillTx/>
                          <a:latin typeface="+mn-lt"/>
                          <a:ea typeface="+mn-ea"/>
                          <a:cs typeface="+mn-cs"/>
                          <a:sym typeface="Gill Sans"/>
                        </a:rPr>
                        <a:t> ligase activity in pre-</a:t>
                      </a:r>
                      <a:r>
                        <a:rPr lang="en-US" sz="810" b="0" i="0" u="none" strike="noStrike" cap="none" spc="0" baseline="0" dirty="0" err="1" smtClean="0">
                          <a:ln>
                            <a:noFill/>
                          </a:ln>
                          <a:solidFill>
                            <a:srgbClr val="003300"/>
                          </a:solidFill>
                          <a:effectLst/>
                          <a:uFillTx/>
                          <a:latin typeface="+mn-lt"/>
                          <a:ea typeface="+mn-ea"/>
                          <a:cs typeface="+mn-cs"/>
                          <a:sym typeface="Gill Sans"/>
                        </a:rPr>
                        <a:t>tRNA</a:t>
                      </a:r>
                      <a:r>
                        <a:rPr lang="en-US" sz="810" b="0" i="0" u="none" strike="noStrike" cap="none" spc="0" baseline="0" dirty="0" smtClean="0">
                          <a:ln>
                            <a:noFill/>
                          </a:ln>
                          <a:solidFill>
                            <a:srgbClr val="003300"/>
                          </a:solidFill>
                          <a:effectLst/>
                          <a:uFillTx/>
                          <a:latin typeface="+mn-lt"/>
                          <a:ea typeface="+mn-ea"/>
                          <a:cs typeface="+mn-cs"/>
                          <a:sym typeface="Gill Sans"/>
                        </a:rPr>
                        <a:t> splicing and unfolded protein response. Molecular Cell 81 (12), P2520-2532.E16, June 17, 2021. DOI: https://doi.org/10.1016/j.molcel.2021.04.007 (M21a)</a:t>
                      </a:r>
                    </a:p>
                    <a:p>
                      <a:pPr marL="85725" indent="-85725" algn="l"/>
                      <a:r>
                        <a:rPr lang="en-US" sz="810" b="0" i="0" u="none" strike="noStrike" cap="none" spc="0" baseline="0" dirty="0" smtClean="0">
                          <a:ln>
                            <a:noFill/>
                          </a:ln>
                          <a:solidFill>
                            <a:srgbClr val="7030A0"/>
                          </a:solidFill>
                          <a:effectLst/>
                          <a:uFillTx/>
                          <a:latin typeface="+mn-lt"/>
                          <a:ea typeface="+mn-ea"/>
                          <a:cs typeface="+mn-cs"/>
                          <a:sym typeface="Gill Sans"/>
                        </a:rPr>
                        <a:t>S. Rodriguez-</a:t>
                      </a:r>
                      <a:r>
                        <a:rPr lang="en-US" sz="810" b="0" i="0" u="none" strike="noStrike" cap="none" spc="0" baseline="0" dirty="0" err="1" smtClean="0">
                          <a:ln>
                            <a:noFill/>
                          </a:ln>
                          <a:solidFill>
                            <a:srgbClr val="7030A0"/>
                          </a:solidFill>
                          <a:effectLst/>
                          <a:uFillTx/>
                          <a:latin typeface="+mn-lt"/>
                          <a:ea typeface="+mn-ea"/>
                          <a:cs typeface="+mn-cs"/>
                          <a:sym typeface="Gill Sans"/>
                        </a:rPr>
                        <a:t>Arévalo</a:t>
                      </a:r>
                      <a:r>
                        <a:rPr lang="en-US" sz="810" b="0" i="0" u="none" strike="noStrike" cap="none" spc="0" baseline="0" dirty="0" smtClean="0">
                          <a:ln>
                            <a:noFill/>
                          </a:ln>
                          <a:solidFill>
                            <a:srgbClr val="7030A0"/>
                          </a:solidFill>
                          <a:effectLst/>
                          <a:uFillTx/>
                          <a:latin typeface="+mn-lt"/>
                          <a:ea typeface="+mn-ea"/>
                          <a:cs typeface="+mn-cs"/>
                          <a:sym typeface="Gill Sans"/>
                        </a:rPr>
                        <a:t>, A. </a:t>
                      </a:r>
                      <a:r>
                        <a:rPr lang="en-US" sz="810" b="0" i="0" u="none" strike="noStrike" cap="none" spc="0" baseline="0" dirty="0" err="1" smtClean="0">
                          <a:ln>
                            <a:noFill/>
                          </a:ln>
                          <a:solidFill>
                            <a:srgbClr val="7030A0"/>
                          </a:solidFill>
                          <a:effectLst/>
                          <a:uFillTx/>
                          <a:latin typeface="+mn-lt"/>
                          <a:ea typeface="+mn-ea"/>
                          <a:cs typeface="+mn-cs"/>
                          <a:sym typeface="Gill Sans"/>
                        </a:rPr>
                        <a:t>Bagán</a:t>
                      </a:r>
                      <a:r>
                        <a:rPr lang="en-US" sz="810" b="0" i="0" u="none" strike="noStrike" cap="none" spc="0" baseline="0" dirty="0" smtClean="0">
                          <a:ln>
                            <a:noFill/>
                          </a:ln>
                          <a:solidFill>
                            <a:srgbClr val="7030A0"/>
                          </a:solidFill>
                          <a:effectLst/>
                          <a:uFillTx/>
                          <a:latin typeface="+mn-lt"/>
                          <a:ea typeface="+mn-ea"/>
                          <a:cs typeface="+mn-cs"/>
                          <a:sym typeface="Gill Sans"/>
                        </a:rPr>
                        <a:t>, Christian G. </a:t>
                      </a:r>
                      <a:r>
                        <a:rPr lang="en-US" sz="810" b="0" i="0" u="none" strike="noStrike" cap="none" spc="0" baseline="0" dirty="0" err="1" smtClean="0">
                          <a:ln>
                            <a:noFill/>
                          </a:ln>
                          <a:solidFill>
                            <a:srgbClr val="7030A0"/>
                          </a:solidFill>
                          <a:effectLst/>
                          <a:uFillTx/>
                          <a:latin typeface="+mn-lt"/>
                          <a:ea typeface="+mn-ea"/>
                          <a:cs typeface="+mn-cs"/>
                          <a:sym typeface="Gill Sans"/>
                        </a:rPr>
                        <a:t>Ferré</a:t>
                      </a:r>
                      <a:r>
                        <a:rPr lang="en-US" sz="810" b="0" i="0" u="none" strike="noStrike" cap="none" spc="0" baseline="0" dirty="0" smtClean="0">
                          <a:ln>
                            <a:noFill/>
                          </a:ln>
                          <a:solidFill>
                            <a:srgbClr val="7030A0"/>
                          </a:solidFill>
                          <a:effectLst/>
                          <a:uFillTx/>
                          <a:latin typeface="+mn-lt"/>
                          <a:ea typeface="+mn-ea"/>
                          <a:cs typeface="+mn-cs"/>
                          <a:sym typeface="Gill Sans"/>
                        </a:rPr>
                        <a:t>, F. </a:t>
                      </a:r>
                      <a:r>
                        <a:rPr lang="en-US" sz="810" b="0" i="0" u="none" strike="noStrike" cap="none" spc="0" baseline="0" dirty="0" err="1" smtClean="0">
                          <a:ln>
                            <a:noFill/>
                          </a:ln>
                          <a:solidFill>
                            <a:srgbClr val="7030A0"/>
                          </a:solidFill>
                          <a:effectLst/>
                          <a:uFillTx/>
                          <a:latin typeface="+mn-lt"/>
                          <a:ea typeface="+mn-ea"/>
                          <a:cs typeface="+mn-cs"/>
                          <a:sym typeface="Gill Sans"/>
                        </a:rPr>
                        <a:t>Vasilopoulou</a:t>
                      </a:r>
                      <a:r>
                        <a:rPr lang="en-US" sz="810" b="0" i="0" u="none" strike="noStrike" cap="none" spc="0" baseline="0" dirty="0" smtClean="0">
                          <a:ln>
                            <a:noFill/>
                          </a:ln>
                          <a:solidFill>
                            <a:srgbClr val="7030A0"/>
                          </a:solidFill>
                          <a:effectLst/>
                          <a:uFillTx/>
                          <a:latin typeface="+mn-lt"/>
                          <a:ea typeface="+mn-ea"/>
                          <a:cs typeface="+mn-cs"/>
                          <a:sym typeface="Gill Sans"/>
                        </a:rPr>
                        <a:t>, M. </a:t>
                      </a:r>
                      <a:r>
                        <a:rPr lang="en-US" sz="810" b="0" i="0" u="none" strike="noStrike" cap="none" spc="0" baseline="0" dirty="0" err="1" smtClean="0">
                          <a:ln>
                            <a:noFill/>
                          </a:ln>
                          <a:solidFill>
                            <a:srgbClr val="7030A0"/>
                          </a:solidFill>
                          <a:effectLst/>
                          <a:uFillTx/>
                          <a:latin typeface="+mn-lt"/>
                          <a:ea typeface="+mn-ea"/>
                          <a:cs typeface="+mn-cs"/>
                          <a:sym typeface="Gill Sans"/>
                        </a:rPr>
                        <a:t>Pallàs</a:t>
                      </a:r>
                      <a:r>
                        <a:rPr lang="en-US" sz="810" b="0" i="0" u="none" strike="noStrike" cap="none" spc="0" baseline="0" dirty="0" smtClean="0">
                          <a:ln>
                            <a:noFill/>
                          </a:ln>
                          <a:solidFill>
                            <a:srgbClr val="7030A0"/>
                          </a:solidFill>
                          <a:effectLst/>
                          <a:uFillTx/>
                          <a:latin typeface="+mn-lt"/>
                          <a:ea typeface="+mn-ea"/>
                          <a:cs typeface="+mn-cs"/>
                          <a:sym typeface="Gill Sans"/>
                        </a:rPr>
                        <a:t>, I. </a:t>
                      </a:r>
                      <a:r>
                        <a:rPr lang="en-US" sz="810" b="0" i="0" u="none" strike="noStrike" cap="none" spc="0" baseline="0" dirty="0" err="1" smtClean="0">
                          <a:ln>
                            <a:noFill/>
                          </a:ln>
                          <a:solidFill>
                            <a:srgbClr val="7030A0"/>
                          </a:solidFill>
                          <a:effectLst/>
                          <a:uFillTx/>
                          <a:latin typeface="+mn-lt"/>
                          <a:ea typeface="+mn-ea"/>
                          <a:cs typeface="+mn-cs"/>
                          <a:sym typeface="Gill Sans"/>
                        </a:rPr>
                        <a:t>Brocos-Mosquera</a:t>
                      </a:r>
                      <a:r>
                        <a:rPr lang="en-US" sz="810" b="0" i="0" u="none" strike="noStrike" cap="none" spc="0" baseline="0" dirty="0" smtClean="0">
                          <a:ln>
                            <a:noFill/>
                          </a:ln>
                          <a:solidFill>
                            <a:srgbClr val="7030A0"/>
                          </a:solidFill>
                          <a:effectLst/>
                          <a:uFillTx/>
                          <a:latin typeface="+mn-lt"/>
                          <a:ea typeface="+mn-ea"/>
                          <a:cs typeface="+mn-cs"/>
                          <a:sym typeface="Gill Sans"/>
                        </a:rPr>
                        <a:t>, L.F. </a:t>
                      </a:r>
                      <a:r>
                        <a:rPr lang="en-US" sz="810" b="0" i="0" u="none" strike="noStrike" cap="none" spc="0" baseline="0" dirty="0" err="1" smtClean="0">
                          <a:ln>
                            <a:noFill/>
                          </a:ln>
                          <a:solidFill>
                            <a:srgbClr val="7030A0"/>
                          </a:solidFill>
                          <a:effectLst/>
                          <a:uFillTx/>
                          <a:latin typeface="+mn-lt"/>
                          <a:ea typeface="+mn-ea"/>
                          <a:cs typeface="+mn-cs"/>
                          <a:sym typeface="Gill Sans"/>
                        </a:rPr>
                        <a:t>Callado</a:t>
                      </a:r>
                      <a:r>
                        <a:rPr lang="en-US" sz="810" b="0" i="0" u="none" strike="noStrike" cap="none" spc="0" baseline="0" dirty="0" smtClean="0">
                          <a:ln>
                            <a:noFill/>
                          </a:ln>
                          <a:solidFill>
                            <a:srgbClr val="7030A0"/>
                          </a:solidFill>
                          <a:effectLst/>
                          <a:uFillTx/>
                          <a:latin typeface="+mn-lt"/>
                          <a:ea typeface="+mn-ea"/>
                          <a:cs typeface="+mn-cs"/>
                          <a:sym typeface="Gill Sans"/>
                        </a:rPr>
                        <a:t>, M. Isabel </a:t>
                      </a:r>
                      <a:r>
                        <a:rPr lang="en-US" sz="810" b="0" i="0" u="none" strike="noStrike" cap="none" spc="0" baseline="0" dirty="0" err="1" smtClean="0">
                          <a:ln>
                            <a:noFill/>
                          </a:ln>
                          <a:solidFill>
                            <a:srgbClr val="7030A0"/>
                          </a:solidFill>
                          <a:effectLst/>
                          <a:uFillTx/>
                          <a:latin typeface="+mn-lt"/>
                          <a:ea typeface="+mn-ea"/>
                          <a:cs typeface="+mn-cs"/>
                          <a:sym typeface="Gill Sans"/>
                        </a:rPr>
                        <a:t>Loza</a:t>
                      </a:r>
                      <a:r>
                        <a:rPr lang="en-US" sz="810" b="0" i="0" u="none" strike="noStrike" cap="none" spc="0" baseline="0" dirty="0" smtClean="0">
                          <a:ln>
                            <a:noFill/>
                          </a:ln>
                          <a:solidFill>
                            <a:srgbClr val="7030A0"/>
                          </a:solidFill>
                          <a:effectLst/>
                          <a:uFillTx/>
                          <a:latin typeface="+mn-lt"/>
                          <a:ea typeface="+mn-ea"/>
                          <a:cs typeface="+mn-cs"/>
                          <a:sym typeface="Gill Sans"/>
                        </a:rPr>
                        <a:t>, A.L. </a:t>
                      </a:r>
                      <a:r>
                        <a:rPr lang="en-US" sz="810" b="0" i="0" u="none" strike="noStrike" cap="none" spc="0" baseline="0" dirty="0" err="1" smtClean="0">
                          <a:ln>
                            <a:noFill/>
                          </a:ln>
                          <a:solidFill>
                            <a:srgbClr val="7030A0"/>
                          </a:solidFill>
                          <a:effectLst/>
                          <a:uFillTx/>
                          <a:latin typeface="+mn-lt"/>
                          <a:ea typeface="+mn-ea"/>
                          <a:cs typeface="+mn-cs"/>
                          <a:sym typeface="Gill Sans"/>
                        </a:rPr>
                        <a:t>Martínez</a:t>
                      </a:r>
                      <a:r>
                        <a:rPr lang="en-US" sz="810" b="0" i="0" u="none" strike="noStrike" cap="none" spc="0" baseline="0" dirty="0" smtClean="0">
                          <a:ln>
                            <a:noFill/>
                          </a:ln>
                          <a:solidFill>
                            <a:srgbClr val="7030A0"/>
                          </a:solidFill>
                          <a:effectLst/>
                          <a:uFillTx/>
                          <a:latin typeface="+mn-lt"/>
                          <a:ea typeface="+mn-ea"/>
                          <a:cs typeface="+mn-cs"/>
                          <a:sym typeface="Gill Sans"/>
                        </a:rPr>
                        <a:t>, J. Brea, B. Pérez, E. </a:t>
                      </a:r>
                      <a:r>
                        <a:rPr lang="en-US" sz="810" b="0" i="0" u="none" strike="noStrike" cap="none" spc="0" baseline="0" dirty="0" err="1" smtClean="0">
                          <a:ln>
                            <a:noFill/>
                          </a:ln>
                          <a:solidFill>
                            <a:srgbClr val="7030A0"/>
                          </a:solidFill>
                          <a:effectLst/>
                          <a:uFillTx/>
                          <a:latin typeface="+mn-lt"/>
                          <a:ea typeface="+mn-ea"/>
                          <a:cs typeface="+mn-cs"/>
                          <a:sym typeface="Gill Sans"/>
                        </a:rPr>
                        <a:t>Molins</a:t>
                      </a:r>
                      <a:r>
                        <a:rPr lang="en-US" sz="810" b="0" i="0" u="none" strike="noStrike" cap="none" spc="0" baseline="0" dirty="0" smtClean="0">
                          <a:ln>
                            <a:noFill/>
                          </a:ln>
                          <a:solidFill>
                            <a:srgbClr val="7030A0"/>
                          </a:solidFill>
                          <a:effectLst/>
                          <a:uFillTx/>
                          <a:latin typeface="+mn-lt"/>
                          <a:ea typeface="+mn-ea"/>
                          <a:cs typeface="+mn-cs"/>
                          <a:sym typeface="Gill Sans"/>
                        </a:rPr>
                        <a:t>, S. De </a:t>
                      </a:r>
                      <a:r>
                        <a:rPr lang="en-US" sz="810" b="0" i="0" u="none" strike="noStrike" cap="none" spc="0" baseline="0" dirty="0" err="1" smtClean="0">
                          <a:ln>
                            <a:noFill/>
                          </a:ln>
                          <a:solidFill>
                            <a:srgbClr val="7030A0"/>
                          </a:solidFill>
                          <a:effectLst/>
                          <a:uFillTx/>
                          <a:latin typeface="+mn-lt"/>
                          <a:ea typeface="+mn-ea"/>
                          <a:cs typeface="+mn-cs"/>
                          <a:sym typeface="Gill Sans"/>
                        </a:rPr>
                        <a:t>Jonghe</a:t>
                      </a:r>
                      <a:r>
                        <a:rPr lang="en-US" sz="810" b="0" i="0" u="none" strike="noStrike" cap="none" spc="0" baseline="0" dirty="0" smtClean="0">
                          <a:ln>
                            <a:noFill/>
                          </a:ln>
                          <a:solidFill>
                            <a:srgbClr val="7030A0"/>
                          </a:solidFill>
                          <a:effectLst/>
                          <a:uFillTx/>
                          <a:latin typeface="+mn-lt"/>
                          <a:ea typeface="+mn-ea"/>
                          <a:cs typeface="+mn-cs"/>
                          <a:sym typeface="Gill Sans"/>
                        </a:rPr>
                        <a:t>, D. </a:t>
                      </a:r>
                      <a:r>
                        <a:rPr lang="en-US" sz="810" b="0" i="0" u="none" strike="noStrike" cap="none" spc="0" baseline="0" dirty="0" err="1" smtClean="0">
                          <a:ln>
                            <a:noFill/>
                          </a:ln>
                          <a:solidFill>
                            <a:srgbClr val="7030A0"/>
                          </a:solidFill>
                          <a:effectLst/>
                          <a:uFillTx/>
                          <a:latin typeface="+mn-lt"/>
                          <a:ea typeface="+mn-ea"/>
                          <a:cs typeface="+mn-cs"/>
                          <a:sym typeface="Gill Sans"/>
                        </a:rPr>
                        <a:t>Daelemans</a:t>
                      </a:r>
                      <a:r>
                        <a:rPr lang="en-US" sz="810" b="0" i="0" u="none" strike="noStrike" cap="none" spc="0" baseline="0" dirty="0" smtClean="0">
                          <a:ln>
                            <a:noFill/>
                          </a:ln>
                          <a:solidFill>
                            <a:srgbClr val="7030A0"/>
                          </a:solidFill>
                          <a:effectLst/>
                          <a:uFillTx/>
                          <a:latin typeface="+mn-lt"/>
                          <a:ea typeface="+mn-ea"/>
                          <a:cs typeface="+mn-cs"/>
                          <a:sym typeface="Gill Sans"/>
                        </a:rPr>
                        <a:t>, M. </a:t>
                      </a:r>
                      <a:r>
                        <a:rPr lang="en-US" sz="810" b="0" i="0" u="none" strike="noStrike" cap="none" spc="0" baseline="0" dirty="0" err="1" smtClean="0">
                          <a:ln>
                            <a:noFill/>
                          </a:ln>
                          <a:solidFill>
                            <a:srgbClr val="7030A0"/>
                          </a:solidFill>
                          <a:effectLst/>
                          <a:uFillTx/>
                          <a:latin typeface="+mn-lt"/>
                          <a:ea typeface="+mn-ea"/>
                          <a:cs typeface="+mn-cs"/>
                          <a:sym typeface="Gill Sans"/>
                        </a:rPr>
                        <a:t>Radan</a:t>
                      </a:r>
                      <a:r>
                        <a:rPr lang="en-US" sz="810" b="0" i="0" u="none" strike="noStrike" cap="none" spc="0" baseline="0" dirty="0" smtClean="0">
                          <a:ln>
                            <a:noFill/>
                          </a:ln>
                          <a:solidFill>
                            <a:srgbClr val="7030A0"/>
                          </a:solidFill>
                          <a:effectLst/>
                          <a:uFillTx/>
                          <a:latin typeface="+mn-lt"/>
                          <a:ea typeface="+mn-ea"/>
                          <a:cs typeface="+mn-cs"/>
                          <a:sym typeface="Gill Sans"/>
                        </a:rPr>
                        <a:t>, T. </a:t>
                      </a:r>
                      <a:r>
                        <a:rPr lang="en-US" sz="810" b="0" i="0" u="none" strike="noStrike" cap="none" spc="0" baseline="0" dirty="0" err="1" smtClean="0">
                          <a:ln>
                            <a:noFill/>
                          </a:ln>
                          <a:solidFill>
                            <a:srgbClr val="7030A0"/>
                          </a:solidFill>
                          <a:effectLst/>
                          <a:uFillTx/>
                          <a:latin typeface="+mn-lt"/>
                          <a:ea typeface="+mn-ea"/>
                          <a:cs typeface="+mn-cs"/>
                          <a:sym typeface="Gill Sans"/>
                        </a:rPr>
                        <a:t>Djikic</a:t>
                      </a:r>
                      <a:r>
                        <a:rPr lang="en-US" sz="810" b="0" i="0" u="none" strike="noStrike" cap="none" spc="0" baseline="0" dirty="0" smtClean="0">
                          <a:ln>
                            <a:noFill/>
                          </a:ln>
                          <a:solidFill>
                            <a:srgbClr val="7030A0"/>
                          </a:solidFill>
                          <a:effectLst/>
                          <a:uFillTx/>
                          <a:latin typeface="+mn-lt"/>
                          <a:ea typeface="+mn-ea"/>
                          <a:cs typeface="+mn-cs"/>
                          <a:sym typeface="Gill Sans"/>
                        </a:rPr>
                        <a:t>, K. </a:t>
                      </a:r>
                      <a:r>
                        <a:rPr lang="en-US" sz="810" b="0" i="0" u="none" strike="noStrike" cap="none" spc="0" baseline="0" dirty="0" err="1" smtClean="0">
                          <a:ln>
                            <a:noFill/>
                          </a:ln>
                          <a:solidFill>
                            <a:srgbClr val="7030A0"/>
                          </a:solidFill>
                          <a:effectLst/>
                          <a:uFillTx/>
                          <a:latin typeface="+mn-lt"/>
                          <a:ea typeface="+mn-ea"/>
                          <a:cs typeface="+mn-cs"/>
                          <a:sym typeface="Gill Sans"/>
                        </a:rPr>
                        <a:t>Nikolic</a:t>
                      </a:r>
                      <a:r>
                        <a:rPr lang="en-US" sz="810" b="0" i="0" u="none" strike="noStrike" cap="none" spc="0" baseline="0" dirty="0" smtClean="0">
                          <a:ln>
                            <a:noFill/>
                          </a:ln>
                          <a:solidFill>
                            <a:srgbClr val="7030A0"/>
                          </a:solidFill>
                          <a:effectLst/>
                          <a:uFillTx/>
                          <a:latin typeface="+mn-lt"/>
                          <a:ea typeface="+mn-ea"/>
                          <a:cs typeface="+mn-cs"/>
                          <a:sym typeface="Gill Sans"/>
                        </a:rPr>
                        <a:t>, E.H. Hernández, M.J. </a:t>
                      </a:r>
                      <a:r>
                        <a:rPr lang="en-US" sz="810" b="0" i="0" u="none" strike="noStrike" cap="none" spc="0" baseline="0" dirty="0" err="1" smtClean="0">
                          <a:ln>
                            <a:noFill/>
                          </a:ln>
                          <a:solidFill>
                            <a:srgbClr val="7030A0"/>
                          </a:solidFill>
                          <a:effectLst/>
                          <a:uFillTx/>
                          <a:latin typeface="+mn-lt"/>
                          <a:ea typeface="+mn-ea"/>
                          <a:cs typeface="+mn-cs"/>
                          <a:sym typeface="Gill Sans"/>
                        </a:rPr>
                        <a:t>García-Fuster</a:t>
                      </a:r>
                      <a:r>
                        <a:rPr lang="en-US" sz="810" b="0" i="0" u="none" strike="noStrike" cap="none" spc="0" baseline="0" dirty="0" smtClean="0">
                          <a:ln>
                            <a:noFill/>
                          </a:ln>
                          <a:solidFill>
                            <a:srgbClr val="7030A0"/>
                          </a:solidFill>
                          <a:effectLst/>
                          <a:uFillTx/>
                          <a:latin typeface="+mn-lt"/>
                          <a:ea typeface="+mn-ea"/>
                          <a:cs typeface="+mn-cs"/>
                          <a:sym typeface="Gill Sans"/>
                        </a:rPr>
                        <a:t>, J.A. </a:t>
                      </a:r>
                      <a:r>
                        <a:rPr lang="en-US" sz="810" b="0" i="0" u="none" strike="noStrike" cap="none" spc="0" baseline="0" dirty="0" err="1" smtClean="0">
                          <a:ln>
                            <a:noFill/>
                          </a:ln>
                          <a:solidFill>
                            <a:srgbClr val="7030A0"/>
                          </a:solidFill>
                          <a:effectLst/>
                          <a:uFillTx/>
                          <a:latin typeface="+mn-lt"/>
                          <a:ea typeface="+mn-ea"/>
                          <a:cs typeface="+mn-cs"/>
                          <a:sym typeface="Gill Sans"/>
                        </a:rPr>
                        <a:t>García-Sevilla</a:t>
                      </a:r>
                      <a:r>
                        <a:rPr lang="en-US" sz="810" b="0" i="0" u="none" strike="noStrike" cap="none" spc="0" baseline="0" dirty="0" smtClean="0">
                          <a:ln>
                            <a:noFill/>
                          </a:ln>
                          <a:solidFill>
                            <a:srgbClr val="7030A0"/>
                          </a:solidFill>
                          <a:effectLst/>
                          <a:uFillTx/>
                          <a:latin typeface="+mn-lt"/>
                          <a:ea typeface="+mn-ea"/>
                          <a:cs typeface="+mn-cs"/>
                          <a:sym typeface="Gill Sans"/>
                        </a:rPr>
                        <a:t>, C. </a:t>
                      </a:r>
                      <a:r>
                        <a:rPr lang="en-US" sz="810" b="0" i="0" u="none" strike="noStrike" cap="none" spc="0" baseline="0" dirty="0" err="1" smtClean="0">
                          <a:ln>
                            <a:noFill/>
                          </a:ln>
                          <a:solidFill>
                            <a:srgbClr val="7030A0"/>
                          </a:solidFill>
                          <a:effectLst/>
                          <a:uFillTx/>
                          <a:latin typeface="+mn-lt"/>
                          <a:ea typeface="+mn-ea"/>
                          <a:cs typeface="+mn-cs"/>
                          <a:sym typeface="Gill Sans"/>
                        </a:rPr>
                        <a:t>Escolano</a:t>
                      </a:r>
                      <a:r>
                        <a:rPr lang="en-US" sz="810" b="0" i="0" u="none" strike="noStrike" cap="none" spc="0" baseline="0" dirty="0" smtClean="0">
                          <a:ln>
                            <a:noFill/>
                          </a:ln>
                          <a:solidFill>
                            <a:srgbClr val="7030A0"/>
                          </a:solidFill>
                          <a:effectLst/>
                          <a:uFillTx/>
                          <a:latin typeface="+mn-lt"/>
                          <a:ea typeface="+mn-ea"/>
                          <a:cs typeface="+mn-cs"/>
                          <a:sym typeface="Gill Sans"/>
                        </a:rPr>
                        <a:t>, Benzofuranyl-2-imidazoles as </a:t>
                      </a:r>
                      <a:r>
                        <a:rPr lang="en-US" sz="810" b="0" i="0" u="none" strike="noStrike" cap="none" spc="0" baseline="0" dirty="0" err="1" smtClean="0">
                          <a:ln>
                            <a:noFill/>
                          </a:ln>
                          <a:solidFill>
                            <a:srgbClr val="7030A0"/>
                          </a:solidFill>
                          <a:effectLst/>
                          <a:uFillTx/>
                          <a:latin typeface="+mn-lt"/>
                          <a:ea typeface="+mn-ea"/>
                          <a:cs typeface="+mn-cs"/>
                          <a:sym typeface="Gill Sans"/>
                        </a:rPr>
                        <a:t>imidazoline</a:t>
                      </a:r>
                      <a:r>
                        <a:rPr lang="en-US" sz="810" b="0" i="0" u="none" strike="noStrike" cap="none" spc="0" baseline="0" dirty="0" smtClean="0">
                          <a:ln>
                            <a:noFill/>
                          </a:ln>
                          <a:solidFill>
                            <a:srgbClr val="7030A0"/>
                          </a:solidFill>
                          <a:effectLst/>
                          <a:uFillTx/>
                          <a:latin typeface="+mn-lt"/>
                          <a:ea typeface="+mn-ea"/>
                          <a:cs typeface="+mn-cs"/>
                          <a:sym typeface="Gill Sans"/>
                        </a:rPr>
                        <a:t> I2 receptor ligands for Alzheimer's disease, European Journal of Medicinal Chemistry 2021, 222, 113540, https://doi.org/10.1016/j.ejmech.2021.113540. (M21a)</a:t>
                      </a:r>
                    </a:p>
                    <a:p>
                      <a:pPr marL="85725" indent="-85725" algn="l"/>
                      <a:r>
                        <a:rPr lang="en-US" sz="810" b="0" i="0" u="none" strike="noStrike" cap="none" spc="0" baseline="0" dirty="0" smtClean="0">
                          <a:ln>
                            <a:noFill/>
                          </a:ln>
                          <a:solidFill>
                            <a:srgbClr val="003300"/>
                          </a:solidFill>
                          <a:effectLst/>
                          <a:uFillTx/>
                          <a:latin typeface="+mn-lt"/>
                          <a:ea typeface="+mn-ea"/>
                          <a:cs typeface="+mn-cs"/>
                          <a:sym typeface="Gill Sans"/>
                        </a:rPr>
                        <a:t>D. </a:t>
                      </a:r>
                      <a:r>
                        <a:rPr lang="en-US" sz="810" b="0" i="0" u="none" strike="noStrike" cap="none" spc="0" baseline="0" dirty="0" err="1" smtClean="0">
                          <a:ln>
                            <a:noFill/>
                          </a:ln>
                          <a:solidFill>
                            <a:srgbClr val="003300"/>
                          </a:solidFill>
                          <a:effectLst/>
                          <a:uFillTx/>
                          <a:latin typeface="+mn-lt"/>
                          <a:ea typeface="+mn-ea"/>
                          <a:cs typeface="+mn-cs"/>
                          <a:sym typeface="Gill Sans"/>
                        </a:rPr>
                        <a:t>Ruzic</a:t>
                      </a:r>
                      <a:r>
                        <a:rPr lang="en-US" sz="810" b="0" i="0" u="none" strike="noStrike" cap="none" spc="0" baseline="0" dirty="0" smtClean="0">
                          <a:ln>
                            <a:noFill/>
                          </a:ln>
                          <a:solidFill>
                            <a:srgbClr val="003300"/>
                          </a:solidFill>
                          <a:effectLst/>
                          <a:uFillTx/>
                          <a:latin typeface="+mn-lt"/>
                          <a:ea typeface="+mn-ea"/>
                          <a:cs typeface="+mn-cs"/>
                          <a:sym typeface="Gill Sans"/>
                        </a:rPr>
                        <a:t>, N. </a:t>
                      </a:r>
                      <a:r>
                        <a:rPr lang="en-US" sz="810" b="0" i="0" u="none" strike="noStrike" cap="none" spc="0" baseline="0" dirty="0" err="1" smtClean="0">
                          <a:ln>
                            <a:noFill/>
                          </a:ln>
                          <a:solidFill>
                            <a:srgbClr val="003300"/>
                          </a:solidFill>
                          <a:effectLst/>
                          <a:uFillTx/>
                          <a:latin typeface="+mn-lt"/>
                          <a:ea typeface="+mn-ea"/>
                          <a:cs typeface="+mn-cs"/>
                          <a:sym typeface="Gill Sans"/>
                        </a:rPr>
                        <a:t>Djokovic</a:t>
                      </a:r>
                      <a:r>
                        <a:rPr lang="en-US" sz="810" b="0" i="0" u="none" strike="noStrike" cap="none" spc="0" baseline="0" dirty="0" smtClean="0">
                          <a:ln>
                            <a:noFill/>
                          </a:ln>
                          <a:solidFill>
                            <a:srgbClr val="003300"/>
                          </a:solidFill>
                          <a:effectLst/>
                          <a:uFillTx/>
                          <a:latin typeface="+mn-lt"/>
                          <a:ea typeface="+mn-ea"/>
                          <a:cs typeface="+mn-cs"/>
                          <a:sym typeface="Gill Sans"/>
                        </a:rPr>
                        <a:t>, and K. </a:t>
                      </a:r>
                      <a:r>
                        <a:rPr lang="en-US" sz="810" b="0" i="0" u="none" strike="noStrike" cap="none" spc="0" baseline="0" dirty="0" err="1" smtClean="0">
                          <a:ln>
                            <a:noFill/>
                          </a:ln>
                          <a:solidFill>
                            <a:srgbClr val="003300"/>
                          </a:solidFill>
                          <a:effectLst/>
                          <a:uFillTx/>
                          <a:latin typeface="+mn-lt"/>
                          <a:ea typeface="+mn-ea"/>
                          <a:cs typeface="+mn-cs"/>
                          <a:sym typeface="Gill Sans"/>
                        </a:rPr>
                        <a:t>Nikolic</a:t>
                      </a:r>
                      <a:r>
                        <a:rPr lang="en-US" sz="810" b="0" i="0" u="none" strike="noStrike" cap="none" spc="0" baseline="0" dirty="0" smtClean="0">
                          <a:ln>
                            <a:noFill/>
                          </a:ln>
                          <a:solidFill>
                            <a:srgbClr val="003300"/>
                          </a:solidFill>
                          <a:effectLst/>
                          <a:uFillTx/>
                          <a:latin typeface="+mn-lt"/>
                          <a:ea typeface="+mn-ea"/>
                          <a:cs typeface="+mn-cs"/>
                          <a:sym typeface="Gill Sans"/>
                        </a:rPr>
                        <a:t> (2021) Fragment-Based Drug Design of Selective HDAC6 Inhibitors. In: </a:t>
                      </a:r>
                      <a:r>
                        <a:rPr lang="en-US" sz="810" b="0" i="0" u="none" strike="noStrike" cap="none" spc="0" baseline="0" dirty="0" err="1" smtClean="0">
                          <a:ln>
                            <a:noFill/>
                          </a:ln>
                          <a:solidFill>
                            <a:srgbClr val="003300"/>
                          </a:solidFill>
                          <a:effectLst/>
                          <a:uFillTx/>
                          <a:latin typeface="+mn-lt"/>
                          <a:ea typeface="+mn-ea"/>
                          <a:cs typeface="+mn-cs"/>
                          <a:sym typeface="Gill Sans"/>
                        </a:rPr>
                        <a:t>Ballante</a:t>
                      </a:r>
                      <a:r>
                        <a:rPr lang="en-US" sz="810" b="0" i="0" u="none" strike="noStrike" cap="none" spc="0" baseline="0" dirty="0" smtClean="0">
                          <a:ln>
                            <a:noFill/>
                          </a:ln>
                          <a:solidFill>
                            <a:srgbClr val="003300"/>
                          </a:solidFill>
                          <a:effectLst/>
                          <a:uFillTx/>
                          <a:latin typeface="+mn-lt"/>
                          <a:ea typeface="+mn-ea"/>
                          <a:cs typeface="+mn-cs"/>
                          <a:sym typeface="Gill Sans"/>
                        </a:rPr>
                        <a:t> F. (Editor(s)) Protein-Ligand Interactions and Drug Design. Methods in Molecular Biology, </a:t>
                      </a:r>
                      <a:r>
                        <a:rPr lang="en-US" sz="810" b="0" i="0" u="none" strike="noStrike" cap="none" spc="0" baseline="0" dirty="0" err="1" smtClean="0">
                          <a:ln>
                            <a:noFill/>
                          </a:ln>
                          <a:solidFill>
                            <a:srgbClr val="003300"/>
                          </a:solidFill>
                          <a:effectLst/>
                          <a:uFillTx/>
                          <a:latin typeface="+mn-lt"/>
                          <a:ea typeface="+mn-ea"/>
                          <a:cs typeface="+mn-cs"/>
                          <a:sym typeface="Gill Sans"/>
                        </a:rPr>
                        <a:t>vol</a:t>
                      </a:r>
                      <a:r>
                        <a:rPr lang="en-US" sz="810" b="0" i="0" u="none" strike="noStrike" cap="none" spc="0" baseline="0" dirty="0" smtClean="0">
                          <a:ln>
                            <a:noFill/>
                          </a:ln>
                          <a:solidFill>
                            <a:srgbClr val="003300"/>
                          </a:solidFill>
                          <a:effectLst/>
                          <a:uFillTx/>
                          <a:latin typeface="+mn-lt"/>
                          <a:ea typeface="+mn-ea"/>
                          <a:cs typeface="+mn-cs"/>
                          <a:sym typeface="Gill Sans"/>
                        </a:rPr>
                        <a:t> 2266. Humana, New York, NY. https://doi.org/10.1007/978-1-0716-1209-5_9</a:t>
                      </a:r>
                    </a:p>
                    <a:p>
                      <a:pPr marL="85725" indent="-85725" algn="l"/>
                      <a:r>
                        <a:rPr lang="en-US" sz="810" b="0" i="0" u="none" strike="noStrike" cap="none" spc="0" baseline="0" dirty="0" smtClean="0">
                          <a:ln>
                            <a:noFill/>
                          </a:ln>
                          <a:solidFill>
                            <a:srgbClr val="7030A0"/>
                          </a:solidFill>
                          <a:effectLst/>
                          <a:uFillTx/>
                          <a:latin typeface="+mn-lt"/>
                          <a:ea typeface="+mn-ea"/>
                          <a:cs typeface="+mn-cs"/>
                          <a:sym typeface="Gill Sans"/>
                        </a:rPr>
                        <a:t>T. </a:t>
                      </a:r>
                      <a:r>
                        <a:rPr lang="en-US" sz="810" b="0" i="0" u="none" strike="noStrike" cap="none" spc="0" baseline="0" dirty="0" err="1" smtClean="0">
                          <a:ln>
                            <a:noFill/>
                          </a:ln>
                          <a:solidFill>
                            <a:srgbClr val="7030A0"/>
                          </a:solidFill>
                          <a:effectLst/>
                          <a:uFillTx/>
                          <a:latin typeface="+mn-lt"/>
                          <a:ea typeface="+mn-ea"/>
                          <a:cs typeface="+mn-cs"/>
                          <a:sym typeface="Gill Sans"/>
                        </a:rPr>
                        <a:t>Djikic</a:t>
                      </a:r>
                      <a:r>
                        <a:rPr lang="en-US" sz="810" b="0" i="0" u="none" strike="noStrike" cap="none" spc="0" baseline="0" dirty="0" smtClean="0">
                          <a:ln>
                            <a:noFill/>
                          </a:ln>
                          <a:solidFill>
                            <a:srgbClr val="7030A0"/>
                          </a:solidFill>
                          <a:effectLst/>
                          <a:uFillTx/>
                          <a:latin typeface="+mn-lt"/>
                          <a:ea typeface="+mn-ea"/>
                          <a:cs typeface="+mn-cs"/>
                          <a:sym typeface="Gill Sans"/>
                        </a:rPr>
                        <a:t>, Z. </a:t>
                      </a:r>
                      <a:r>
                        <a:rPr lang="en-US" sz="810" b="0" i="0" u="none" strike="noStrike" cap="none" spc="0" baseline="0" dirty="0" err="1" smtClean="0">
                          <a:ln>
                            <a:noFill/>
                          </a:ln>
                          <a:solidFill>
                            <a:srgbClr val="7030A0"/>
                          </a:solidFill>
                          <a:effectLst/>
                          <a:uFillTx/>
                          <a:latin typeface="+mn-lt"/>
                          <a:ea typeface="+mn-ea"/>
                          <a:cs typeface="+mn-cs"/>
                          <a:sym typeface="Gill Sans"/>
                        </a:rPr>
                        <a:t>Gagic</a:t>
                      </a:r>
                      <a:r>
                        <a:rPr lang="en-US" sz="810" b="0" i="0" u="none" strike="noStrike" cap="none" spc="0" baseline="0" dirty="0" smtClean="0">
                          <a:ln>
                            <a:noFill/>
                          </a:ln>
                          <a:solidFill>
                            <a:srgbClr val="7030A0"/>
                          </a:solidFill>
                          <a:effectLst/>
                          <a:uFillTx/>
                          <a:latin typeface="+mn-lt"/>
                          <a:ea typeface="+mn-ea"/>
                          <a:cs typeface="+mn-cs"/>
                          <a:sym typeface="Gill Sans"/>
                        </a:rPr>
                        <a:t>, K. </a:t>
                      </a:r>
                      <a:r>
                        <a:rPr lang="en-US" sz="810" b="0" i="0" u="none" strike="noStrike" cap="none" spc="0" baseline="0" dirty="0" err="1" smtClean="0">
                          <a:ln>
                            <a:noFill/>
                          </a:ln>
                          <a:solidFill>
                            <a:srgbClr val="7030A0"/>
                          </a:solidFill>
                          <a:effectLst/>
                          <a:uFillTx/>
                          <a:latin typeface="+mn-lt"/>
                          <a:ea typeface="+mn-ea"/>
                          <a:cs typeface="+mn-cs"/>
                          <a:sym typeface="Gill Sans"/>
                        </a:rPr>
                        <a:t>Nikolic</a:t>
                      </a:r>
                      <a:r>
                        <a:rPr lang="en-US" sz="810" b="0" i="0" u="none" strike="noStrike" cap="none" spc="0" baseline="0" dirty="0" smtClean="0">
                          <a:ln>
                            <a:noFill/>
                          </a:ln>
                          <a:solidFill>
                            <a:srgbClr val="7030A0"/>
                          </a:solidFill>
                          <a:effectLst/>
                          <a:uFillTx/>
                          <a:latin typeface="+mn-lt"/>
                          <a:ea typeface="+mn-ea"/>
                          <a:cs typeface="+mn-cs"/>
                          <a:sym typeface="Gill Sans"/>
                        </a:rPr>
                        <a:t>, Chapter 16 - Design and Discovery of Kinase Inhibitors Using Docking Studies, Editor(s): </a:t>
                      </a:r>
                      <a:r>
                        <a:rPr lang="en-US" sz="810" b="0" i="0" u="none" strike="noStrike" cap="none" spc="0" baseline="0" dirty="0" err="1" smtClean="0">
                          <a:ln>
                            <a:noFill/>
                          </a:ln>
                          <a:solidFill>
                            <a:srgbClr val="7030A0"/>
                          </a:solidFill>
                          <a:effectLst/>
                          <a:uFillTx/>
                          <a:latin typeface="+mn-lt"/>
                          <a:ea typeface="+mn-ea"/>
                          <a:cs typeface="+mn-cs"/>
                          <a:sym typeface="Gill Sans"/>
                        </a:rPr>
                        <a:t>Mohane</a:t>
                      </a:r>
                      <a:r>
                        <a:rPr lang="en-US" sz="810" b="0" i="0" u="none" strike="noStrike" cap="none" spc="0" baseline="0" dirty="0" smtClean="0">
                          <a:ln>
                            <a:noFill/>
                          </a:ln>
                          <a:solidFill>
                            <a:srgbClr val="7030A0"/>
                          </a:solidFill>
                          <a:effectLst/>
                          <a:uFillTx/>
                          <a:latin typeface="+mn-lt"/>
                          <a:ea typeface="+mn-ea"/>
                          <a:cs typeface="+mn-cs"/>
                          <a:sym typeface="Gill Sans"/>
                        </a:rPr>
                        <a:t> S. </a:t>
                      </a:r>
                      <a:r>
                        <a:rPr lang="en-US" sz="810" b="0" i="0" u="none" strike="noStrike" cap="none" spc="0" baseline="0" dirty="0" err="1" smtClean="0">
                          <a:ln>
                            <a:noFill/>
                          </a:ln>
                          <a:solidFill>
                            <a:srgbClr val="7030A0"/>
                          </a:solidFill>
                          <a:effectLst/>
                          <a:uFillTx/>
                          <a:latin typeface="+mn-lt"/>
                          <a:ea typeface="+mn-ea"/>
                          <a:cs typeface="+mn-cs"/>
                          <a:sym typeface="Gill Sans"/>
                        </a:rPr>
                        <a:t>Coumar</a:t>
                      </a:r>
                      <a:r>
                        <a:rPr lang="en-US" sz="810" b="0" i="0" u="none" strike="noStrike" cap="none" spc="0" baseline="0" dirty="0" smtClean="0">
                          <a:ln>
                            <a:noFill/>
                          </a:ln>
                          <a:solidFill>
                            <a:srgbClr val="7030A0"/>
                          </a:solidFill>
                          <a:effectLst/>
                          <a:uFillTx/>
                          <a:latin typeface="+mn-lt"/>
                          <a:ea typeface="+mn-ea"/>
                          <a:cs typeface="+mn-cs"/>
                          <a:sym typeface="Gill Sans"/>
                        </a:rPr>
                        <a:t>, Molecular Docking for Computer-Aided Drug Design, Academic Press, 2021, Pages 337-365, ISBN 9780128223123, https://doi.org/10.1016/B978-0-12-822312-3.00009-6.J. </a:t>
                      </a:r>
                      <a:r>
                        <a:rPr lang="en-US" sz="810" b="0" i="0" u="none" strike="noStrike" cap="none" spc="0" baseline="0" dirty="0" err="1" smtClean="0">
                          <a:ln>
                            <a:noFill/>
                          </a:ln>
                          <a:solidFill>
                            <a:srgbClr val="7030A0"/>
                          </a:solidFill>
                          <a:effectLst/>
                          <a:uFillTx/>
                          <a:latin typeface="+mn-lt"/>
                          <a:ea typeface="+mn-ea"/>
                          <a:cs typeface="+mn-cs"/>
                          <a:sym typeface="Gill Sans"/>
                        </a:rPr>
                        <a:t>Rupar</a:t>
                      </a:r>
                      <a:r>
                        <a:rPr lang="en-US" sz="810" b="0" i="0" u="none" strike="noStrike" cap="none" spc="0" baseline="0" dirty="0" smtClean="0">
                          <a:ln>
                            <a:noFill/>
                          </a:ln>
                          <a:solidFill>
                            <a:srgbClr val="7030A0"/>
                          </a:solidFill>
                          <a:effectLst/>
                          <a:uFillTx/>
                          <a:latin typeface="+mn-lt"/>
                          <a:ea typeface="+mn-ea"/>
                          <a:cs typeface="+mn-cs"/>
                          <a:sym typeface="Gill Sans"/>
                        </a:rPr>
                        <a:t>, M. </a:t>
                      </a:r>
                      <a:r>
                        <a:rPr lang="en-US" sz="810" b="0" i="0" u="none" strike="noStrike" cap="none" spc="0" baseline="0" dirty="0" err="1" smtClean="0">
                          <a:ln>
                            <a:noFill/>
                          </a:ln>
                          <a:solidFill>
                            <a:srgbClr val="7030A0"/>
                          </a:solidFill>
                          <a:effectLst/>
                          <a:uFillTx/>
                          <a:latin typeface="+mn-lt"/>
                          <a:ea typeface="+mn-ea"/>
                          <a:cs typeface="+mn-cs"/>
                          <a:sym typeface="Gill Sans"/>
                        </a:rPr>
                        <a:t>Aleksić</a:t>
                      </a:r>
                      <a:r>
                        <a:rPr lang="en-US" sz="810" b="0" i="0" u="none" strike="noStrike" cap="none" spc="0" baseline="0" dirty="0" smtClean="0">
                          <a:ln>
                            <a:noFill/>
                          </a:ln>
                          <a:solidFill>
                            <a:srgbClr val="7030A0"/>
                          </a:solidFill>
                          <a:effectLst/>
                          <a:uFillTx/>
                          <a:latin typeface="+mn-lt"/>
                          <a:ea typeface="+mn-ea"/>
                          <a:cs typeface="+mn-cs"/>
                          <a:sym typeface="Gill Sans"/>
                        </a:rPr>
                        <a:t>, K. </a:t>
                      </a:r>
                      <a:r>
                        <a:rPr lang="en-US" sz="810" b="0" i="0" u="none" strike="noStrike" cap="none" spc="0" baseline="0" dirty="0" err="1" smtClean="0">
                          <a:ln>
                            <a:noFill/>
                          </a:ln>
                          <a:solidFill>
                            <a:srgbClr val="7030A0"/>
                          </a:solidFill>
                          <a:effectLst/>
                          <a:uFillTx/>
                          <a:latin typeface="+mn-lt"/>
                          <a:ea typeface="+mn-ea"/>
                          <a:cs typeface="+mn-cs"/>
                          <a:sym typeface="Gill Sans"/>
                        </a:rPr>
                        <a:t>Nikolić</a:t>
                      </a:r>
                      <a:r>
                        <a:rPr lang="en-US" sz="810" b="0" i="0" u="none" strike="noStrike" cap="none" spc="0" baseline="0" dirty="0" smtClean="0">
                          <a:ln>
                            <a:noFill/>
                          </a:ln>
                          <a:solidFill>
                            <a:srgbClr val="7030A0"/>
                          </a:solidFill>
                          <a:effectLst/>
                          <a:uFillTx/>
                          <a:latin typeface="+mn-lt"/>
                          <a:ea typeface="+mn-ea"/>
                          <a:cs typeface="+mn-cs"/>
                          <a:sym typeface="Gill Sans"/>
                        </a:rPr>
                        <a:t>, M. </a:t>
                      </a:r>
                      <a:r>
                        <a:rPr lang="en-US" sz="810" b="0" i="0" u="none" strike="noStrike" cap="none" spc="0" baseline="0" dirty="0" err="1" smtClean="0">
                          <a:ln>
                            <a:noFill/>
                          </a:ln>
                          <a:solidFill>
                            <a:srgbClr val="7030A0"/>
                          </a:solidFill>
                          <a:effectLst/>
                          <a:uFillTx/>
                          <a:latin typeface="+mn-lt"/>
                          <a:ea typeface="+mn-ea"/>
                          <a:cs typeface="+mn-cs"/>
                          <a:sym typeface="Gill Sans"/>
                        </a:rPr>
                        <a:t>Popović</a:t>
                      </a:r>
                      <a:r>
                        <a:rPr lang="en-US" sz="810" b="0" i="0" u="none" strike="noStrike" cap="none" spc="0" baseline="0" dirty="0" smtClean="0">
                          <a:ln>
                            <a:noFill/>
                          </a:ln>
                          <a:solidFill>
                            <a:srgbClr val="7030A0"/>
                          </a:solidFill>
                          <a:effectLst/>
                          <a:uFillTx/>
                          <a:latin typeface="+mn-lt"/>
                          <a:ea typeface="+mn-ea"/>
                          <a:cs typeface="+mn-cs"/>
                          <a:sym typeface="Gill Sans"/>
                        </a:rPr>
                        <a:t> </a:t>
                      </a:r>
                      <a:r>
                        <a:rPr lang="en-US" sz="810" b="0" i="0" u="none" strike="noStrike" cap="none" spc="0" baseline="0" dirty="0" err="1" smtClean="0">
                          <a:ln>
                            <a:noFill/>
                          </a:ln>
                          <a:solidFill>
                            <a:srgbClr val="7030A0"/>
                          </a:solidFill>
                          <a:effectLst/>
                          <a:uFillTx/>
                          <a:latin typeface="+mn-lt"/>
                          <a:ea typeface="+mn-ea"/>
                          <a:cs typeface="+mn-cs"/>
                          <a:sym typeface="Gill Sans"/>
                        </a:rPr>
                        <a:t>Nikolić</a:t>
                      </a:r>
                      <a:r>
                        <a:rPr lang="en-US" sz="810" b="0" i="0" u="none" strike="noStrike" cap="none" spc="0" baseline="0" dirty="0" smtClean="0">
                          <a:ln>
                            <a:noFill/>
                          </a:ln>
                          <a:solidFill>
                            <a:srgbClr val="7030A0"/>
                          </a:solidFill>
                          <a:effectLst/>
                          <a:uFillTx/>
                          <a:latin typeface="+mn-lt"/>
                          <a:ea typeface="+mn-ea"/>
                          <a:cs typeface="+mn-cs"/>
                          <a:sym typeface="Gill Sans"/>
                        </a:rPr>
                        <a:t>. Comparative electrochemical studies of kinetic and thermodynamic parameters of </a:t>
                      </a:r>
                      <a:r>
                        <a:rPr lang="en-US" sz="810" b="0" i="0" u="none" strike="noStrike" cap="none" spc="0" baseline="0" dirty="0" err="1" smtClean="0">
                          <a:ln>
                            <a:noFill/>
                          </a:ln>
                          <a:solidFill>
                            <a:srgbClr val="7030A0"/>
                          </a:solidFill>
                          <a:effectLst/>
                          <a:uFillTx/>
                          <a:latin typeface="+mn-lt"/>
                          <a:ea typeface="+mn-ea"/>
                          <a:cs typeface="+mn-cs"/>
                          <a:sym typeface="Gill Sans"/>
                        </a:rPr>
                        <a:t>Quinoxaline</a:t>
                      </a:r>
                      <a:r>
                        <a:rPr lang="en-US" sz="810" b="0" i="0" u="none" strike="noStrike" cap="none" spc="0" baseline="0" dirty="0" smtClean="0">
                          <a:ln>
                            <a:noFill/>
                          </a:ln>
                          <a:solidFill>
                            <a:srgbClr val="7030A0"/>
                          </a:solidFill>
                          <a:effectLst/>
                          <a:uFillTx/>
                          <a:latin typeface="+mn-lt"/>
                          <a:ea typeface="+mn-ea"/>
                          <a:cs typeface="+mn-cs"/>
                          <a:sym typeface="Gill Sans"/>
                        </a:rPr>
                        <a:t> and </a:t>
                      </a:r>
                      <a:r>
                        <a:rPr lang="en-US" sz="810" b="0" i="0" u="none" strike="noStrike" cap="none" spc="0" baseline="0" dirty="0" err="1" smtClean="0">
                          <a:ln>
                            <a:noFill/>
                          </a:ln>
                          <a:solidFill>
                            <a:srgbClr val="7030A0"/>
                          </a:solidFill>
                          <a:effectLst/>
                          <a:uFillTx/>
                          <a:latin typeface="+mn-lt"/>
                          <a:ea typeface="+mn-ea"/>
                          <a:cs typeface="+mn-cs"/>
                          <a:sym typeface="Gill Sans"/>
                        </a:rPr>
                        <a:t>Brimonidine</a:t>
                      </a:r>
                      <a:r>
                        <a:rPr lang="en-US" sz="810" b="0" i="0" u="none" strike="noStrike" cap="none" spc="0" baseline="0" dirty="0" smtClean="0">
                          <a:ln>
                            <a:noFill/>
                          </a:ln>
                          <a:solidFill>
                            <a:srgbClr val="7030A0"/>
                          </a:solidFill>
                          <a:effectLst/>
                          <a:uFillTx/>
                          <a:latin typeface="+mn-lt"/>
                          <a:ea typeface="+mn-ea"/>
                          <a:cs typeface="+mn-cs"/>
                          <a:sym typeface="Gill Sans"/>
                        </a:rPr>
                        <a:t> redox process, </a:t>
                      </a:r>
                      <a:r>
                        <a:rPr lang="en-US" sz="810" b="0" i="0" u="none" strike="noStrike" cap="none" spc="0" baseline="0" dirty="0" err="1" smtClean="0">
                          <a:ln>
                            <a:noFill/>
                          </a:ln>
                          <a:solidFill>
                            <a:srgbClr val="7030A0"/>
                          </a:solidFill>
                          <a:effectLst/>
                          <a:uFillTx/>
                          <a:latin typeface="+mn-lt"/>
                          <a:ea typeface="+mn-ea"/>
                          <a:cs typeface="+mn-cs"/>
                          <a:sym typeface="Gill Sans"/>
                        </a:rPr>
                        <a:t>Electrochimica</a:t>
                      </a:r>
                      <a:r>
                        <a:rPr lang="en-US" sz="810" b="0" i="0" u="none" strike="noStrike" cap="none" spc="0" baseline="0" dirty="0" smtClean="0">
                          <a:ln>
                            <a:noFill/>
                          </a:ln>
                          <a:solidFill>
                            <a:srgbClr val="7030A0"/>
                          </a:solidFill>
                          <a:effectLst/>
                          <a:uFillTx/>
                          <a:latin typeface="+mn-lt"/>
                          <a:ea typeface="+mn-ea"/>
                          <a:cs typeface="+mn-cs"/>
                          <a:sym typeface="Gill Sans"/>
                        </a:rPr>
                        <a:t> </a:t>
                      </a:r>
                      <a:r>
                        <a:rPr lang="en-US" sz="810" b="0" i="0" u="none" strike="noStrike" cap="none" spc="0" baseline="0" dirty="0" err="1" smtClean="0">
                          <a:ln>
                            <a:noFill/>
                          </a:ln>
                          <a:solidFill>
                            <a:srgbClr val="7030A0"/>
                          </a:solidFill>
                          <a:effectLst/>
                          <a:uFillTx/>
                          <a:latin typeface="+mn-lt"/>
                          <a:ea typeface="+mn-ea"/>
                          <a:cs typeface="+mn-cs"/>
                          <a:sym typeface="Gill Sans"/>
                        </a:rPr>
                        <a:t>acta</a:t>
                      </a:r>
                      <a:r>
                        <a:rPr lang="en-US" sz="810" b="0" i="0" u="none" strike="noStrike" cap="none" spc="0" baseline="0" dirty="0" smtClean="0">
                          <a:ln>
                            <a:noFill/>
                          </a:ln>
                          <a:solidFill>
                            <a:srgbClr val="7030A0"/>
                          </a:solidFill>
                          <a:effectLst/>
                          <a:uFillTx/>
                          <a:latin typeface="+mn-lt"/>
                          <a:ea typeface="+mn-ea"/>
                          <a:cs typeface="+mn-cs"/>
                          <a:sym typeface="Gill Sans"/>
                        </a:rPr>
                        <a:t>. 2018; May 278: 220-231. (M21, IF 5,116) https://doi.org/10.1016/j.electacta.2018.03.114</a:t>
                      </a:r>
                    </a:p>
                    <a:p>
                      <a:pPr marL="85725" indent="-85725" algn="l"/>
                      <a:r>
                        <a:rPr lang="en-US" sz="810" b="0" i="0" u="none" strike="noStrike" cap="none" spc="0" baseline="0" dirty="0" smtClean="0">
                          <a:ln>
                            <a:noFill/>
                          </a:ln>
                          <a:solidFill>
                            <a:srgbClr val="003300"/>
                          </a:solidFill>
                          <a:effectLst/>
                          <a:uFillTx/>
                          <a:latin typeface="+mn-lt"/>
                          <a:ea typeface="+mn-ea"/>
                          <a:cs typeface="+mn-cs"/>
                          <a:sym typeface="Gill Sans"/>
                        </a:rPr>
                        <a:t>V. </a:t>
                      </a:r>
                      <a:r>
                        <a:rPr lang="en-US" sz="810" b="0" i="0" u="none" strike="noStrike" cap="none" spc="0" baseline="0" dirty="0" err="1" smtClean="0">
                          <a:ln>
                            <a:noFill/>
                          </a:ln>
                          <a:solidFill>
                            <a:srgbClr val="003300"/>
                          </a:solidFill>
                          <a:effectLst/>
                          <a:uFillTx/>
                          <a:latin typeface="+mn-lt"/>
                          <a:ea typeface="+mn-ea"/>
                          <a:cs typeface="+mn-cs"/>
                          <a:sym typeface="Gill Sans"/>
                        </a:rPr>
                        <a:t>Radulović</a:t>
                      </a:r>
                      <a:r>
                        <a:rPr lang="en-US" sz="810" b="0" i="0" u="none" strike="noStrike" cap="none" spc="0" baseline="0" dirty="0" smtClean="0">
                          <a:ln>
                            <a:noFill/>
                          </a:ln>
                          <a:solidFill>
                            <a:srgbClr val="003300"/>
                          </a:solidFill>
                          <a:effectLst/>
                          <a:uFillTx/>
                          <a:latin typeface="+mn-lt"/>
                          <a:ea typeface="+mn-ea"/>
                          <a:cs typeface="+mn-cs"/>
                          <a:sym typeface="Gill Sans"/>
                        </a:rPr>
                        <a:t>, M. </a:t>
                      </a:r>
                      <a:r>
                        <a:rPr lang="en-US" sz="810" b="0" i="0" u="none" strike="noStrike" cap="none" spc="0" baseline="0" dirty="0" err="1" smtClean="0">
                          <a:ln>
                            <a:noFill/>
                          </a:ln>
                          <a:solidFill>
                            <a:srgbClr val="003300"/>
                          </a:solidFill>
                          <a:effectLst/>
                          <a:uFillTx/>
                          <a:latin typeface="+mn-lt"/>
                          <a:ea typeface="+mn-ea"/>
                          <a:cs typeface="+mn-cs"/>
                          <a:sym typeface="Gill Sans"/>
                        </a:rPr>
                        <a:t>Aleksić</a:t>
                      </a:r>
                      <a:r>
                        <a:rPr lang="en-US" sz="810" b="0" i="0" u="none" strike="noStrike" cap="none" spc="0" baseline="0" dirty="0" smtClean="0">
                          <a:ln>
                            <a:noFill/>
                          </a:ln>
                          <a:solidFill>
                            <a:srgbClr val="003300"/>
                          </a:solidFill>
                          <a:effectLst/>
                          <a:uFillTx/>
                          <a:latin typeface="+mn-lt"/>
                          <a:ea typeface="+mn-ea"/>
                          <a:cs typeface="+mn-cs"/>
                          <a:sym typeface="Gill Sans"/>
                        </a:rPr>
                        <a:t>, V. </a:t>
                      </a:r>
                      <a:r>
                        <a:rPr lang="en-US" sz="810" b="0" i="0" u="none" strike="noStrike" cap="none" spc="0" baseline="0" dirty="0" err="1" smtClean="0">
                          <a:ln>
                            <a:noFill/>
                          </a:ln>
                          <a:solidFill>
                            <a:srgbClr val="003300"/>
                          </a:solidFill>
                          <a:effectLst/>
                          <a:uFillTx/>
                          <a:latin typeface="+mn-lt"/>
                          <a:ea typeface="+mn-ea"/>
                          <a:cs typeface="+mn-cs"/>
                          <a:sym typeface="Gill Sans"/>
                        </a:rPr>
                        <a:t>Kapetanović</a:t>
                      </a:r>
                      <a:r>
                        <a:rPr lang="en-US" sz="810" b="0" i="0" u="none" strike="noStrike" cap="none" spc="0" baseline="0" dirty="0" smtClean="0">
                          <a:ln>
                            <a:noFill/>
                          </a:ln>
                          <a:solidFill>
                            <a:srgbClr val="003300"/>
                          </a:solidFill>
                          <a:effectLst/>
                          <a:uFillTx/>
                          <a:latin typeface="+mn-lt"/>
                          <a:ea typeface="+mn-ea"/>
                          <a:cs typeface="+mn-cs"/>
                          <a:sym typeface="Gill Sans"/>
                        </a:rPr>
                        <a:t>, K. </a:t>
                      </a:r>
                      <a:r>
                        <a:rPr lang="en-US" sz="810" b="0" i="0" u="none" strike="noStrike" cap="none" spc="0" baseline="0" dirty="0" err="1" smtClean="0">
                          <a:ln>
                            <a:noFill/>
                          </a:ln>
                          <a:solidFill>
                            <a:srgbClr val="003300"/>
                          </a:solidFill>
                          <a:effectLst/>
                          <a:uFillTx/>
                          <a:latin typeface="+mn-lt"/>
                          <a:ea typeface="+mn-ea"/>
                          <a:cs typeface="+mn-cs"/>
                          <a:sym typeface="Gill Sans"/>
                        </a:rPr>
                        <a:t>Karljiković</a:t>
                      </a:r>
                      <a:r>
                        <a:rPr lang="en-US" sz="810" b="0" i="0" u="none" strike="noStrike" cap="none" spc="0" baseline="0" dirty="0" smtClean="0">
                          <a:ln>
                            <a:noFill/>
                          </a:ln>
                          <a:solidFill>
                            <a:srgbClr val="003300"/>
                          </a:solidFill>
                          <a:effectLst/>
                          <a:uFillTx/>
                          <a:latin typeface="+mn-lt"/>
                          <a:ea typeface="+mn-ea"/>
                          <a:cs typeface="+mn-cs"/>
                          <a:sym typeface="Gill Sans"/>
                        </a:rPr>
                        <a:t> </a:t>
                      </a:r>
                      <a:r>
                        <a:rPr lang="en-US" sz="810" b="0" i="0" u="none" strike="noStrike" cap="none" spc="0" baseline="0" dirty="0" err="1" smtClean="0">
                          <a:ln>
                            <a:noFill/>
                          </a:ln>
                          <a:solidFill>
                            <a:srgbClr val="003300"/>
                          </a:solidFill>
                          <a:effectLst/>
                          <a:uFillTx/>
                          <a:latin typeface="+mn-lt"/>
                          <a:ea typeface="+mn-ea"/>
                          <a:cs typeface="+mn-cs"/>
                          <a:sym typeface="Gill Sans"/>
                        </a:rPr>
                        <a:t>Rajić</a:t>
                      </a:r>
                      <a:r>
                        <a:rPr lang="en-US" sz="810" b="0" i="0" u="none" strike="noStrike" cap="none" spc="0" baseline="0" dirty="0" smtClean="0">
                          <a:ln>
                            <a:noFill/>
                          </a:ln>
                          <a:solidFill>
                            <a:srgbClr val="003300"/>
                          </a:solidFill>
                          <a:effectLst/>
                          <a:uFillTx/>
                          <a:latin typeface="+mn-lt"/>
                          <a:ea typeface="+mn-ea"/>
                          <a:cs typeface="+mn-cs"/>
                          <a:sym typeface="Gill Sans"/>
                        </a:rPr>
                        <a:t>, M. </a:t>
                      </a:r>
                      <a:r>
                        <a:rPr lang="en-US" sz="810" b="0" i="0" u="none" strike="noStrike" cap="none" spc="0" baseline="0" dirty="0" err="1" smtClean="0">
                          <a:ln>
                            <a:noFill/>
                          </a:ln>
                          <a:solidFill>
                            <a:srgbClr val="003300"/>
                          </a:solidFill>
                          <a:effectLst/>
                          <a:uFillTx/>
                          <a:latin typeface="+mn-lt"/>
                          <a:ea typeface="+mn-ea"/>
                          <a:cs typeface="+mn-cs"/>
                          <a:sym typeface="Gill Sans"/>
                        </a:rPr>
                        <a:t>Jovanović</a:t>
                      </a:r>
                      <a:r>
                        <a:rPr lang="en-US" sz="810" b="0" i="0" u="none" strike="noStrike" cap="none" spc="0" baseline="0" dirty="0" smtClean="0">
                          <a:ln>
                            <a:noFill/>
                          </a:ln>
                          <a:solidFill>
                            <a:srgbClr val="003300"/>
                          </a:solidFill>
                          <a:effectLst/>
                          <a:uFillTx/>
                          <a:latin typeface="+mn-lt"/>
                          <a:ea typeface="+mn-ea"/>
                          <a:cs typeface="+mn-cs"/>
                          <a:sym typeface="Gill Sans"/>
                        </a:rPr>
                        <a:t>, I. </a:t>
                      </a:r>
                      <a:r>
                        <a:rPr lang="en-US" sz="810" b="0" i="0" u="none" strike="noStrike" cap="none" spc="0" baseline="0" dirty="0" err="1" smtClean="0">
                          <a:ln>
                            <a:noFill/>
                          </a:ln>
                          <a:solidFill>
                            <a:srgbClr val="003300"/>
                          </a:solidFill>
                          <a:effectLst/>
                          <a:uFillTx/>
                          <a:latin typeface="+mn-lt"/>
                          <a:ea typeface="+mn-ea"/>
                          <a:cs typeface="+mn-cs"/>
                          <a:sym typeface="Gill Sans"/>
                        </a:rPr>
                        <a:t>Marjanović</a:t>
                      </a:r>
                      <a:r>
                        <a:rPr lang="en-US" sz="810" b="0" i="0" u="none" strike="noStrike" cap="none" spc="0" baseline="0" dirty="0" smtClean="0">
                          <a:ln>
                            <a:noFill/>
                          </a:ln>
                          <a:solidFill>
                            <a:srgbClr val="003300"/>
                          </a:solidFill>
                          <a:effectLst/>
                          <a:uFillTx/>
                          <a:latin typeface="+mn-lt"/>
                          <a:ea typeface="+mn-ea"/>
                          <a:cs typeface="+mn-cs"/>
                          <a:sym typeface="Gill Sans"/>
                        </a:rPr>
                        <a:t>, M. </a:t>
                      </a:r>
                      <a:r>
                        <a:rPr lang="en-US" sz="810" b="0" i="0" u="none" strike="noStrike" cap="none" spc="0" baseline="0" dirty="0" err="1" smtClean="0">
                          <a:ln>
                            <a:noFill/>
                          </a:ln>
                          <a:solidFill>
                            <a:srgbClr val="003300"/>
                          </a:solidFill>
                          <a:effectLst/>
                          <a:uFillTx/>
                          <a:latin typeface="+mn-lt"/>
                          <a:ea typeface="+mn-ea"/>
                          <a:cs typeface="+mn-cs"/>
                          <a:sym typeface="Gill Sans"/>
                        </a:rPr>
                        <a:t>Stojković</a:t>
                      </a:r>
                      <a:r>
                        <a:rPr lang="en-US" sz="810" b="0" i="0" u="none" strike="noStrike" cap="none" spc="0" baseline="0" dirty="0" smtClean="0">
                          <a:ln>
                            <a:noFill/>
                          </a:ln>
                          <a:solidFill>
                            <a:srgbClr val="003300"/>
                          </a:solidFill>
                          <a:effectLst/>
                          <a:uFillTx/>
                          <a:latin typeface="+mn-lt"/>
                          <a:ea typeface="+mn-ea"/>
                          <a:cs typeface="+mn-cs"/>
                          <a:sym typeface="Gill Sans"/>
                        </a:rPr>
                        <a:t>, D. </a:t>
                      </a:r>
                      <a:r>
                        <a:rPr lang="en-US" sz="810" b="0" i="0" u="none" strike="noStrike" cap="none" spc="0" baseline="0" dirty="0" err="1" smtClean="0">
                          <a:ln>
                            <a:noFill/>
                          </a:ln>
                          <a:solidFill>
                            <a:srgbClr val="003300"/>
                          </a:solidFill>
                          <a:effectLst/>
                          <a:uFillTx/>
                          <a:latin typeface="+mn-lt"/>
                          <a:ea typeface="+mn-ea"/>
                          <a:cs typeface="+mn-cs"/>
                          <a:sym typeface="Gill Sans"/>
                        </a:rPr>
                        <a:t>Agbaba</a:t>
                      </a:r>
                      <a:r>
                        <a:rPr lang="en-US" sz="810" b="0" i="0" u="none" strike="noStrike" cap="none" spc="0" baseline="0" dirty="0" smtClean="0">
                          <a:ln>
                            <a:noFill/>
                          </a:ln>
                          <a:solidFill>
                            <a:srgbClr val="003300"/>
                          </a:solidFill>
                          <a:effectLst/>
                          <a:uFillTx/>
                          <a:latin typeface="+mn-lt"/>
                          <a:ea typeface="+mn-ea"/>
                          <a:cs typeface="+mn-cs"/>
                          <a:sym typeface="Gill Sans"/>
                        </a:rPr>
                        <a:t>. The evaluation of short- and long-term stability studies for </a:t>
                      </a:r>
                      <a:r>
                        <a:rPr lang="en-US" sz="810" b="0" i="0" u="none" strike="noStrike" cap="none" spc="0" baseline="0" dirty="0" err="1" smtClean="0">
                          <a:ln>
                            <a:noFill/>
                          </a:ln>
                          <a:solidFill>
                            <a:srgbClr val="003300"/>
                          </a:solidFill>
                          <a:effectLst/>
                          <a:uFillTx/>
                          <a:latin typeface="+mn-lt"/>
                          <a:ea typeface="+mn-ea"/>
                          <a:cs typeface="+mn-cs"/>
                          <a:sym typeface="Gill Sans"/>
                        </a:rPr>
                        <a:t>brimonidine</a:t>
                      </a:r>
                      <a:r>
                        <a:rPr lang="en-US" sz="810" b="0" i="0" u="none" strike="noStrike" cap="none" spc="0" baseline="0" dirty="0" smtClean="0">
                          <a:ln>
                            <a:noFill/>
                          </a:ln>
                          <a:solidFill>
                            <a:srgbClr val="003300"/>
                          </a:solidFill>
                          <a:effectLst/>
                          <a:uFillTx/>
                          <a:latin typeface="+mn-lt"/>
                          <a:ea typeface="+mn-ea"/>
                          <a:cs typeface="+mn-cs"/>
                          <a:sym typeface="Gill Sans"/>
                        </a:rPr>
                        <a:t> in aqueous humor by DPV/BDDE method - possible application for direct assay in native samples. Anal </a:t>
                      </a:r>
                      <a:r>
                        <a:rPr lang="en-US" sz="810" b="0" i="0" u="none" strike="noStrike" cap="none" spc="0" baseline="0" dirty="0" err="1" smtClean="0">
                          <a:ln>
                            <a:noFill/>
                          </a:ln>
                          <a:solidFill>
                            <a:srgbClr val="003300"/>
                          </a:solidFill>
                          <a:effectLst/>
                          <a:uFillTx/>
                          <a:latin typeface="+mn-lt"/>
                          <a:ea typeface="+mn-ea"/>
                          <a:cs typeface="+mn-cs"/>
                          <a:sym typeface="Gill Sans"/>
                        </a:rPr>
                        <a:t>Bioanal</a:t>
                      </a:r>
                      <a:r>
                        <a:rPr lang="en-US" sz="810" b="0" i="0" u="none" strike="noStrike" cap="none" spc="0" baseline="0" dirty="0" smtClean="0">
                          <a:ln>
                            <a:noFill/>
                          </a:ln>
                          <a:solidFill>
                            <a:srgbClr val="003300"/>
                          </a:solidFill>
                          <a:effectLst/>
                          <a:uFillTx/>
                          <a:latin typeface="+mn-lt"/>
                          <a:ea typeface="+mn-ea"/>
                          <a:cs typeface="+mn-cs"/>
                          <a:sym typeface="Gill Sans"/>
                        </a:rPr>
                        <a:t> Chem. 2019; Sept 411(22):5755–63.  (M21; IF 3,286) https://doi.org/10.1007/s00216-019-01955-3</a:t>
                      </a:r>
                    </a:p>
                    <a:p>
                      <a:pPr marL="85725" indent="-85725" algn="l"/>
                      <a:r>
                        <a:rPr lang="en-US" sz="810" b="0" i="0" u="none" strike="noStrike" cap="none" spc="0" baseline="0" dirty="0" smtClean="0">
                          <a:ln>
                            <a:noFill/>
                          </a:ln>
                          <a:solidFill>
                            <a:srgbClr val="7030A0"/>
                          </a:solidFill>
                          <a:effectLst/>
                          <a:uFillTx/>
                          <a:latin typeface="+mn-lt"/>
                          <a:ea typeface="+mn-ea"/>
                          <a:cs typeface="+mn-cs"/>
                          <a:sym typeface="Gill Sans"/>
                        </a:rPr>
                        <a:t>J. </a:t>
                      </a:r>
                      <a:r>
                        <a:rPr lang="en-US" sz="810" b="0" i="0" u="none" strike="noStrike" cap="none" spc="0" baseline="0" dirty="0" err="1" smtClean="0">
                          <a:ln>
                            <a:noFill/>
                          </a:ln>
                          <a:solidFill>
                            <a:srgbClr val="7030A0"/>
                          </a:solidFill>
                          <a:effectLst/>
                          <a:uFillTx/>
                          <a:latin typeface="+mn-lt"/>
                          <a:ea typeface="+mn-ea"/>
                          <a:cs typeface="+mn-cs"/>
                          <a:sym typeface="Gill Sans"/>
                        </a:rPr>
                        <a:t>Rupar</a:t>
                      </a:r>
                      <a:r>
                        <a:rPr lang="en-US" sz="810" b="0" i="0" u="none" strike="noStrike" cap="none" spc="0" baseline="0" dirty="0" smtClean="0">
                          <a:ln>
                            <a:noFill/>
                          </a:ln>
                          <a:solidFill>
                            <a:srgbClr val="7030A0"/>
                          </a:solidFill>
                          <a:effectLst/>
                          <a:uFillTx/>
                          <a:latin typeface="+mn-lt"/>
                          <a:ea typeface="+mn-ea"/>
                          <a:cs typeface="+mn-cs"/>
                          <a:sym typeface="Gill Sans"/>
                        </a:rPr>
                        <a:t>, M. </a:t>
                      </a:r>
                      <a:r>
                        <a:rPr lang="en-US" sz="810" b="0" i="0" u="none" strike="noStrike" cap="none" spc="0" baseline="0" dirty="0" err="1" smtClean="0">
                          <a:ln>
                            <a:noFill/>
                          </a:ln>
                          <a:solidFill>
                            <a:srgbClr val="7030A0"/>
                          </a:solidFill>
                          <a:effectLst/>
                          <a:uFillTx/>
                          <a:latin typeface="+mn-lt"/>
                          <a:ea typeface="+mn-ea"/>
                          <a:cs typeface="+mn-cs"/>
                          <a:sym typeface="Gill Sans"/>
                        </a:rPr>
                        <a:t>Aleksić</a:t>
                      </a:r>
                      <a:r>
                        <a:rPr lang="en-US" sz="810" b="0" i="0" u="none" strike="noStrike" cap="none" spc="0" baseline="0" dirty="0" smtClean="0">
                          <a:ln>
                            <a:noFill/>
                          </a:ln>
                          <a:solidFill>
                            <a:srgbClr val="7030A0"/>
                          </a:solidFill>
                          <a:effectLst/>
                          <a:uFillTx/>
                          <a:latin typeface="+mn-lt"/>
                          <a:ea typeface="+mn-ea"/>
                          <a:cs typeface="+mn-cs"/>
                          <a:sym typeface="Gill Sans"/>
                        </a:rPr>
                        <a:t>, V. </a:t>
                      </a:r>
                      <a:r>
                        <a:rPr lang="en-US" sz="810" b="0" i="0" u="none" strike="noStrike" cap="none" spc="0" baseline="0" dirty="0" err="1" smtClean="0">
                          <a:ln>
                            <a:noFill/>
                          </a:ln>
                          <a:solidFill>
                            <a:srgbClr val="7030A0"/>
                          </a:solidFill>
                          <a:effectLst/>
                          <a:uFillTx/>
                          <a:latin typeface="+mn-lt"/>
                          <a:ea typeface="+mn-ea"/>
                          <a:cs typeface="+mn-cs"/>
                          <a:sym typeface="Gill Sans"/>
                        </a:rPr>
                        <a:t>Dobričić</a:t>
                      </a:r>
                      <a:r>
                        <a:rPr lang="en-US" sz="810" b="0" i="0" u="none" strike="noStrike" cap="none" spc="0" baseline="0" dirty="0" smtClean="0">
                          <a:ln>
                            <a:noFill/>
                          </a:ln>
                          <a:solidFill>
                            <a:srgbClr val="7030A0"/>
                          </a:solidFill>
                          <a:effectLst/>
                          <a:uFillTx/>
                          <a:latin typeface="+mn-lt"/>
                          <a:ea typeface="+mn-ea"/>
                          <a:cs typeface="+mn-cs"/>
                          <a:sym typeface="Gill Sans"/>
                        </a:rPr>
                        <a:t>, J. </a:t>
                      </a:r>
                      <a:r>
                        <a:rPr lang="en-US" sz="810" b="0" i="0" u="none" strike="noStrike" cap="none" spc="0" baseline="0" dirty="0" err="1" smtClean="0">
                          <a:ln>
                            <a:noFill/>
                          </a:ln>
                          <a:solidFill>
                            <a:srgbClr val="7030A0"/>
                          </a:solidFill>
                          <a:effectLst/>
                          <a:uFillTx/>
                          <a:latin typeface="+mn-lt"/>
                          <a:ea typeface="+mn-ea"/>
                          <a:cs typeface="+mn-cs"/>
                          <a:sym typeface="Gill Sans"/>
                        </a:rPr>
                        <a:t>Brborić</a:t>
                      </a:r>
                      <a:r>
                        <a:rPr lang="en-US" sz="810" b="0" i="0" u="none" strike="noStrike" cap="none" spc="0" baseline="0" dirty="0" smtClean="0">
                          <a:ln>
                            <a:noFill/>
                          </a:ln>
                          <a:solidFill>
                            <a:srgbClr val="7030A0"/>
                          </a:solidFill>
                          <a:effectLst/>
                          <a:uFillTx/>
                          <a:latin typeface="+mn-lt"/>
                          <a:ea typeface="+mn-ea"/>
                          <a:cs typeface="+mn-cs"/>
                          <a:sym typeface="Gill Sans"/>
                        </a:rPr>
                        <a:t>, O. </a:t>
                      </a:r>
                      <a:r>
                        <a:rPr lang="en-US" sz="810" b="0" i="0" u="none" strike="noStrike" cap="none" spc="0" baseline="0" dirty="0" err="1" smtClean="0">
                          <a:ln>
                            <a:noFill/>
                          </a:ln>
                          <a:solidFill>
                            <a:srgbClr val="7030A0"/>
                          </a:solidFill>
                          <a:effectLst/>
                          <a:uFillTx/>
                          <a:latin typeface="+mn-lt"/>
                          <a:ea typeface="+mn-ea"/>
                          <a:cs typeface="+mn-cs"/>
                          <a:sym typeface="Gill Sans"/>
                        </a:rPr>
                        <a:t>Čudina</a:t>
                      </a:r>
                      <a:r>
                        <a:rPr lang="en-US" sz="810" b="0" i="0" u="none" strike="noStrike" cap="none" spc="0" baseline="0" dirty="0" smtClean="0">
                          <a:ln>
                            <a:noFill/>
                          </a:ln>
                          <a:solidFill>
                            <a:srgbClr val="7030A0"/>
                          </a:solidFill>
                          <a:effectLst/>
                          <a:uFillTx/>
                          <a:latin typeface="+mn-lt"/>
                          <a:ea typeface="+mn-ea"/>
                          <a:cs typeface="+mn-cs"/>
                          <a:sym typeface="Gill Sans"/>
                        </a:rPr>
                        <a:t>. An electrochemical study of 9-chloroacridine redox behavior and its interaction with double-stranded DNA, </a:t>
                      </a:r>
                      <a:r>
                        <a:rPr lang="en-US" sz="810" b="0" i="0" u="none" strike="noStrike" cap="none" spc="0" baseline="0" dirty="0" err="1" smtClean="0">
                          <a:ln>
                            <a:noFill/>
                          </a:ln>
                          <a:solidFill>
                            <a:srgbClr val="7030A0"/>
                          </a:solidFill>
                          <a:effectLst/>
                          <a:uFillTx/>
                          <a:latin typeface="+mn-lt"/>
                          <a:ea typeface="+mn-ea"/>
                          <a:cs typeface="+mn-cs"/>
                          <a:sym typeface="Gill Sans"/>
                        </a:rPr>
                        <a:t>Bioelectrochemistry</a:t>
                      </a:r>
                      <a:r>
                        <a:rPr lang="en-US" sz="810" b="0" i="0" u="none" strike="noStrike" cap="none" spc="0" baseline="0" dirty="0" smtClean="0">
                          <a:ln>
                            <a:noFill/>
                          </a:ln>
                          <a:solidFill>
                            <a:srgbClr val="7030A0"/>
                          </a:solidFill>
                          <a:effectLst/>
                          <a:uFillTx/>
                          <a:latin typeface="+mn-lt"/>
                          <a:ea typeface="+mn-ea"/>
                          <a:cs typeface="+mn-cs"/>
                          <a:sym typeface="Gill Sans"/>
                        </a:rPr>
                        <a:t>, 2020 October; 135: 107579 (M21, IF 4,722) https://doi.org/10.1016/j.bioelechem.2020.107579</a:t>
                      </a:r>
                    </a:p>
                    <a:p>
                      <a:pPr marL="177800" indent="-177800" algn="l"/>
                      <a:endParaRPr lang="en-US" sz="810" b="0" i="0" u="none" strike="noStrike" cap="none" spc="0" baseline="0" dirty="0">
                        <a:ln>
                          <a:noFill/>
                        </a:ln>
                        <a:solidFill>
                          <a:srgbClr val="003300"/>
                        </a:solidFill>
                        <a:effectLst/>
                        <a:uFillTx/>
                        <a:latin typeface="+mn-lt"/>
                        <a:ea typeface="+mn-ea"/>
                        <a:cs typeface="+mn-cs"/>
                        <a:sym typeface="Gill Sans"/>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7"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1166133" y="857972"/>
            <a:ext cx="5228996" cy="841256"/>
          </a:xfrm>
        </p:spPr>
        <p:txBody>
          <a:bodyPr/>
          <a:lstStyle/>
          <a:p>
            <a:pPr algn="ctr"/>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pPr algn="ctr"/>
            <a:r>
              <a:rPr lang="en-US" sz="2400" dirty="0" smtClean="0">
                <a:solidFill>
                  <a:srgbClr val="7030A0"/>
                </a:solidFill>
              </a:rPr>
              <a:t>Assoc</a:t>
            </a:r>
            <a:r>
              <a:rPr lang="en-US" sz="2400" dirty="0">
                <a:solidFill>
                  <a:srgbClr val="7030A0"/>
                </a:solidFill>
              </a:rPr>
              <a:t>. Prof.</a:t>
            </a:r>
            <a:r>
              <a:rPr lang="pl-PL" sz="2400" dirty="0" smtClean="0">
                <a:solidFill>
                  <a:srgbClr val="7030A0"/>
                </a:solidFill>
              </a:rPr>
              <a:t> </a:t>
            </a:r>
            <a:r>
              <a:rPr lang="pl-PL" sz="2400" dirty="0">
                <a:solidFill>
                  <a:srgbClr val="7030A0"/>
                </a:solidFill>
              </a:rPr>
              <a:t>Katarina </a:t>
            </a:r>
            <a:r>
              <a:rPr lang="pl-PL" sz="2400" dirty="0" smtClean="0">
                <a:solidFill>
                  <a:srgbClr val="7030A0"/>
                </a:solidFill>
              </a:rPr>
              <a:t>Nikolić</a:t>
            </a:r>
            <a:endParaRPr lang="en-US" sz="2400" dirty="0">
              <a:solidFill>
                <a:srgbClr val="7030A0"/>
              </a:solidFill>
            </a:endParaRPr>
          </a:p>
        </p:txBody>
      </p:sp>
      <p:sp>
        <p:nvSpPr>
          <p:cNvPr id="5" name="TextBox 4"/>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1200" b="0" i="1" u="none" strike="noStrike" cap="none" spc="0" normalizeH="0" baseline="0" dirty="0" smtClean="0">
                <a:ln>
                  <a:noFill/>
                </a:ln>
                <a:solidFill>
                  <a:schemeClr val="accent1">
                    <a:lumMod val="75000"/>
                  </a:schemeClr>
                </a:solidFill>
                <a:effectLst/>
                <a:uFillTx/>
                <a:latin typeface="+mn-lt"/>
                <a:ea typeface="+mn-ea"/>
                <a:cs typeface="+mn-cs"/>
                <a:sym typeface="Gill Sans Light"/>
              </a:rPr>
              <a:t>Full bibliography</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lang="en-US" sz="1200" dirty="0" smtClean="0">
                <a:solidFill>
                  <a:schemeClr val="accent1">
                    <a:lumMod val="75000"/>
                  </a:schemeClr>
                </a:solidFill>
              </a:rPr>
              <a:t>Faculty </a:t>
            </a:r>
            <a:r>
              <a:rPr lang="en-US" sz="1200" dirty="0">
                <a:solidFill>
                  <a:schemeClr val="accent1">
                    <a:lumMod val="75000"/>
                  </a:schemeClr>
                </a:solidFill>
              </a:rPr>
              <a:t>of </a:t>
            </a:r>
            <a:r>
              <a:rPr lang="en-US" sz="1200" dirty="0" smtClean="0">
                <a:solidFill>
                  <a:schemeClr val="accent1">
                    <a:lumMod val="75000"/>
                  </a:schemeClr>
                </a:solidFill>
              </a:rPr>
              <a:t>Pharmacy</a:t>
            </a:r>
            <a:r>
              <a:rPr lang="sr-Latn-RS" sz="1200" dirty="0" smtClean="0">
                <a:solidFill>
                  <a:schemeClr val="accent1">
                    <a:lumMod val="75000"/>
                  </a:schemeClr>
                </a:solidFill>
              </a:rPr>
              <a:t> </a:t>
            </a:r>
            <a:r>
              <a:rPr lang="en-US" sz="1200" dirty="0" smtClean="0">
                <a:solidFill>
                  <a:schemeClr val="accent1">
                    <a:lumMod val="75000"/>
                  </a:schemeClr>
                </a:solidFill>
              </a:rPr>
              <a:t>Repository</a:t>
            </a:r>
            <a:r>
              <a:rPr lang="sr-Latn-RS" sz="1200" dirty="0" smtClean="0">
                <a:solidFill>
                  <a:schemeClr val="accent1">
                    <a:lumMod val="75000"/>
                  </a:schemeClr>
                </a:solidFill>
              </a:rPr>
              <a:t> </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373108847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932080" y="827840"/>
            <a:ext cx="3284554" cy="841256"/>
          </a:xfrm>
        </p:spPr>
        <p:txBody>
          <a:bodyPr/>
          <a:lstStyle/>
          <a:p>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r>
              <a:rPr lang="sr-Latn-RS" sz="2400" dirty="0">
                <a:solidFill>
                  <a:srgbClr val="7030A0"/>
                </a:solidFill>
              </a:rPr>
              <a:t/>
            </a:r>
            <a:br>
              <a:rPr lang="sr-Latn-RS" sz="2400" dirty="0">
                <a:solidFill>
                  <a:srgbClr val="7030A0"/>
                </a:solidFill>
              </a:rPr>
            </a:br>
            <a:r>
              <a:rPr lang="fi-FI" sz="2400" dirty="0" smtClean="0">
                <a:solidFill>
                  <a:srgbClr val="7030A0"/>
                </a:solidFill>
              </a:rPr>
              <a:t>Prof.</a:t>
            </a:r>
            <a:r>
              <a:rPr lang="sr-Latn-RS" sz="2400" dirty="0" smtClean="0">
                <a:solidFill>
                  <a:srgbClr val="7030A0"/>
                </a:solidFill>
              </a:rPr>
              <a:t> </a:t>
            </a:r>
            <a:r>
              <a:rPr lang="fi-FI" sz="2400" dirty="0" smtClean="0">
                <a:solidFill>
                  <a:srgbClr val="7030A0"/>
                </a:solidFill>
              </a:rPr>
              <a:t>Slavica </a:t>
            </a:r>
            <a:r>
              <a:rPr lang="fi-FI" sz="2400" dirty="0">
                <a:solidFill>
                  <a:srgbClr val="7030A0"/>
                </a:solidFill>
              </a:rPr>
              <a:t>Erić</a:t>
            </a:r>
            <a:endParaRPr lang="en-US" sz="2400" dirty="0">
              <a:solidFill>
                <a:srgbClr val="7030A0"/>
              </a:solidFill>
            </a:endParaRPr>
          </a:p>
        </p:txBody>
      </p:sp>
      <p:sp>
        <p:nvSpPr>
          <p:cNvPr id="4" name="Text Placeholder 3">
            <a:extLst>
              <a:ext uri="{FF2B5EF4-FFF2-40B4-BE49-F238E27FC236}">
                <a16:creationId xmlns:a16="http://schemas.microsoft.com/office/drawing/2014/main" id="{88352119-476B-4847-891D-39732FF6DFDA}"/>
              </a:ext>
            </a:extLst>
          </p:cNvPr>
          <p:cNvSpPr>
            <a:spLocks noGrp="1"/>
          </p:cNvSpPr>
          <p:nvPr>
            <p:ph type="body" sz="quarter" idx="27"/>
          </p:nvPr>
        </p:nvSpPr>
        <p:spPr>
          <a:xfrm>
            <a:off x="932080" y="2947095"/>
            <a:ext cx="6541984" cy="394980"/>
          </a:xfrm>
        </p:spPr>
        <p:txBody>
          <a:bodyPr/>
          <a:lstStyle/>
          <a:p>
            <a:r>
              <a:rPr lang="sr-Latn-RS" dirty="0" err="1">
                <a:solidFill>
                  <a:srgbClr val="7030A0"/>
                </a:solidFill>
              </a:rPr>
              <a:t>Pharmaceutical</a:t>
            </a:r>
            <a:r>
              <a:rPr lang="sr-Latn-RS" dirty="0">
                <a:solidFill>
                  <a:srgbClr val="7030A0"/>
                </a:solidFill>
              </a:rPr>
              <a:t> </a:t>
            </a:r>
            <a:r>
              <a:rPr lang="sr-Latn-RS" dirty="0" err="1">
                <a:solidFill>
                  <a:srgbClr val="7030A0"/>
                </a:solidFill>
              </a:rPr>
              <a:t>Chemistry</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112131830"/>
              </p:ext>
            </p:extLst>
          </p:nvPr>
        </p:nvGraphicFramePr>
        <p:xfrm>
          <a:off x="932080" y="3573798"/>
          <a:ext cx="6280762" cy="6705290"/>
        </p:xfrm>
        <a:graphic>
          <a:graphicData uri="http://schemas.openxmlformats.org/drawingml/2006/table">
            <a:tbl>
              <a:tblPr firstRow="1" firstCol="1" bandRow="1">
                <a:tableStyleId>{5940675A-B579-460E-94D1-54222C63F5DA}</a:tableStyleId>
              </a:tblPr>
              <a:tblGrid>
                <a:gridCol w="992254">
                  <a:extLst>
                    <a:ext uri="{9D8B030D-6E8A-4147-A177-3AD203B41FA5}">
                      <a16:colId xmlns:a16="http://schemas.microsoft.com/office/drawing/2014/main" val="20000"/>
                    </a:ext>
                  </a:extLst>
                </a:gridCol>
                <a:gridCol w="5288508">
                  <a:extLst>
                    <a:ext uri="{9D8B030D-6E8A-4147-A177-3AD203B41FA5}">
                      <a16:colId xmlns:a16="http://schemas.microsoft.com/office/drawing/2014/main" val="20001"/>
                    </a:ext>
                  </a:extLst>
                </a:gridCol>
              </a:tblGrid>
              <a:tr h="555950">
                <a:tc>
                  <a:txBody>
                    <a:bodyPr/>
                    <a:lstStyle/>
                    <a:p>
                      <a:pPr algn="l">
                        <a:spcAft>
                          <a:spcPts val="0"/>
                        </a:spcAft>
                      </a:pPr>
                      <a:r>
                        <a:rPr lang="sr-Latn-RS" sz="1000" kern="1200" dirty="0" err="1" smtClean="0">
                          <a:solidFill>
                            <a:srgbClr val="7030A0"/>
                          </a:solidFill>
                          <a:effectLst/>
                        </a:rPr>
                        <a:t>Research</a:t>
                      </a:r>
                      <a:r>
                        <a:rPr lang="sr-Latn-RS" sz="1000" kern="1200" dirty="0" smtClean="0">
                          <a:solidFill>
                            <a:srgbClr val="7030A0"/>
                          </a:solidFill>
                          <a:effectLst/>
                        </a:rPr>
                        <a:t> </a:t>
                      </a:r>
                      <a:r>
                        <a:rPr lang="sr-Latn-RS" sz="1000" kern="1200" dirty="0" err="1" smtClean="0">
                          <a:solidFill>
                            <a:srgbClr val="7030A0"/>
                          </a:solidFill>
                          <a:effectLst/>
                        </a:rPr>
                        <a:t>topic</a:t>
                      </a:r>
                      <a:r>
                        <a:rPr lang="sr-Latn-RS" sz="1000" kern="1200" dirty="0" smtClean="0">
                          <a:solidFill>
                            <a:srgbClr val="7030A0"/>
                          </a:solidFill>
                          <a:effectLst/>
                        </a:rPr>
                        <a:t> </a:t>
                      </a:r>
                      <a:r>
                        <a:rPr lang="sr-Latn-RS" sz="1000" kern="1200" dirty="0" err="1" smtClean="0">
                          <a:solidFill>
                            <a:srgbClr val="7030A0"/>
                          </a:solidFill>
                          <a:effectLst/>
                        </a:rPr>
                        <a:t>title</a:t>
                      </a:r>
                      <a:r>
                        <a:rPr lang="sr-Latn-RS" sz="1000" kern="1200" dirty="0" smtClean="0">
                          <a:solidFill>
                            <a:srgbClr val="7030A0"/>
                          </a:solidFill>
                          <a:effectLst/>
                          <a:latin typeface="Gill Sans Light (Body)"/>
                        </a:rPr>
                        <a:t>:</a:t>
                      </a:r>
                      <a:endParaRPr lang="en-US" sz="10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Design of new drugs from natural sources</a:t>
                      </a:r>
                      <a:endParaRPr lang="en-US" sz="100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89076">
                <a:tc>
                  <a:txBody>
                    <a:bodyPr/>
                    <a:lstStyle/>
                    <a:p>
                      <a:pPr algn="l">
                        <a:spcAft>
                          <a:spcPts val="0"/>
                        </a:spcAft>
                      </a:pPr>
                      <a:r>
                        <a:rPr lang="sr-Latn-RS" sz="1000" kern="1200" dirty="0" smtClean="0">
                          <a:solidFill>
                            <a:srgbClr val="003300"/>
                          </a:solidFill>
                          <a:effectLst/>
                          <a:latin typeface="Gill Sans Light (Body)"/>
                        </a:rPr>
                        <a:t>RG </a:t>
                      </a:r>
                      <a:r>
                        <a:rPr lang="sr-Latn-RS" sz="1000" kern="1200" dirty="0" err="1" smtClean="0">
                          <a:solidFill>
                            <a:srgbClr val="003300"/>
                          </a:solidFill>
                          <a:effectLst/>
                          <a:latin typeface="Gill Sans Light (Body)"/>
                        </a:rPr>
                        <a:t>members</a:t>
                      </a:r>
                      <a:r>
                        <a:rPr lang="sr-Latn-RS" sz="1000" kern="1200" dirty="0" smtClean="0">
                          <a:solidFill>
                            <a:srgbClr val="003300"/>
                          </a:solidFill>
                          <a:effectLst/>
                          <a:latin typeface="Gill Sans Light (Body)"/>
                        </a:rPr>
                        <a:t>:</a:t>
                      </a:r>
                      <a:endParaRPr lang="en-US" sz="10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Dr.</a:t>
                      </a:r>
                      <a:r>
                        <a:rPr lang="vi-VN" sz="1000" kern="1200" dirty="0" smtClean="0">
                          <a:solidFill>
                            <a:srgbClr val="003300"/>
                          </a:solidFill>
                          <a:effectLst/>
                          <a:latin typeface="Gill Sans Light (Body)"/>
                        </a:rPr>
                        <a:t> Slavica Erić, </a:t>
                      </a:r>
                      <a:r>
                        <a:rPr lang="sr-Latn-RS" sz="1000" kern="1200" dirty="0" err="1" smtClean="0">
                          <a:solidFill>
                            <a:srgbClr val="003300"/>
                          </a:solidFill>
                          <a:effectLst/>
                          <a:latin typeface="Gill Sans Light (Body)"/>
                        </a:rPr>
                        <a:t>Full</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Professor</a:t>
                      </a:r>
                      <a:endParaRPr lang="sr-Latn-RS"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003300"/>
                          </a:solidFill>
                          <a:effectLst/>
                          <a:latin typeface="Gill Sans Light (Body)"/>
                        </a:rPr>
                        <a:t>Dr. Mire Zloh</a:t>
                      </a:r>
                      <a:endParaRPr lang="sr-Latn-RS"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003300"/>
                          </a:solidFill>
                          <a:effectLst/>
                          <a:latin typeface="Gill Sans Light (Body)"/>
                        </a:rPr>
                        <a:t>Mr. Aleksandar Vukadinović</a:t>
                      </a:r>
                      <a:endParaRPr lang="sr-Latn-RS"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003300"/>
                          </a:solidFill>
                          <a:effectLst/>
                          <a:latin typeface="Gill Sans Light (Body)"/>
                        </a:rPr>
                        <a:t>Dr. Zoran Bijelović</a:t>
                      </a:r>
                      <a:endParaRPr lang="vi-VN" sz="1000" kern="1200" dirty="0">
                        <a:solidFill>
                          <a:srgbClr val="00330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84165">
                <a:tc>
                  <a:txBody>
                    <a:bodyPr/>
                    <a:lstStyle/>
                    <a:p>
                      <a:pPr algn="l">
                        <a:spcAft>
                          <a:spcPts val="0"/>
                        </a:spcAft>
                      </a:pPr>
                      <a:r>
                        <a:rPr lang="sr-Latn-RS" sz="1000" kern="1200" dirty="0" err="1" smtClean="0">
                          <a:solidFill>
                            <a:srgbClr val="7030A0"/>
                          </a:solidFill>
                          <a:effectLst/>
                        </a:rPr>
                        <a:t>Equipment</a:t>
                      </a:r>
                      <a:r>
                        <a:rPr lang="sr-Latn-RS" sz="1000" kern="1200" dirty="0" smtClean="0">
                          <a:solidFill>
                            <a:srgbClr val="7030A0"/>
                          </a:solidFill>
                          <a:effectLst/>
                        </a:rPr>
                        <a:t> </a:t>
                      </a:r>
                      <a:r>
                        <a:rPr lang="sr-Latn-RS" sz="1000" kern="1200" dirty="0" err="1" smtClean="0">
                          <a:solidFill>
                            <a:srgbClr val="7030A0"/>
                          </a:solidFill>
                          <a:effectLst/>
                        </a:rPr>
                        <a:t>and</a:t>
                      </a:r>
                      <a:r>
                        <a:rPr lang="sr-Latn-RS" sz="1000" kern="1200" dirty="0" smtClean="0">
                          <a:solidFill>
                            <a:srgbClr val="7030A0"/>
                          </a:solidFill>
                          <a:effectLst/>
                        </a:rPr>
                        <a:t> </a:t>
                      </a:r>
                      <a:r>
                        <a:rPr lang="sr-Latn-RS" sz="1000" kern="1200" dirty="0" err="1" smtClean="0">
                          <a:solidFill>
                            <a:srgbClr val="7030A0"/>
                          </a:solidFill>
                          <a:effectLst/>
                        </a:rPr>
                        <a:t>methods</a:t>
                      </a:r>
                      <a:r>
                        <a:rPr lang="sr-Latn-RS" sz="1000" kern="1200" dirty="0" smtClean="0">
                          <a:solidFill>
                            <a:srgbClr val="7030A0"/>
                          </a:solidFill>
                          <a:effectLst/>
                          <a:latin typeface="Gill Sans Light (Body)"/>
                        </a:rPr>
                        <a:t>:</a:t>
                      </a:r>
                      <a:endParaRPr lang="en-US" sz="10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en-US" sz="1000" kern="1200" dirty="0" smtClean="0">
                          <a:solidFill>
                            <a:srgbClr val="7030A0"/>
                          </a:solidFill>
                          <a:effectLst/>
                          <a:latin typeface="Gill Sans Light (Body)"/>
                        </a:rPr>
                        <a:t>Computer operating systems for drug design, computer programs for elucidation of mechanisms of action of natural sources constituents and drug design from natural sources, use of </a:t>
                      </a:r>
                      <a:r>
                        <a:rPr lang="en-US" sz="1000" kern="1200" dirty="0" err="1" smtClean="0">
                          <a:solidFill>
                            <a:srgbClr val="7030A0"/>
                          </a:solidFill>
                          <a:effectLst/>
                          <a:latin typeface="Gill Sans Light (Body)"/>
                        </a:rPr>
                        <a:t>equipement</a:t>
                      </a:r>
                      <a:r>
                        <a:rPr lang="en-US" sz="1000" kern="1200" dirty="0" smtClean="0">
                          <a:solidFill>
                            <a:srgbClr val="7030A0"/>
                          </a:solidFill>
                          <a:effectLst/>
                          <a:latin typeface="Gill Sans Light (Body)"/>
                        </a:rPr>
                        <a:t> for extraction and identification of natural sources constituents, use of </a:t>
                      </a:r>
                      <a:r>
                        <a:rPr lang="en-US" sz="1000" kern="1200" dirty="0" err="1" smtClean="0">
                          <a:solidFill>
                            <a:srgbClr val="7030A0"/>
                          </a:solidFill>
                          <a:effectLst/>
                          <a:latin typeface="Gill Sans Light (Body)"/>
                        </a:rPr>
                        <a:t>equipement</a:t>
                      </a:r>
                      <a:r>
                        <a:rPr lang="en-US" sz="1000" kern="1200" dirty="0" smtClean="0">
                          <a:solidFill>
                            <a:srgbClr val="7030A0"/>
                          </a:solidFill>
                          <a:effectLst/>
                          <a:latin typeface="Gill Sans Light (Body)"/>
                        </a:rPr>
                        <a:t> for testing activity of natural sources constituents on various targets.</a:t>
                      </a:r>
                      <a:endParaRPr lang="vi-VN" sz="1000" kern="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07116">
                <a:tc>
                  <a:txBody>
                    <a:bodyPr/>
                    <a:lstStyle/>
                    <a:p>
                      <a:pPr algn="l">
                        <a:spcAft>
                          <a:spcPts val="0"/>
                        </a:spcAft>
                      </a:pPr>
                      <a:r>
                        <a:rPr lang="sr-Latn-RS" sz="1000" b="0" kern="1200" dirty="0" err="1" smtClean="0">
                          <a:solidFill>
                            <a:srgbClr val="003300"/>
                          </a:solidFill>
                          <a:effectLst/>
                          <a:latin typeface="Gill Sans Light (Body)"/>
                        </a:rPr>
                        <a:t>Projects</a:t>
                      </a:r>
                      <a:r>
                        <a:rPr lang="sr-Latn-RS" sz="1000" b="0" kern="1200" dirty="0" smtClean="0">
                          <a:solidFill>
                            <a:srgbClr val="003300"/>
                          </a:solidFill>
                          <a:effectLst/>
                          <a:latin typeface="Gill Sans Light (Body)"/>
                        </a:rPr>
                        <a:t>/</a:t>
                      </a:r>
                      <a:br>
                        <a:rPr lang="sr-Latn-RS" sz="1000" b="0" kern="1200" dirty="0" smtClean="0">
                          <a:solidFill>
                            <a:srgbClr val="003300"/>
                          </a:solidFill>
                          <a:effectLst/>
                          <a:latin typeface="Gill Sans Light (Body)"/>
                        </a:rPr>
                      </a:br>
                      <a:r>
                        <a:rPr lang="sr-Latn-RS" sz="1000" b="0" kern="1200" dirty="0" err="1" smtClean="0">
                          <a:solidFill>
                            <a:srgbClr val="003300"/>
                          </a:solidFill>
                          <a:effectLst/>
                          <a:latin typeface="Gill Sans Light (Body)"/>
                        </a:rPr>
                        <a:t>funding</a:t>
                      </a:r>
                      <a:r>
                        <a:rPr lang="sr-Latn-RS" sz="1000" b="0" kern="1200" dirty="0" smtClean="0">
                          <a:solidFill>
                            <a:srgbClr val="003300"/>
                          </a:solidFill>
                          <a:effectLst/>
                          <a:latin typeface="Gill Sans Light (Body)"/>
                        </a:rPr>
                        <a:t>:</a:t>
                      </a:r>
                      <a:endParaRPr lang="en-US" sz="10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000" b="0" dirty="0" smtClean="0">
                          <a:solidFill>
                            <a:srgbClr val="003300"/>
                          </a:solidFill>
                          <a:latin typeface="Gill Sans Light (Body)"/>
                        </a:rPr>
                        <a:t>Institutional financing by the Ministry of Education, Science and Technological Development Contract No. 451-03-9/2021-14/200161</a:t>
                      </a:r>
                      <a:endParaRPr lang="en-US" sz="10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33868">
                <a:tc>
                  <a:txBody>
                    <a:bodyPr/>
                    <a:lstStyle/>
                    <a:p>
                      <a:pPr algn="l">
                        <a:spcAft>
                          <a:spcPts val="0"/>
                        </a:spcAft>
                      </a:pPr>
                      <a:r>
                        <a:rPr lang="sr-Latn-RS" sz="1000" kern="1200" dirty="0" err="1" smtClean="0">
                          <a:solidFill>
                            <a:srgbClr val="7030A0"/>
                          </a:solidFill>
                          <a:effectLst/>
                        </a:rPr>
                        <a:t>Collaborations</a:t>
                      </a:r>
                      <a:r>
                        <a:rPr lang="sr-Latn-RS" sz="1000" kern="1200" dirty="0" smtClean="0">
                          <a:solidFill>
                            <a:srgbClr val="7030A0"/>
                          </a:solidFill>
                          <a:effectLst/>
                          <a:latin typeface="Gill Sans Light (Body)"/>
                        </a:rPr>
                        <a:t>: </a:t>
                      </a:r>
                      <a:endParaRPr lang="en-US" sz="10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Departments of Botany, Analytical Chemistry and Pharmacokinetics, Faculty of Pharmacy at University of Belgrade (UB), </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Institute of molecular genetics and genetic engineering (UB), </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Institute of Chemistry, Technology and </a:t>
                      </a:r>
                      <a:r>
                        <a:rPr lang="en-US" sz="1000" kern="1200" dirty="0" err="1" smtClean="0">
                          <a:solidFill>
                            <a:srgbClr val="7030A0"/>
                          </a:solidFill>
                          <a:effectLst/>
                          <a:latin typeface="Gill Sans Light (Body)"/>
                        </a:rPr>
                        <a:t>Metalurgy</a:t>
                      </a:r>
                      <a:r>
                        <a:rPr lang="en-US" sz="1000" kern="1200" dirty="0" smtClean="0">
                          <a:solidFill>
                            <a:srgbClr val="7030A0"/>
                          </a:solidFill>
                          <a:effectLst/>
                          <a:latin typeface="Gill Sans Light (Body)"/>
                        </a:rPr>
                        <a:t> (UB), </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Institute for nuclear sciences “</a:t>
                      </a:r>
                      <a:r>
                        <a:rPr lang="en-US" sz="1000" kern="1200" dirty="0" err="1" smtClean="0">
                          <a:solidFill>
                            <a:srgbClr val="7030A0"/>
                          </a:solidFill>
                          <a:effectLst/>
                          <a:latin typeface="Gill Sans Light (Body)"/>
                        </a:rPr>
                        <a:t>Vinča</a:t>
                      </a:r>
                      <a:r>
                        <a:rPr lang="en-US" sz="1000" kern="1200" dirty="0" smtClean="0">
                          <a:solidFill>
                            <a:srgbClr val="7030A0"/>
                          </a:solidFill>
                          <a:effectLst/>
                          <a:latin typeface="Gill Sans Light (Body)"/>
                        </a:rPr>
                        <a:t>”, Faculty of Medicine (UB).</a:t>
                      </a:r>
                      <a:endParaRPr lang="en-US" sz="1000" kern="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sr-Latn-RS" sz="1000" b="0" kern="1200" dirty="0" smtClean="0">
                          <a:solidFill>
                            <a:srgbClr val="003300"/>
                          </a:solidFill>
                          <a:effectLst/>
                          <a:latin typeface="Gill Sans Light (Body)"/>
                          <a:ea typeface="Times New Roman"/>
                          <a:cs typeface="Arial"/>
                        </a:rPr>
                        <a:t>Selected publications</a:t>
                      </a:r>
                      <a:endParaRPr lang="sr-Latn-RS" sz="1000" b="0" dirty="0" smtClean="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7800" marR="0" indent="-17780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003300"/>
                          </a:solidFill>
                          <a:effectLst/>
                          <a:latin typeface="Gill Sans Light (Body)"/>
                        </a:rPr>
                        <a:t>3D-QSAR study of adenosine 5'-phosphosulfate (APS) analogs as ligands for APS </a:t>
                      </a:r>
                      <a:r>
                        <a:rPr lang="en-US" sz="1000" kern="1200" dirty="0" err="1" smtClean="0">
                          <a:solidFill>
                            <a:srgbClr val="003300"/>
                          </a:solidFill>
                          <a:effectLst/>
                          <a:latin typeface="Gill Sans Light (Body)"/>
                        </a:rPr>
                        <a:t>reductase</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Slavica</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Erić</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Ilija</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Cvijetić</a:t>
                      </a:r>
                      <a:r>
                        <a:rPr lang="en-US" sz="1000" kern="1200" dirty="0" smtClean="0">
                          <a:solidFill>
                            <a:srgbClr val="003300"/>
                          </a:solidFill>
                          <a:effectLst/>
                          <a:latin typeface="Gill Sans Light (Body)"/>
                        </a:rPr>
                        <a:t> and Mire </a:t>
                      </a:r>
                      <a:r>
                        <a:rPr lang="en-US" sz="1000" kern="1200" dirty="0" err="1" smtClean="0">
                          <a:solidFill>
                            <a:srgbClr val="003300"/>
                          </a:solidFill>
                          <a:effectLst/>
                          <a:latin typeface="Gill Sans Light (Body)"/>
                        </a:rPr>
                        <a:t>Zloh</a:t>
                      </a:r>
                      <a:r>
                        <a:rPr lang="en-US" sz="1000" kern="1200" dirty="0" smtClean="0">
                          <a:solidFill>
                            <a:srgbClr val="003300"/>
                          </a:solidFill>
                          <a:effectLst/>
                          <a:latin typeface="Gill Sans Light (Body)"/>
                        </a:rPr>
                        <a:t>. J. Serb. Chem. Soc. 86 (0) 1–10 (2021)</a:t>
                      </a:r>
                    </a:p>
                    <a:p>
                      <a:pPr marL="177800" marR="0" indent="-17780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Insights into mechanism of anticancer activity of </a:t>
                      </a:r>
                      <a:r>
                        <a:rPr lang="en-US" sz="1000" kern="1200" dirty="0" err="1" smtClean="0">
                          <a:solidFill>
                            <a:srgbClr val="7030A0"/>
                          </a:solidFill>
                          <a:effectLst/>
                          <a:latin typeface="Gill Sans Light (Body)"/>
                        </a:rPr>
                        <a:t>pentacyclic</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oxindole</a:t>
                      </a:r>
                      <a:r>
                        <a:rPr lang="en-US" sz="1000" kern="1200" dirty="0" smtClean="0">
                          <a:solidFill>
                            <a:srgbClr val="7030A0"/>
                          </a:solidFill>
                          <a:effectLst/>
                          <a:latin typeface="Gill Sans Light (Body)"/>
                        </a:rPr>
                        <a:t> alkaloids of </a:t>
                      </a:r>
                      <a:r>
                        <a:rPr lang="en-US" sz="1000" i="1" kern="1200" dirty="0" err="1" smtClean="0">
                          <a:solidFill>
                            <a:srgbClr val="7030A0"/>
                          </a:solidFill>
                          <a:effectLst/>
                          <a:latin typeface="Gill Sans Light (Body)"/>
                        </a:rPr>
                        <a:t>Uncaria</a:t>
                      </a:r>
                      <a:r>
                        <a:rPr lang="en-US" sz="1000" i="1" kern="1200" dirty="0" smtClean="0">
                          <a:solidFill>
                            <a:srgbClr val="7030A0"/>
                          </a:solidFill>
                          <a:effectLst/>
                          <a:latin typeface="Gill Sans Light (Body)"/>
                        </a:rPr>
                        <a:t> </a:t>
                      </a:r>
                      <a:r>
                        <a:rPr lang="en-US" sz="1000" i="1" kern="1200" dirty="0" err="1" smtClean="0">
                          <a:solidFill>
                            <a:srgbClr val="7030A0"/>
                          </a:solidFill>
                          <a:effectLst/>
                          <a:latin typeface="Gill Sans Light (Body)"/>
                        </a:rPr>
                        <a:t>tomentosa</a:t>
                      </a:r>
                      <a:r>
                        <a:rPr lang="en-US" sz="1000" i="1" kern="1200" dirty="0" smtClean="0">
                          <a:solidFill>
                            <a:srgbClr val="7030A0"/>
                          </a:solidFill>
                          <a:effectLst/>
                          <a:latin typeface="Gill Sans Light (Body)"/>
                        </a:rPr>
                        <a:t> </a:t>
                      </a:r>
                      <a:r>
                        <a:rPr lang="en-US" sz="1000" kern="1200" dirty="0" smtClean="0">
                          <a:solidFill>
                            <a:srgbClr val="7030A0"/>
                          </a:solidFill>
                          <a:effectLst/>
                          <a:latin typeface="Gill Sans Light (Body)"/>
                        </a:rPr>
                        <a:t>by means of a computational reverse virtual screening and molecular docking approach. </a:t>
                      </a:r>
                      <a:r>
                        <a:rPr lang="en-US" sz="1000" kern="1200" dirty="0" err="1" smtClean="0">
                          <a:solidFill>
                            <a:srgbClr val="7030A0"/>
                          </a:solidFill>
                          <a:effectLst/>
                          <a:latin typeface="Gill Sans Light (Body)"/>
                        </a:rPr>
                        <a:t>Kozielewicz</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Pawel</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Paradowska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Katarzyna</a:t>
                      </a:r>
                      <a:r>
                        <a:rPr lang="en-US" sz="1000" kern="1200" dirty="0" smtClean="0">
                          <a:solidFill>
                            <a:srgbClr val="7030A0"/>
                          </a:solidFill>
                          <a:effectLst/>
                          <a:latin typeface="Gill Sans Light (Body)"/>
                        </a:rPr>
                        <a:t>, Eric </a:t>
                      </a:r>
                      <a:r>
                        <a:rPr lang="en-US" sz="1000" kern="1200" dirty="0" err="1" smtClean="0">
                          <a:solidFill>
                            <a:srgbClr val="7030A0"/>
                          </a:solidFill>
                          <a:effectLst/>
                          <a:latin typeface="Gill Sans Light (Body)"/>
                        </a:rPr>
                        <a:t>Slavica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Wawer</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Iwona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Zloh</a:t>
                      </a:r>
                      <a:r>
                        <a:rPr lang="en-US" sz="1000" kern="1200" dirty="0" smtClean="0">
                          <a:solidFill>
                            <a:srgbClr val="7030A0"/>
                          </a:solidFill>
                          <a:effectLst/>
                          <a:latin typeface="Gill Sans Light (Body)"/>
                        </a:rPr>
                        <a:t> Mire. </a:t>
                      </a:r>
                      <a:r>
                        <a:rPr lang="en-US" sz="1000" kern="1200" dirty="0" err="1" smtClean="0">
                          <a:solidFill>
                            <a:srgbClr val="7030A0"/>
                          </a:solidFill>
                          <a:effectLst/>
                          <a:latin typeface="Gill Sans Light (Body)"/>
                        </a:rPr>
                        <a:t>Monatshefte</a:t>
                      </a:r>
                      <a:r>
                        <a:rPr lang="en-US" sz="1000" kern="1200" dirty="0" smtClean="0">
                          <a:solidFill>
                            <a:srgbClr val="7030A0"/>
                          </a:solidFill>
                          <a:effectLst/>
                          <a:latin typeface="Gill Sans Light (Body)"/>
                        </a:rPr>
                        <a:t> fur </a:t>
                      </a:r>
                      <a:r>
                        <a:rPr lang="en-US" sz="1000" kern="1200" dirty="0" err="1" smtClean="0">
                          <a:solidFill>
                            <a:srgbClr val="7030A0"/>
                          </a:solidFill>
                          <a:effectLst/>
                          <a:latin typeface="Gill Sans Light (Body)"/>
                        </a:rPr>
                        <a:t>Chemie</a:t>
                      </a:r>
                      <a:r>
                        <a:rPr lang="en-US" sz="1000" kern="1200" dirty="0" smtClean="0">
                          <a:solidFill>
                            <a:srgbClr val="7030A0"/>
                          </a:solidFill>
                          <a:effectLst/>
                          <a:latin typeface="Gill Sans Light (Body)"/>
                        </a:rPr>
                        <a:t> (2014), 145 (7), 1201-1211   </a:t>
                      </a:r>
                    </a:p>
                    <a:p>
                      <a:pPr marL="177800" marR="0" indent="-17780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003300"/>
                          </a:solidFill>
                          <a:effectLst/>
                          <a:latin typeface="Gill Sans Light (Body)"/>
                        </a:rPr>
                        <a:t>Structural insight into binding of small molecule inhibitors to Enhancer of </a:t>
                      </a:r>
                      <a:r>
                        <a:rPr lang="en-US" sz="1000" kern="1200" dirty="0" err="1" smtClean="0">
                          <a:solidFill>
                            <a:srgbClr val="003300"/>
                          </a:solidFill>
                          <a:effectLst/>
                          <a:latin typeface="Gill Sans Light (Body)"/>
                        </a:rPr>
                        <a:t>Zeste</a:t>
                      </a:r>
                      <a:r>
                        <a:rPr lang="en-US" sz="1000" kern="1200" dirty="0" smtClean="0">
                          <a:solidFill>
                            <a:srgbClr val="003300"/>
                          </a:solidFill>
                          <a:effectLst/>
                          <a:latin typeface="Gill Sans Light (Body)"/>
                        </a:rPr>
                        <a:t> Homolog 2. </a:t>
                      </a:r>
                      <a:r>
                        <a:rPr lang="en-US" sz="1000" kern="1200" dirty="0" err="1" smtClean="0">
                          <a:solidFill>
                            <a:srgbClr val="003300"/>
                          </a:solidFill>
                          <a:effectLst/>
                          <a:latin typeface="Gill Sans Light (Body)"/>
                        </a:rPr>
                        <a:t>Kalinic</a:t>
                      </a:r>
                      <a:r>
                        <a:rPr lang="en-US" sz="1000" kern="1200" dirty="0" smtClean="0">
                          <a:solidFill>
                            <a:srgbClr val="003300"/>
                          </a:solidFill>
                          <a:effectLst/>
                          <a:latin typeface="Gill Sans Light (Body)"/>
                        </a:rPr>
                        <a:t> Marko, </a:t>
                      </a:r>
                      <a:r>
                        <a:rPr lang="en-US" sz="1000" kern="1200" dirty="0" err="1" smtClean="0">
                          <a:solidFill>
                            <a:srgbClr val="003300"/>
                          </a:solidFill>
                          <a:effectLst/>
                          <a:latin typeface="Gill Sans Light (Body)"/>
                        </a:rPr>
                        <a:t>Zloh</a:t>
                      </a:r>
                      <a:r>
                        <a:rPr lang="en-US" sz="1000" kern="1200" dirty="0" smtClean="0">
                          <a:solidFill>
                            <a:srgbClr val="003300"/>
                          </a:solidFill>
                          <a:effectLst/>
                          <a:latin typeface="Gill Sans Light (Body)"/>
                        </a:rPr>
                        <a:t> Mire, Eric </a:t>
                      </a:r>
                      <a:r>
                        <a:rPr lang="en-US" sz="1000" kern="1200" dirty="0" err="1" smtClean="0">
                          <a:solidFill>
                            <a:srgbClr val="003300"/>
                          </a:solidFill>
                          <a:effectLst/>
                          <a:latin typeface="Gill Sans Light (Body)"/>
                        </a:rPr>
                        <a:t>Slavica</a:t>
                      </a:r>
                      <a:r>
                        <a:rPr lang="en-US" sz="1000" kern="1200" dirty="0" smtClean="0">
                          <a:solidFill>
                            <a:srgbClr val="003300"/>
                          </a:solidFill>
                          <a:effectLst/>
                          <a:latin typeface="Gill Sans Light (Body)"/>
                        </a:rPr>
                        <a:t>. Journal of Computer-Aided Molecular Design (2014), 28 (11), 1109-1128</a:t>
                      </a:r>
                    </a:p>
                    <a:p>
                      <a:pPr marL="177800" marR="0" indent="-17780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Computational classification models for predicting the inter</a:t>
                      </a:r>
                      <a:r>
                        <a:rPr lang="sr-Latn-RS" sz="1000" kern="1200" dirty="0" smtClean="0">
                          <a:solidFill>
                            <a:srgbClr val="7030A0"/>
                          </a:solidFill>
                          <a:effectLst/>
                          <a:latin typeface="Gill Sans Light (Body)"/>
                        </a:rPr>
                        <a:t>a</a:t>
                      </a:r>
                      <a:r>
                        <a:rPr lang="en-US" sz="1000" kern="1200" dirty="0" err="1" smtClean="0">
                          <a:solidFill>
                            <a:srgbClr val="7030A0"/>
                          </a:solidFill>
                          <a:effectLst/>
                          <a:latin typeface="Gill Sans Light (Body)"/>
                        </a:rPr>
                        <a:t>ction</a:t>
                      </a:r>
                      <a:r>
                        <a:rPr lang="en-US" sz="1000" kern="1200" dirty="0" smtClean="0">
                          <a:solidFill>
                            <a:srgbClr val="7030A0"/>
                          </a:solidFill>
                          <a:effectLst/>
                          <a:latin typeface="Gill Sans Light (Body)"/>
                        </a:rPr>
                        <a:t> of drugs with P-glycoprotein and breast cancer resistance protein. Eric </a:t>
                      </a:r>
                      <a:r>
                        <a:rPr lang="en-US" sz="1000" kern="1200" dirty="0" err="1" smtClean="0">
                          <a:solidFill>
                            <a:srgbClr val="7030A0"/>
                          </a:solidFill>
                          <a:effectLst/>
                          <a:latin typeface="Gill Sans Light (Body)"/>
                        </a:rPr>
                        <a:t>Slavica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Kalinic</a:t>
                      </a:r>
                      <a:r>
                        <a:rPr lang="en-US" sz="1000" kern="1200" dirty="0" smtClean="0">
                          <a:solidFill>
                            <a:srgbClr val="7030A0"/>
                          </a:solidFill>
                          <a:effectLst/>
                          <a:latin typeface="Gill Sans Light (Body)"/>
                        </a:rPr>
                        <a:t> Marko, </a:t>
                      </a:r>
                      <a:r>
                        <a:rPr lang="en-US" sz="1000" kern="1200" dirty="0" err="1" smtClean="0">
                          <a:solidFill>
                            <a:srgbClr val="7030A0"/>
                          </a:solidFill>
                          <a:effectLst/>
                          <a:latin typeface="Gill Sans Light (Body)"/>
                        </a:rPr>
                        <a:t>Ilic</a:t>
                      </a:r>
                      <a:r>
                        <a:rPr lang="en-US" sz="1000" kern="1200" dirty="0" smtClean="0">
                          <a:solidFill>
                            <a:srgbClr val="7030A0"/>
                          </a:solidFill>
                          <a:effectLst/>
                          <a:latin typeface="Gill Sans Light (Body)"/>
                        </a:rPr>
                        <a:t> Katarina, </a:t>
                      </a:r>
                      <a:r>
                        <a:rPr lang="en-US" sz="1000" kern="1200" dirty="0" err="1" smtClean="0">
                          <a:solidFill>
                            <a:srgbClr val="7030A0"/>
                          </a:solidFill>
                          <a:effectLst/>
                          <a:latin typeface="Gill Sans Light (Body)"/>
                        </a:rPr>
                        <a:t>Zloh</a:t>
                      </a:r>
                      <a:r>
                        <a:rPr lang="en-US" sz="1000" kern="1200" dirty="0" smtClean="0">
                          <a:solidFill>
                            <a:srgbClr val="7030A0"/>
                          </a:solidFill>
                          <a:effectLst/>
                          <a:latin typeface="Gill Sans Light (Body)"/>
                        </a:rPr>
                        <a:t> Mire. SAR and QSAR in Environmental Research (2014), 25 (12), 955-982</a:t>
                      </a:r>
                    </a:p>
                    <a:p>
                      <a:pPr marL="177800" marR="0" indent="-17780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003300"/>
                          </a:solidFill>
                          <a:effectLst/>
                          <a:latin typeface="Gill Sans Light (Body)"/>
                        </a:rPr>
                        <a:t>Application of Counter-propagation Artificial Neural Networks in Prediction of </a:t>
                      </a:r>
                      <a:r>
                        <a:rPr lang="en-US" sz="1000" kern="1200" dirty="0" err="1" smtClean="0">
                          <a:solidFill>
                            <a:srgbClr val="003300"/>
                          </a:solidFill>
                          <a:effectLst/>
                          <a:latin typeface="Gill Sans Light (Body)"/>
                        </a:rPr>
                        <a:t>Topiramate</a:t>
                      </a:r>
                      <a:r>
                        <a:rPr lang="en-US" sz="1000" kern="1200" dirty="0" smtClean="0">
                          <a:solidFill>
                            <a:srgbClr val="003300"/>
                          </a:solidFill>
                          <a:effectLst/>
                          <a:latin typeface="Gill Sans Light (Body)"/>
                        </a:rPr>
                        <a:t> Concentration in Patients with Epilepsy. </a:t>
                      </a:r>
                      <a:r>
                        <a:rPr lang="en-US" sz="1000" kern="1200" dirty="0" err="1" smtClean="0">
                          <a:solidFill>
                            <a:srgbClr val="003300"/>
                          </a:solidFill>
                          <a:effectLst/>
                          <a:latin typeface="Gill Sans Light (Body)"/>
                        </a:rPr>
                        <a:t>Jovanovic</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Marija</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Sokic</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Dragoslav</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Grabnar</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Iztok</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Vovk</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Tomaz</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Prostran</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Milica</a:t>
                      </a:r>
                      <a:r>
                        <a:rPr lang="en-US" sz="1000" kern="1200" dirty="0" smtClean="0">
                          <a:solidFill>
                            <a:srgbClr val="003300"/>
                          </a:solidFill>
                          <a:effectLst/>
                          <a:latin typeface="Gill Sans Light (Body)"/>
                        </a:rPr>
                        <a:t>, Eric </a:t>
                      </a:r>
                      <a:r>
                        <a:rPr lang="en-US" sz="1000" kern="1200" dirty="0" err="1" smtClean="0">
                          <a:solidFill>
                            <a:srgbClr val="003300"/>
                          </a:solidFill>
                          <a:effectLst/>
                          <a:latin typeface="Gill Sans Light (Body)"/>
                        </a:rPr>
                        <a:t>Slavica</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Kuzmanovski</a:t>
                      </a:r>
                      <a:r>
                        <a:rPr lang="en-US" sz="1000" kern="1200" dirty="0" smtClean="0">
                          <a:solidFill>
                            <a:srgbClr val="003300"/>
                          </a:solidFill>
                          <a:effectLst/>
                          <a:latin typeface="Gill Sans Light (Body)"/>
                        </a:rPr>
                        <a:t> Igor, </a:t>
                      </a:r>
                      <a:r>
                        <a:rPr lang="en-US" sz="1000" kern="1200" dirty="0" err="1" smtClean="0">
                          <a:solidFill>
                            <a:srgbClr val="003300"/>
                          </a:solidFill>
                          <a:effectLst/>
                          <a:latin typeface="Gill Sans Light (Body)"/>
                        </a:rPr>
                        <a:t>Vucicevic</a:t>
                      </a:r>
                      <a:r>
                        <a:rPr lang="en-US" sz="1000" kern="1200" dirty="0" smtClean="0">
                          <a:solidFill>
                            <a:srgbClr val="003300"/>
                          </a:solidFill>
                          <a:effectLst/>
                          <a:latin typeface="Gill Sans Light (Body)"/>
                        </a:rPr>
                        <a:t> Katarina, </a:t>
                      </a:r>
                      <a:r>
                        <a:rPr lang="en-US" sz="1000" kern="1200" dirty="0" err="1" smtClean="0">
                          <a:solidFill>
                            <a:srgbClr val="003300"/>
                          </a:solidFill>
                          <a:effectLst/>
                          <a:latin typeface="Gill Sans Light (Body)"/>
                        </a:rPr>
                        <a:t>Miljkovic</a:t>
                      </a:r>
                      <a:r>
                        <a:rPr lang="en-US" sz="1000" kern="1200" dirty="0" smtClean="0">
                          <a:solidFill>
                            <a:srgbClr val="003300"/>
                          </a:solidFill>
                          <a:effectLst/>
                          <a:latin typeface="Gill Sans Light (Body)"/>
                        </a:rPr>
                        <a:t> </a:t>
                      </a:r>
                      <a:r>
                        <a:rPr lang="en-US" sz="1000" kern="1200" dirty="0" err="1" smtClean="0">
                          <a:solidFill>
                            <a:srgbClr val="003300"/>
                          </a:solidFill>
                          <a:effectLst/>
                          <a:latin typeface="Gill Sans Light (Body)"/>
                        </a:rPr>
                        <a:t>Branislava</a:t>
                      </a:r>
                      <a:r>
                        <a:rPr lang="en-US" sz="1000" kern="1200" dirty="0" smtClean="0">
                          <a:solidFill>
                            <a:srgbClr val="003300"/>
                          </a:solidFill>
                          <a:effectLst/>
                          <a:latin typeface="Gill Sans Light (Body)"/>
                        </a:rPr>
                        <a:t>. Journal of Pharmacy and Pharmaceutical Sciences (2015), 18 (5), 856-862</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6" name="TextBox 5"/>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1200" b="0" i="1" u="none" strike="noStrike" cap="none" spc="0" normalizeH="0" baseline="0" dirty="0" smtClean="0">
                <a:ln>
                  <a:noFill/>
                </a:ln>
                <a:solidFill>
                  <a:schemeClr val="accent1">
                    <a:lumMod val="75000"/>
                  </a:schemeClr>
                </a:solidFill>
                <a:effectLst/>
                <a:uFillTx/>
                <a:latin typeface="+mn-lt"/>
                <a:ea typeface="+mn-ea"/>
                <a:cs typeface="+mn-cs"/>
                <a:sym typeface="Gill Sans Light"/>
              </a:rPr>
              <a:t>Full bibliography</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lang="en-US" sz="1200" dirty="0" smtClean="0">
                <a:solidFill>
                  <a:schemeClr val="accent1">
                    <a:lumMod val="75000"/>
                  </a:schemeClr>
                </a:solidFill>
              </a:rPr>
              <a:t>Faculty </a:t>
            </a:r>
            <a:r>
              <a:rPr lang="en-US" sz="1200" dirty="0">
                <a:solidFill>
                  <a:schemeClr val="accent1">
                    <a:lumMod val="75000"/>
                  </a:schemeClr>
                </a:solidFill>
              </a:rPr>
              <a:t>of </a:t>
            </a:r>
            <a:r>
              <a:rPr lang="en-US" sz="1200" dirty="0" smtClean="0">
                <a:solidFill>
                  <a:schemeClr val="accent1">
                    <a:lumMod val="75000"/>
                  </a:schemeClr>
                </a:solidFill>
              </a:rPr>
              <a:t>Pharmacy</a:t>
            </a:r>
            <a:r>
              <a:rPr lang="sr-Latn-RS" sz="1200" dirty="0" smtClean="0">
                <a:solidFill>
                  <a:schemeClr val="accent1">
                    <a:lumMod val="75000"/>
                  </a:schemeClr>
                </a:solidFill>
              </a:rPr>
              <a:t> </a:t>
            </a:r>
            <a:r>
              <a:rPr lang="en-US" sz="1200" dirty="0" smtClean="0">
                <a:solidFill>
                  <a:schemeClr val="accent1">
                    <a:lumMod val="75000"/>
                  </a:schemeClr>
                </a:solidFill>
              </a:rPr>
              <a:t>Repository</a:t>
            </a:r>
            <a:r>
              <a:rPr lang="sr-Latn-RS" sz="1200" dirty="0" smtClean="0">
                <a:solidFill>
                  <a:schemeClr val="accent1">
                    <a:lumMod val="75000"/>
                  </a:schemeClr>
                </a:solidFill>
              </a:rPr>
              <a:t> </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0319" y="1748930"/>
            <a:ext cx="1117099" cy="1117099"/>
          </a:xfrm>
          <a:prstGeom prst="rect">
            <a:avLst/>
          </a:prstGeom>
          <a:ln w="57150">
            <a:solidFill>
              <a:srgbClr val="ADCD99"/>
            </a:solidFill>
          </a:ln>
        </p:spPr>
      </p:pic>
    </p:spTree>
    <p:extLst>
      <p:ext uri="{BB962C8B-B14F-4D97-AF65-F5344CB8AC3E}">
        <p14:creationId xmlns:p14="http://schemas.microsoft.com/office/powerpoint/2010/main" val="1869444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911609" y="857972"/>
            <a:ext cx="5144037" cy="841256"/>
          </a:xfrm>
        </p:spPr>
        <p:txBody>
          <a:bodyPr/>
          <a:lstStyle/>
          <a:p>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r>
              <a:rPr lang="sr-Latn-RS" sz="2400" dirty="0">
                <a:solidFill>
                  <a:srgbClr val="7030A0"/>
                </a:solidFill>
              </a:rPr>
              <a:t/>
            </a:r>
            <a:br>
              <a:rPr lang="sr-Latn-RS" sz="2400" dirty="0">
                <a:solidFill>
                  <a:srgbClr val="7030A0"/>
                </a:solidFill>
              </a:rPr>
            </a:br>
            <a:r>
              <a:rPr lang="sr-Latn-RS" sz="2400" dirty="0" err="1" smtClean="0">
                <a:solidFill>
                  <a:srgbClr val="7030A0"/>
                </a:solidFill>
              </a:rPr>
              <a:t>Asst</a:t>
            </a:r>
            <a:r>
              <a:rPr lang="en-US" sz="2400" dirty="0" smtClean="0">
                <a:solidFill>
                  <a:srgbClr val="7030A0"/>
                </a:solidFill>
              </a:rPr>
              <a:t>.</a:t>
            </a:r>
            <a:r>
              <a:rPr lang="sr-Latn-RS" sz="2400" dirty="0" smtClean="0">
                <a:solidFill>
                  <a:srgbClr val="7030A0"/>
                </a:solidFill>
              </a:rPr>
              <a:t> </a:t>
            </a:r>
            <a:r>
              <a:rPr lang="sr-Latn-RS" sz="2400" dirty="0" err="1" smtClean="0">
                <a:solidFill>
                  <a:srgbClr val="7030A0"/>
                </a:solidFill>
              </a:rPr>
              <a:t>Prof</a:t>
            </a:r>
            <a:r>
              <a:rPr lang="en-US" sz="2400" dirty="0" smtClean="0">
                <a:solidFill>
                  <a:srgbClr val="7030A0"/>
                </a:solidFill>
              </a:rPr>
              <a:t>.</a:t>
            </a:r>
            <a:r>
              <a:rPr lang="vi-VN" sz="2400" dirty="0" smtClean="0">
                <a:solidFill>
                  <a:srgbClr val="7030A0"/>
                </a:solidFill>
              </a:rPr>
              <a:t> </a:t>
            </a:r>
            <a:r>
              <a:rPr lang="vi-VN" sz="2400" dirty="0">
                <a:solidFill>
                  <a:srgbClr val="7030A0"/>
                </a:solidFill>
              </a:rPr>
              <a:t>Vladimir Dobričić</a:t>
            </a:r>
            <a:endParaRPr lang="en-US" sz="2400" dirty="0">
              <a:solidFill>
                <a:srgbClr val="7030A0"/>
              </a:solidFill>
            </a:endParaRPr>
          </a:p>
        </p:txBody>
      </p:sp>
      <p:sp>
        <p:nvSpPr>
          <p:cNvPr id="4" name="Text Placeholder 3">
            <a:extLst>
              <a:ext uri="{FF2B5EF4-FFF2-40B4-BE49-F238E27FC236}">
                <a16:creationId xmlns:a16="http://schemas.microsoft.com/office/drawing/2014/main" id="{88352119-476B-4847-891D-39732FF6DFDA}"/>
              </a:ext>
            </a:extLst>
          </p:cNvPr>
          <p:cNvSpPr>
            <a:spLocks noGrp="1"/>
          </p:cNvSpPr>
          <p:nvPr>
            <p:ph type="body" sz="quarter" idx="27"/>
          </p:nvPr>
        </p:nvSpPr>
        <p:spPr>
          <a:xfrm>
            <a:off x="911609" y="3537198"/>
            <a:ext cx="6541984" cy="394980"/>
          </a:xfrm>
        </p:spPr>
        <p:txBody>
          <a:bodyPr/>
          <a:lstStyle/>
          <a:p>
            <a:r>
              <a:rPr lang="sr-Latn-RS" dirty="0" err="1">
                <a:solidFill>
                  <a:srgbClr val="7030A0"/>
                </a:solidFill>
              </a:rPr>
              <a:t>Pharmaceutical</a:t>
            </a:r>
            <a:r>
              <a:rPr lang="sr-Latn-RS" dirty="0">
                <a:solidFill>
                  <a:srgbClr val="7030A0"/>
                </a:solidFill>
              </a:rPr>
              <a:t> </a:t>
            </a:r>
            <a:r>
              <a:rPr lang="sr-Latn-RS" dirty="0" err="1">
                <a:solidFill>
                  <a:srgbClr val="7030A0"/>
                </a:solidFill>
              </a:rPr>
              <a:t>Chemistry</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011295537"/>
              </p:ext>
            </p:extLst>
          </p:nvPr>
        </p:nvGraphicFramePr>
        <p:xfrm>
          <a:off x="911609" y="4102117"/>
          <a:ext cx="6355824" cy="6347460"/>
        </p:xfrm>
        <a:graphic>
          <a:graphicData uri="http://schemas.openxmlformats.org/drawingml/2006/table">
            <a:tbl>
              <a:tblPr firstRow="1" firstCol="1" bandRow="1">
                <a:tableStyleId>{5940675A-B579-460E-94D1-54222C63F5DA}</a:tableStyleId>
              </a:tblPr>
              <a:tblGrid>
                <a:gridCol w="1243825">
                  <a:extLst>
                    <a:ext uri="{9D8B030D-6E8A-4147-A177-3AD203B41FA5}">
                      <a16:colId xmlns:a16="http://schemas.microsoft.com/office/drawing/2014/main" val="20000"/>
                    </a:ext>
                  </a:extLst>
                </a:gridCol>
                <a:gridCol w="5111999">
                  <a:extLst>
                    <a:ext uri="{9D8B030D-6E8A-4147-A177-3AD203B41FA5}">
                      <a16:colId xmlns:a16="http://schemas.microsoft.com/office/drawing/2014/main" val="20001"/>
                    </a:ext>
                  </a:extLst>
                </a:gridCol>
              </a:tblGrid>
              <a:tr h="198672">
                <a:tc>
                  <a:txBody>
                    <a:bodyPr/>
                    <a:lstStyle/>
                    <a:p>
                      <a:pPr algn="l">
                        <a:spcAft>
                          <a:spcPts val="0"/>
                        </a:spcAft>
                      </a:pPr>
                      <a:r>
                        <a:rPr lang="sr-Latn-RS" sz="1000" kern="1200" dirty="0" err="1" smtClean="0">
                          <a:solidFill>
                            <a:srgbClr val="7030A0"/>
                          </a:solidFill>
                          <a:effectLst/>
                        </a:rPr>
                        <a:t>Research</a:t>
                      </a:r>
                      <a:r>
                        <a:rPr lang="sr-Latn-RS" sz="1000" kern="1200" dirty="0" smtClean="0">
                          <a:solidFill>
                            <a:srgbClr val="7030A0"/>
                          </a:solidFill>
                          <a:effectLst/>
                        </a:rPr>
                        <a:t> </a:t>
                      </a:r>
                      <a:r>
                        <a:rPr lang="sr-Latn-RS" sz="1000" kern="1200" dirty="0" err="1" smtClean="0">
                          <a:solidFill>
                            <a:srgbClr val="7030A0"/>
                          </a:solidFill>
                          <a:effectLst/>
                        </a:rPr>
                        <a:t>topics</a:t>
                      </a:r>
                      <a:r>
                        <a:rPr lang="sr-Latn-RS" sz="1000" kern="1200" dirty="0" smtClean="0">
                          <a:solidFill>
                            <a:srgbClr val="7030A0"/>
                          </a:solidFill>
                          <a:effectLst/>
                        </a:rPr>
                        <a:t> </a:t>
                      </a:r>
                      <a:r>
                        <a:rPr lang="sr-Latn-RS" sz="1000" kern="1200" dirty="0" err="1" smtClean="0">
                          <a:solidFill>
                            <a:srgbClr val="7030A0"/>
                          </a:solidFill>
                          <a:effectLst/>
                        </a:rPr>
                        <a:t>titles</a:t>
                      </a:r>
                      <a:r>
                        <a:rPr lang="sr-Latn-RS" sz="1000" kern="1200" dirty="0" smtClean="0">
                          <a:solidFill>
                            <a:srgbClr val="7030A0"/>
                          </a:solidFill>
                          <a:effectLst/>
                          <a:latin typeface="Gill Sans Light (Body)"/>
                        </a:rPr>
                        <a:t>:</a:t>
                      </a:r>
                      <a:endParaRPr lang="en-US" sz="10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1.</a:t>
                      </a:r>
                      <a:r>
                        <a:rPr lang="en-US" sz="1000" kern="1200" baseline="0" dirty="0" smtClean="0">
                          <a:solidFill>
                            <a:srgbClr val="7030A0"/>
                          </a:solidFill>
                          <a:effectLst/>
                          <a:latin typeface="Gill Sans Light (Body)"/>
                        </a:rPr>
                        <a:t> </a:t>
                      </a:r>
                      <a:r>
                        <a:rPr lang="en-US" sz="1000" kern="1200" dirty="0" smtClean="0">
                          <a:solidFill>
                            <a:srgbClr val="7030A0"/>
                          </a:solidFill>
                          <a:effectLst/>
                          <a:latin typeface="Gill Sans Light (Body)"/>
                        </a:rPr>
                        <a:t>Design, synthesis, investigation of </a:t>
                      </a:r>
                      <a:r>
                        <a:rPr lang="en-US" sz="1000" kern="1200" dirty="0" err="1" smtClean="0">
                          <a:solidFill>
                            <a:srgbClr val="7030A0"/>
                          </a:solidFill>
                          <a:effectLst/>
                          <a:latin typeface="Gill Sans Light (Body)"/>
                        </a:rPr>
                        <a:t>physico</a:t>
                      </a:r>
                      <a:r>
                        <a:rPr lang="en-US" sz="1000" kern="1200" dirty="0" smtClean="0">
                          <a:solidFill>
                            <a:srgbClr val="7030A0"/>
                          </a:solidFill>
                          <a:effectLst/>
                          <a:latin typeface="Gill Sans Light (Body)"/>
                        </a:rPr>
                        <a:t>-chemical and biopharmaceutical properties of pharmacologically active compounds </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2.</a:t>
                      </a:r>
                      <a:r>
                        <a:rPr lang="en-US" sz="1000" kern="1200" baseline="0" dirty="0" smtClean="0">
                          <a:solidFill>
                            <a:srgbClr val="7030A0"/>
                          </a:solidFill>
                          <a:effectLst/>
                          <a:latin typeface="Gill Sans Light (Body)"/>
                        </a:rPr>
                        <a:t> </a:t>
                      </a:r>
                      <a:r>
                        <a:rPr lang="en-US" sz="1000" kern="1200" dirty="0" smtClean="0">
                          <a:solidFill>
                            <a:srgbClr val="7030A0"/>
                          </a:solidFill>
                          <a:effectLst/>
                          <a:latin typeface="Gill Sans Light (Body)"/>
                        </a:rPr>
                        <a:t>Development and validation of analytical methods for the quantification of pharmaceutical substances in dosage forms and biological samples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04457">
                <a:tc>
                  <a:txBody>
                    <a:bodyPr/>
                    <a:lstStyle/>
                    <a:p>
                      <a:pPr algn="l">
                        <a:spcAft>
                          <a:spcPts val="0"/>
                        </a:spcAft>
                      </a:pPr>
                      <a:r>
                        <a:rPr lang="sr-Latn-RS" sz="1000" kern="1200" dirty="0" smtClean="0">
                          <a:solidFill>
                            <a:srgbClr val="003300"/>
                          </a:solidFill>
                          <a:effectLst/>
                          <a:latin typeface="Gill Sans Light (Body)"/>
                        </a:rPr>
                        <a:t>RG </a:t>
                      </a:r>
                      <a:r>
                        <a:rPr lang="sr-Latn-RS" sz="1000" kern="1200" dirty="0" err="1" smtClean="0">
                          <a:solidFill>
                            <a:srgbClr val="003300"/>
                          </a:solidFill>
                          <a:effectLst/>
                          <a:latin typeface="Gill Sans Light (Body)"/>
                        </a:rPr>
                        <a:t>members</a:t>
                      </a:r>
                      <a:r>
                        <a:rPr lang="sr-Latn-RS" sz="1000" kern="1200" dirty="0" smtClean="0">
                          <a:solidFill>
                            <a:srgbClr val="003300"/>
                          </a:solidFill>
                          <a:effectLst/>
                          <a:latin typeface="Gill Sans Light (Body)"/>
                        </a:rPr>
                        <a:t>:</a:t>
                      </a:r>
                      <a:endParaRPr lang="en-US" sz="10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Dr. Vladimir Dobričić, </a:t>
                      </a:r>
                      <a:r>
                        <a:rPr lang="sr-Latn-RS" sz="1000" kern="1200" dirty="0" err="1" smtClean="0">
                          <a:solidFill>
                            <a:srgbClr val="003300"/>
                          </a:solidFill>
                          <a:effectLst/>
                          <a:latin typeface="Gill Sans Light (Body)"/>
                        </a:rPr>
                        <a:t>Assistant</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Professor</a:t>
                      </a:r>
                      <a:endParaRPr lang="sr-Latn-RS"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003300"/>
                          </a:solidFill>
                          <a:effectLst/>
                          <a:latin typeface="Gill Sans Light (Body)"/>
                        </a:rPr>
                        <a:t>D</a:t>
                      </a:r>
                      <a:r>
                        <a:rPr lang="vi-VN" sz="1000" kern="1200" dirty="0" smtClean="0">
                          <a:solidFill>
                            <a:srgbClr val="003300"/>
                          </a:solidFill>
                          <a:effectLst/>
                          <a:latin typeface="Gill Sans Light (Body)"/>
                        </a:rPr>
                        <a:t>r. Zorica Vujić</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Full</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Professor</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003300"/>
                          </a:solidFill>
                          <a:effectLst/>
                          <a:latin typeface="Gill Sans Light (Body)"/>
                        </a:rPr>
                        <a:t>D</a:t>
                      </a:r>
                      <a:r>
                        <a:rPr lang="vi-VN" sz="1000" kern="1200" dirty="0" smtClean="0">
                          <a:solidFill>
                            <a:srgbClr val="003300"/>
                          </a:solidFill>
                          <a:effectLst/>
                          <a:latin typeface="Gill Sans Light (Body)"/>
                        </a:rPr>
                        <a:t>r. Olivera Čudina</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Full</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Professor</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003300"/>
                          </a:solidFill>
                          <a:effectLst/>
                          <a:latin typeface="Gill Sans Light (Body)"/>
                        </a:rPr>
                        <a:t>D</a:t>
                      </a:r>
                      <a:r>
                        <a:rPr lang="vi-VN" sz="1000" kern="1200" dirty="0" smtClean="0">
                          <a:solidFill>
                            <a:srgbClr val="003300"/>
                          </a:solidFill>
                          <a:effectLst/>
                          <a:latin typeface="Gill Sans Light (Body)"/>
                        </a:rPr>
                        <a:t>r. Katarina Karljiković Rajić</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Full</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Professor</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003300"/>
                          </a:solidFill>
                          <a:effectLst/>
                          <a:latin typeface="Gill Sans Light (Body)"/>
                        </a:rPr>
                        <a:t>D</a:t>
                      </a:r>
                      <a:r>
                        <a:rPr lang="vi-VN" sz="1000" kern="1200" dirty="0" smtClean="0">
                          <a:solidFill>
                            <a:srgbClr val="003300"/>
                          </a:solidFill>
                          <a:effectLst/>
                          <a:latin typeface="Gill Sans Light (Body)"/>
                        </a:rPr>
                        <a:t>r. Jasmina Brborić</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Associate</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Professor</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003300"/>
                          </a:solidFill>
                          <a:effectLst/>
                          <a:latin typeface="Gill Sans Light (Body)"/>
                        </a:rPr>
                        <a:t>D</a:t>
                      </a:r>
                      <a:r>
                        <a:rPr lang="vi-VN" sz="1000" kern="1200" dirty="0" smtClean="0">
                          <a:solidFill>
                            <a:srgbClr val="003300"/>
                          </a:solidFill>
                          <a:effectLst/>
                          <a:latin typeface="Gill Sans Light (Body)"/>
                        </a:rPr>
                        <a:t>r. Bojan Marković</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Associate</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Professor</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003300"/>
                          </a:solidFill>
                          <a:effectLst/>
                          <a:latin typeface="Gill Sans Light (Body)"/>
                        </a:rPr>
                        <a:t>D</a:t>
                      </a:r>
                      <a:r>
                        <a:rPr lang="vi-VN" sz="1000" kern="1200" dirty="0" smtClean="0">
                          <a:solidFill>
                            <a:srgbClr val="003300"/>
                          </a:solidFill>
                          <a:effectLst/>
                          <a:latin typeface="Gill Sans Light (Body)"/>
                        </a:rPr>
                        <a:t>r. Branka Ivković</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Associate</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Professor</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003300"/>
                          </a:solidFill>
                          <a:effectLst/>
                          <a:latin typeface="Gill Sans Light (Body)"/>
                        </a:rPr>
                        <a:t>D</a:t>
                      </a:r>
                      <a:r>
                        <a:rPr lang="vi-VN" sz="1000" kern="1200" dirty="0" smtClean="0">
                          <a:solidFill>
                            <a:srgbClr val="003300"/>
                          </a:solidFill>
                          <a:effectLst/>
                          <a:latin typeface="Gill Sans Light (Body)"/>
                        </a:rPr>
                        <a:t>r. Milkica Crevar Sakač</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Assistant</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Professor</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003300"/>
                          </a:solidFill>
                          <a:effectLst/>
                          <a:latin typeface="Gill Sans Light (Body)"/>
                        </a:rPr>
                        <a:t>D</a:t>
                      </a:r>
                      <a:r>
                        <a:rPr lang="vi-VN" sz="1000" kern="1200" dirty="0" smtClean="0">
                          <a:solidFill>
                            <a:srgbClr val="003300"/>
                          </a:solidFill>
                          <a:effectLst/>
                          <a:latin typeface="Gill Sans Light (Body)"/>
                        </a:rPr>
                        <a:t>r. Jelena Savić</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Assistant</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Professor</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003300"/>
                          </a:solidFill>
                          <a:effectLst/>
                          <a:latin typeface="Gill Sans Light (Body)"/>
                        </a:rPr>
                        <a:t>M</a:t>
                      </a:r>
                      <a:r>
                        <a:rPr lang="vi-VN" sz="1000" kern="1200" dirty="0" smtClean="0">
                          <a:solidFill>
                            <a:srgbClr val="003300"/>
                          </a:solidFill>
                          <a:effectLst/>
                          <a:latin typeface="Gill Sans Light (Body)"/>
                        </a:rPr>
                        <a:t>r. </a:t>
                      </a:r>
                      <a:r>
                        <a:rPr lang="en-US" sz="1000" kern="1200" dirty="0" smtClean="0">
                          <a:solidFill>
                            <a:srgbClr val="003300"/>
                          </a:solidFill>
                          <a:effectLst/>
                          <a:latin typeface="Gill Sans Light (Body)"/>
                        </a:rPr>
                        <a:t>P</a:t>
                      </a:r>
                      <a:r>
                        <a:rPr lang="vi-VN" sz="1000" kern="1200" dirty="0" smtClean="0">
                          <a:solidFill>
                            <a:srgbClr val="003300"/>
                          </a:solidFill>
                          <a:effectLst/>
                          <a:latin typeface="Gill Sans Light (Body)"/>
                        </a:rPr>
                        <a:t>harm. Jelena Rupar</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Teaching</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Assistant</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003300"/>
                          </a:solidFill>
                          <a:effectLst/>
                          <a:latin typeface="Gill Sans Light (Body)"/>
                        </a:rPr>
                        <a:t>M</a:t>
                      </a:r>
                      <a:r>
                        <a:rPr lang="vi-VN" sz="1000" kern="1200" dirty="0" smtClean="0">
                          <a:solidFill>
                            <a:srgbClr val="003300"/>
                          </a:solidFill>
                          <a:effectLst/>
                          <a:latin typeface="Gill Sans Light (Body)"/>
                        </a:rPr>
                        <a:t>r. </a:t>
                      </a:r>
                      <a:r>
                        <a:rPr lang="en-US" sz="1000" kern="1200" dirty="0" smtClean="0">
                          <a:solidFill>
                            <a:srgbClr val="003300"/>
                          </a:solidFill>
                          <a:effectLst/>
                          <a:latin typeface="Gill Sans Light (Body)"/>
                        </a:rPr>
                        <a:t>P</a:t>
                      </a:r>
                      <a:r>
                        <a:rPr lang="vi-VN" sz="1000" kern="1200" dirty="0" smtClean="0">
                          <a:solidFill>
                            <a:srgbClr val="003300"/>
                          </a:solidFill>
                          <a:effectLst/>
                          <a:latin typeface="Gill Sans Light (Body)"/>
                        </a:rPr>
                        <a:t>harm. Jelena Bošković</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Research</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Assistant</a:t>
                      </a:r>
                      <a:endParaRPr lang="vi-VN" sz="1000" kern="1200" dirty="0" smtClean="0">
                        <a:solidFill>
                          <a:srgbClr val="00330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04762">
                <a:tc>
                  <a:txBody>
                    <a:bodyPr/>
                    <a:lstStyle/>
                    <a:p>
                      <a:pPr algn="l">
                        <a:spcAft>
                          <a:spcPts val="0"/>
                        </a:spcAft>
                      </a:pPr>
                      <a:r>
                        <a:rPr lang="sr-Latn-RS" sz="1000" kern="1200" dirty="0" err="1" smtClean="0">
                          <a:solidFill>
                            <a:srgbClr val="7030A0"/>
                          </a:solidFill>
                          <a:effectLst/>
                        </a:rPr>
                        <a:t>Equipment</a:t>
                      </a:r>
                      <a:r>
                        <a:rPr lang="sr-Latn-RS" sz="1000" kern="1200" dirty="0" smtClean="0">
                          <a:solidFill>
                            <a:srgbClr val="7030A0"/>
                          </a:solidFill>
                          <a:effectLst/>
                        </a:rPr>
                        <a:t> </a:t>
                      </a:r>
                      <a:r>
                        <a:rPr lang="sr-Latn-RS" sz="1000" kern="1200" dirty="0" err="1" smtClean="0">
                          <a:solidFill>
                            <a:srgbClr val="7030A0"/>
                          </a:solidFill>
                          <a:effectLst/>
                        </a:rPr>
                        <a:t>and</a:t>
                      </a:r>
                      <a:r>
                        <a:rPr lang="sr-Latn-RS" sz="1000" kern="1200" dirty="0" smtClean="0">
                          <a:solidFill>
                            <a:srgbClr val="7030A0"/>
                          </a:solidFill>
                          <a:effectLst/>
                        </a:rPr>
                        <a:t> </a:t>
                      </a:r>
                      <a:r>
                        <a:rPr lang="sr-Latn-RS" sz="1000" kern="1200" dirty="0" err="1" smtClean="0">
                          <a:solidFill>
                            <a:srgbClr val="7030A0"/>
                          </a:solidFill>
                          <a:effectLst/>
                        </a:rPr>
                        <a:t>methods</a:t>
                      </a:r>
                      <a:r>
                        <a:rPr lang="sr-Latn-RS" sz="1000" kern="1200" dirty="0" smtClean="0">
                          <a:solidFill>
                            <a:srgbClr val="7030A0"/>
                          </a:solidFill>
                          <a:effectLst/>
                          <a:latin typeface="Gill Sans Light (Body)"/>
                        </a:rPr>
                        <a:t>:</a:t>
                      </a:r>
                      <a:endParaRPr lang="en-US" sz="10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gn="l">
                        <a:spcAft>
                          <a:spcPts val="0"/>
                        </a:spcAft>
                        <a:buFont typeface="+mj-lt"/>
                        <a:buNone/>
                      </a:pPr>
                      <a:r>
                        <a:rPr lang="vi-VN" sz="1000" b="1" i="0" kern="1200" dirty="0" smtClean="0">
                          <a:solidFill>
                            <a:srgbClr val="7030A0"/>
                          </a:solidFill>
                          <a:effectLst/>
                          <a:latin typeface="Gill Sans Light (Body)"/>
                        </a:rPr>
                        <a:t>1.</a:t>
                      </a:r>
                      <a:r>
                        <a:rPr lang="en-US" sz="1000" b="1" i="0" kern="1200" baseline="0" dirty="0" smtClean="0">
                          <a:solidFill>
                            <a:srgbClr val="7030A0"/>
                          </a:solidFill>
                          <a:effectLst/>
                          <a:latin typeface="Gill Sans Light (Body)"/>
                        </a:rPr>
                        <a:t> </a:t>
                      </a:r>
                      <a:r>
                        <a:rPr lang="vi-VN" sz="1000" b="1" i="0" kern="1200" dirty="0" smtClean="0">
                          <a:solidFill>
                            <a:srgbClr val="7030A0"/>
                          </a:solidFill>
                          <a:effectLst/>
                          <a:latin typeface="Gill Sans Light (Body)"/>
                        </a:rPr>
                        <a:t>Computers with Windows operating systems and various drug design software installed</a:t>
                      </a:r>
                      <a:r>
                        <a:rPr lang="vi-VN" sz="1000" b="0" i="0" kern="1200" dirty="0" smtClean="0">
                          <a:solidFill>
                            <a:srgbClr val="7030A0"/>
                          </a:solidFill>
                          <a:effectLst/>
                          <a:latin typeface="Gill Sans Light (Body)"/>
                        </a:rPr>
                        <a:t>- VMD, NAMD, AutoDock, AutoDock Vina, OpenEye software package, Statistica </a:t>
                      </a:r>
                    </a:p>
                    <a:p>
                      <a:pPr marL="0" indent="0" algn="l">
                        <a:spcAft>
                          <a:spcPts val="0"/>
                        </a:spcAft>
                        <a:buFont typeface="+mj-lt"/>
                        <a:buNone/>
                      </a:pPr>
                      <a:r>
                        <a:rPr lang="vi-VN" sz="1000" b="1" i="0" kern="1200" dirty="0" smtClean="0">
                          <a:solidFill>
                            <a:srgbClr val="7030A0"/>
                          </a:solidFill>
                          <a:effectLst/>
                          <a:latin typeface="Gill Sans Light (Body)"/>
                        </a:rPr>
                        <a:t>2.</a:t>
                      </a:r>
                      <a:r>
                        <a:rPr lang="en-US" sz="1000" b="1" i="0" kern="1200" baseline="0" dirty="0" smtClean="0">
                          <a:solidFill>
                            <a:srgbClr val="7030A0"/>
                          </a:solidFill>
                          <a:effectLst/>
                          <a:latin typeface="Gill Sans Light (Body)"/>
                        </a:rPr>
                        <a:t> </a:t>
                      </a:r>
                      <a:r>
                        <a:rPr lang="vi-VN" sz="1000" b="1" i="0" kern="1200" dirty="0" smtClean="0">
                          <a:solidFill>
                            <a:srgbClr val="7030A0"/>
                          </a:solidFill>
                          <a:effectLst/>
                          <a:latin typeface="Gill Sans Light (Body)"/>
                        </a:rPr>
                        <a:t>HPLC-PDA-CAD </a:t>
                      </a:r>
                      <a:r>
                        <a:rPr lang="vi-VN" sz="1000" b="0" i="0" kern="1200" dirty="0" smtClean="0">
                          <a:solidFill>
                            <a:srgbClr val="7030A0"/>
                          </a:solidFill>
                          <a:effectLst/>
                          <a:latin typeface="Gill Sans Light (Body)"/>
                        </a:rPr>
                        <a:t>(Dionex Ultimate 3000); </a:t>
                      </a:r>
                    </a:p>
                    <a:p>
                      <a:pPr marL="0" indent="0" algn="l">
                        <a:spcAft>
                          <a:spcPts val="0"/>
                        </a:spcAft>
                        <a:buFont typeface="+mj-lt"/>
                        <a:buNone/>
                      </a:pPr>
                      <a:r>
                        <a:rPr lang="vi-VN" sz="1000" b="1" i="0" kern="1200" dirty="0" smtClean="0">
                          <a:solidFill>
                            <a:srgbClr val="7030A0"/>
                          </a:solidFill>
                          <a:effectLst/>
                          <a:latin typeface="Gill Sans Light (Body)"/>
                        </a:rPr>
                        <a:t>3.</a:t>
                      </a:r>
                      <a:r>
                        <a:rPr lang="en-US" sz="1000" b="1" i="0" kern="1200" baseline="0" dirty="0" smtClean="0">
                          <a:solidFill>
                            <a:srgbClr val="7030A0"/>
                          </a:solidFill>
                          <a:effectLst/>
                          <a:latin typeface="Gill Sans Light (Body)"/>
                        </a:rPr>
                        <a:t> </a:t>
                      </a:r>
                      <a:r>
                        <a:rPr lang="vi-VN" sz="1000" b="1" i="0" kern="1200" dirty="0" smtClean="0">
                          <a:solidFill>
                            <a:srgbClr val="7030A0"/>
                          </a:solidFill>
                          <a:effectLst/>
                          <a:latin typeface="Gill Sans Light (Body)"/>
                        </a:rPr>
                        <a:t>HPLC-PDA </a:t>
                      </a:r>
                      <a:r>
                        <a:rPr lang="vi-VN" sz="1000" b="0" i="0" kern="1200" dirty="0" smtClean="0">
                          <a:solidFill>
                            <a:srgbClr val="7030A0"/>
                          </a:solidFill>
                          <a:effectLst/>
                          <a:latin typeface="Gill Sans Light (Body)"/>
                        </a:rPr>
                        <a:t>(Agilent 1200);</a:t>
                      </a:r>
                    </a:p>
                    <a:p>
                      <a:pPr marL="0" indent="0" algn="l">
                        <a:spcAft>
                          <a:spcPts val="0"/>
                        </a:spcAft>
                        <a:buFont typeface="+mj-lt"/>
                        <a:buNone/>
                      </a:pPr>
                      <a:r>
                        <a:rPr lang="vi-VN" sz="1000" b="1" i="0" kern="1200" dirty="0" smtClean="0">
                          <a:solidFill>
                            <a:srgbClr val="7030A0"/>
                          </a:solidFill>
                          <a:effectLst/>
                          <a:latin typeface="Gill Sans Light (Body)"/>
                        </a:rPr>
                        <a:t>4.</a:t>
                      </a:r>
                      <a:r>
                        <a:rPr lang="en-US" sz="1000" b="1" i="0" kern="1200" baseline="0" dirty="0" smtClean="0">
                          <a:solidFill>
                            <a:srgbClr val="7030A0"/>
                          </a:solidFill>
                          <a:effectLst/>
                          <a:latin typeface="Gill Sans Light (Body)"/>
                        </a:rPr>
                        <a:t> </a:t>
                      </a:r>
                      <a:r>
                        <a:rPr lang="vi-VN" sz="1000" b="1" i="0" kern="1200" dirty="0" smtClean="0">
                          <a:solidFill>
                            <a:srgbClr val="7030A0"/>
                          </a:solidFill>
                          <a:effectLst/>
                          <a:latin typeface="Gill Sans Light (Body)"/>
                        </a:rPr>
                        <a:t>HPLC-UV </a:t>
                      </a:r>
                      <a:r>
                        <a:rPr lang="vi-VN" sz="1000" b="0" i="0" kern="1200" dirty="0" smtClean="0">
                          <a:solidFill>
                            <a:srgbClr val="7030A0"/>
                          </a:solidFill>
                          <a:effectLst/>
                          <a:latin typeface="Gill Sans Light (Body)"/>
                        </a:rPr>
                        <a:t>(HP 1100);</a:t>
                      </a:r>
                    </a:p>
                    <a:p>
                      <a:pPr marL="0" indent="0" algn="l">
                        <a:spcAft>
                          <a:spcPts val="0"/>
                        </a:spcAft>
                        <a:buFont typeface="+mj-lt"/>
                        <a:buNone/>
                      </a:pPr>
                      <a:r>
                        <a:rPr lang="vi-VN" sz="1000" b="1" i="0" kern="1200" dirty="0" smtClean="0">
                          <a:solidFill>
                            <a:srgbClr val="7030A0"/>
                          </a:solidFill>
                          <a:effectLst/>
                          <a:latin typeface="Gill Sans Light (Body)"/>
                        </a:rPr>
                        <a:t>5.</a:t>
                      </a:r>
                      <a:r>
                        <a:rPr lang="en-US" sz="1000" b="1" i="0" kern="1200" baseline="0" dirty="0" smtClean="0">
                          <a:solidFill>
                            <a:srgbClr val="7030A0"/>
                          </a:solidFill>
                          <a:effectLst/>
                          <a:latin typeface="Gill Sans Light (Body)"/>
                        </a:rPr>
                        <a:t> </a:t>
                      </a:r>
                      <a:r>
                        <a:rPr lang="vi-VN" sz="1000" b="1" i="0" kern="1200" dirty="0" smtClean="0">
                          <a:solidFill>
                            <a:srgbClr val="7030A0"/>
                          </a:solidFill>
                          <a:effectLst/>
                          <a:latin typeface="Gill Sans Light (Body)"/>
                        </a:rPr>
                        <a:t>UHPLC-MS/MS </a:t>
                      </a:r>
                      <a:r>
                        <a:rPr lang="vi-VN" sz="1000" b="0" i="0" kern="1200" dirty="0" smtClean="0">
                          <a:solidFill>
                            <a:srgbClr val="7030A0"/>
                          </a:solidFill>
                          <a:effectLst/>
                          <a:latin typeface="Gill Sans Light (Body)"/>
                        </a:rPr>
                        <a:t>(Accela 6000 TSQ Quantum Access Max), </a:t>
                      </a:r>
                    </a:p>
                    <a:p>
                      <a:pPr marL="0" indent="0" algn="l">
                        <a:spcAft>
                          <a:spcPts val="0"/>
                        </a:spcAft>
                        <a:buFont typeface="+mj-lt"/>
                        <a:buNone/>
                      </a:pPr>
                      <a:r>
                        <a:rPr lang="vi-VN" sz="1000" b="1" i="0" kern="1200" dirty="0" smtClean="0">
                          <a:solidFill>
                            <a:srgbClr val="7030A0"/>
                          </a:solidFill>
                          <a:effectLst/>
                          <a:latin typeface="Gill Sans Light (Body)"/>
                        </a:rPr>
                        <a:t>6.</a:t>
                      </a:r>
                      <a:r>
                        <a:rPr lang="en-US" sz="1000" b="1" i="0" kern="1200" baseline="0" dirty="0" smtClean="0">
                          <a:solidFill>
                            <a:srgbClr val="7030A0"/>
                          </a:solidFill>
                          <a:effectLst/>
                          <a:latin typeface="Gill Sans Light (Body)"/>
                        </a:rPr>
                        <a:t> </a:t>
                      </a:r>
                      <a:r>
                        <a:rPr lang="vi-VN" sz="1000" b="1" i="0" kern="1200" dirty="0" smtClean="0">
                          <a:solidFill>
                            <a:srgbClr val="7030A0"/>
                          </a:solidFill>
                          <a:effectLst/>
                          <a:latin typeface="Gill Sans Light (Body)"/>
                        </a:rPr>
                        <a:t>FT-IR spectrophotometer </a:t>
                      </a:r>
                      <a:r>
                        <a:rPr lang="vi-VN" sz="1000" b="0" i="0" kern="1200" dirty="0" smtClean="0">
                          <a:solidFill>
                            <a:srgbClr val="7030A0"/>
                          </a:solidFill>
                          <a:effectLst/>
                          <a:latin typeface="Gill Sans Light (Body)"/>
                        </a:rPr>
                        <a:t>(Nicolet iS10);</a:t>
                      </a:r>
                    </a:p>
                    <a:p>
                      <a:pPr marL="0" indent="0" algn="l">
                        <a:spcAft>
                          <a:spcPts val="0"/>
                        </a:spcAft>
                        <a:buFont typeface="+mj-lt"/>
                        <a:buNone/>
                      </a:pPr>
                      <a:r>
                        <a:rPr lang="vi-VN" sz="1000" b="1" i="0" kern="1200" dirty="0" smtClean="0">
                          <a:solidFill>
                            <a:srgbClr val="7030A0"/>
                          </a:solidFill>
                          <a:effectLst/>
                          <a:latin typeface="Gill Sans Light (Body)"/>
                        </a:rPr>
                        <a:t>7.</a:t>
                      </a:r>
                      <a:r>
                        <a:rPr lang="en-US" sz="1000" b="1" i="0" kern="1200" baseline="0" dirty="0" smtClean="0">
                          <a:solidFill>
                            <a:srgbClr val="7030A0"/>
                          </a:solidFill>
                          <a:effectLst/>
                          <a:latin typeface="Gill Sans Light (Body)"/>
                        </a:rPr>
                        <a:t> </a:t>
                      </a:r>
                      <a:r>
                        <a:rPr lang="vi-VN" sz="1000" b="1" i="0" kern="1200" dirty="0" smtClean="0">
                          <a:solidFill>
                            <a:srgbClr val="7030A0"/>
                          </a:solidFill>
                          <a:effectLst/>
                          <a:latin typeface="Gill Sans Light (Body)"/>
                        </a:rPr>
                        <a:t>UV-Vis spectrophotometer </a:t>
                      </a:r>
                      <a:r>
                        <a:rPr lang="vi-VN" sz="1000" b="0" i="0" kern="1200" dirty="0" smtClean="0">
                          <a:solidFill>
                            <a:srgbClr val="7030A0"/>
                          </a:solidFill>
                          <a:effectLst/>
                          <a:latin typeface="Gill Sans Light (Body)"/>
                        </a:rPr>
                        <a:t>(Evolution 300);</a:t>
                      </a:r>
                    </a:p>
                    <a:p>
                      <a:pPr marL="0" indent="0" algn="l">
                        <a:spcAft>
                          <a:spcPts val="0"/>
                        </a:spcAft>
                        <a:buFont typeface="+mj-lt"/>
                        <a:buNone/>
                      </a:pPr>
                      <a:r>
                        <a:rPr lang="vi-VN" sz="1000" b="1" i="0" kern="1200" dirty="0" smtClean="0">
                          <a:solidFill>
                            <a:srgbClr val="7030A0"/>
                          </a:solidFill>
                          <a:effectLst/>
                          <a:latin typeface="Gill Sans Light (Body)"/>
                        </a:rPr>
                        <a:t>8.</a:t>
                      </a:r>
                      <a:r>
                        <a:rPr lang="en-US" sz="1000" b="1" i="0" kern="1200" baseline="0" dirty="0" smtClean="0">
                          <a:solidFill>
                            <a:srgbClr val="7030A0"/>
                          </a:solidFill>
                          <a:effectLst/>
                          <a:latin typeface="Gill Sans Light (Body)"/>
                        </a:rPr>
                        <a:t> </a:t>
                      </a:r>
                      <a:r>
                        <a:rPr lang="vi-VN" sz="1000" b="1" i="0" kern="1200" dirty="0" smtClean="0">
                          <a:solidFill>
                            <a:srgbClr val="7030A0"/>
                          </a:solidFill>
                          <a:effectLst/>
                          <a:latin typeface="Gill Sans Light (Body)"/>
                        </a:rPr>
                        <a:t>UV-Vis spectrophotometer </a:t>
                      </a:r>
                      <a:r>
                        <a:rPr lang="vi-VN" sz="1000" b="0" i="0" kern="1200" dirty="0" smtClean="0">
                          <a:solidFill>
                            <a:srgbClr val="7030A0"/>
                          </a:solidFill>
                          <a:effectLst/>
                          <a:latin typeface="Gill Sans Light (Body)"/>
                        </a:rPr>
                        <a:t>(GBC Scientific Equipment Cintra 20);</a:t>
                      </a:r>
                    </a:p>
                    <a:p>
                      <a:pPr marL="0" indent="0" algn="l">
                        <a:spcAft>
                          <a:spcPts val="0"/>
                        </a:spcAft>
                        <a:buFont typeface="+mj-lt"/>
                        <a:buNone/>
                      </a:pPr>
                      <a:r>
                        <a:rPr lang="vi-VN" sz="1000" b="1" i="0" kern="1200" dirty="0" smtClean="0">
                          <a:solidFill>
                            <a:srgbClr val="7030A0"/>
                          </a:solidFill>
                          <a:effectLst/>
                          <a:latin typeface="Gill Sans Light (Body)"/>
                        </a:rPr>
                        <a:t>9.</a:t>
                      </a:r>
                      <a:r>
                        <a:rPr lang="en-US" sz="1000" b="1" i="0" kern="1200" baseline="0" dirty="0" smtClean="0">
                          <a:solidFill>
                            <a:srgbClr val="7030A0"/>
                          </a:solidFill>
                          <a:effectLst/>
                          <a:latin typeface="Gill Sans Light (Body)"/>
                        </a:rPr>
                        <a:t> </a:t>
                      </a:r>
                      <a:r>
                        <a:rPr lang="vi-VN" sz="1000" b="1" i="0" kern="1200" dirty="0" smtClean="0">
                          <a:solidFill>
                            <a:srgbClr val="7030A0"/>
                          </a:solidFill>
                          <a:effectLst/>
                          <a:latin typeface="Gill Sans Light (Body)"/>
                        </a:rPr>
                        <a:t>Automatic titrator 798 MPT Titrino </a:t>
                      </a:r>
                      <a:r>
                        <a:rPr lang="vi-VN" sz="1000" b="0" i="0" kern="1200" dirty="0" smtClean="0">
                          <a:solidFill>
                            <a:srgbClr val="7030A0"/>
                          </a:solidFill>
                          <a:effectLst/>
                          <a:latin typeface="Gill Sans Light (Body)"/>
                        </a:rPr>
                        <a:t>with electrode LL unitrode Pt 1000. </a:t>
                      </a:r>
                    </a:p>
                    <a:p>
                      <a:pPr marL="0" indent="0" algn="l">
                        <a:spcAft>
                          <a:spcPts val="0"/>
                        </a:spcAft>
                        <a:buFont typeface="+mj-lt"/>
                        <a:buNone/>
                      </a:pPr>
                      <a:r>
                        <a:rPr lang="vi-VN" sz="1000" b="1" i="0" kern="1200" dirty="0" smtClean="0">
                          <a:solidFill>
                            <a:srgbClr val="7030A0"/>
                          </a:solidFill>
                          <a:effectLst/>
                          <a:latin typeface="Gill Sans Light (Body)"/>
                        </a:rPr>
                        <a:t>10.</a:t>
                      </a:r>
                      <a:r>
                        <a:rPr lang="en-US" sz="1000" b="1" i="0" kern="1200" baseline="0" dirty="0" smtClean="0">
                          <a:solidFill>
                            <a:srgbClr val="7030A0"/>
                          </a:solidFill>
                          <a:effectLst/>
                          <a:latin typeface="Gill Sans Light (Body)"/>
                        </a:rPr>
                        <a:t> </a:t>
                      </a:r>
                      <a:r>
                        <a:rPr lang="vi-VN" sz="1000" b="1" i="0" kern="1200" dirty="0" smtClean="0">
                          <a:solidFill>
                            <a:srgbClr val="7030A0"/>
                          </a:solidFill>
                          <a:effectLst/>
                          <a:latin typeface="Gill Sans Light (Body)"/>
                        </a:rPr>
                        <a:t>Vacuum drying oven </a:t>
                      </a:r>
                      <a:r>
                        <a:rPr lang="vi-VN" sz="1000" b="0" i="0" kern="1200" dirty="0" smtClean="0">
                          <a:solidFill>
                            <a:srgbClr val="7030A0"/>
                          </a:solidFill>
                          <a:effectLst/>
                          <a:latin typeface="Gill Sans Light (Body)"/>
                        </a:rPr>
                        <a:t>(Thermo Heraeus) </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l">
                        <a:spcAft>
                          <a:spcPts val="0"/>
                        </a:spcAft>
                      </a:pPr>
                      <a:r>
                        <a:rPr lang="sr-Latn-RS" sz="1000" b="0" kern="1200" dirty="0" err="1" smtClean="0">
                          <a:solidFill>
                            <a:srgbClr val="003300"/>
                          </a:solidFill>
                          <a:effectLst/>
                          <a:latin typeface="Gill Sans Light (Body)"/>
                        </a:rPr>
                        <a:t>Projects</a:t>
                      </a:r>
                      <a:r>
                        <a:rPr lang="sr-Latn-RS" sz="1000" b="0" kern="1200" dirty="0" smtClean="0">
                          <a:solidFill>
                            <a:srgbClr val="003300"/>
                          </a:solidFill>
                          <a:effectLst/>
                          <a:latin typeface="Gill Sans Light (Body)"/>
                        </a:rPr>
                        <a:t>/</a:t>
                      </a:r>
                      <a:r>
                        <a:rPr lang="sr-Latn-RS" sz="1000" b="0" kern="1200" dirty="0" err="1" smtClean="0">
                          <a:solidFill>
                            <a:srgbClr val="003300"/>
                          </a:solidFill>
                          <a:effectLst/>
                          <a:latin typeface="Gill Sans Light (Body)"/>
                        </a:rPr>
                        <a:t>funding</a:t>
                      </a:r>
                      <a:r>
                        <a:rPr lang="sr-Latn-RS" sz="1000" b="0" kern="1200" dirty="0" smtClean="0">
                          <a:solidFill>
                            <a:srgbClr val="003300"/>
                          </a:solidFill>
                          <a:effectLst/>
                          <a:latin typeface="Gill Sans Light (Body)"/>
                        </a:rPr>
                        <a:t>:</a:t>
                      </a:r>
                      <a:endParaRPr lang="en-US" sz="10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lvl="0" indent="0" algn="l">
                        <a:buFont typeface="+mj-lt"/>
                        <a:buNone/>
                      </a:pPr>
                      <a:r>
                        <a:rPr lang="en-US" sz="1000" b="1" i="0" u="none" strike="noStrike" cap="none" spc="0" baseline="0" dirty="0" smtClean="0">
                          <a:ln>
                            <a:noFill/>
                          </a:ln>
                          <a:solidFill>
                            <a:srgbClr val="003300"/>
                          </a:solidFill>
                          <a:effectLst/>
                          <a:uFillTx/>
                          <a:latin typeface="+mn-lt"/>
                          <a:ea typeface="+mn-ea"/>
                          <a:cs typeface="+mn-cs"/>
                          <a:sym typeface="Gill Sans"/>
                        </a:rPr>
                        <a:t>1. Institutional financing by the Ministry of Education, Science and Technological Development </a:t>
                      </a:r>
                      <a:r>
                        <a:rPr lang="en-US" sz="1000" b="0" i="0" u="none" strike="noStrike" cap="none" spc="0" baseline="0" dirty="0" smtClean="0">
                          <a:ln>
                            <a:noFill/>
                          </a:ln>
                          <a:solidFill>
                            <a:srgbClr val="003300"/>
                          </a:solidFill>
                          <a:effectLst/>
                          <a:uFillTx/>
                          <a:latin typeface="+mn-lt"/>
                          <a:ea typeface="+mn-ea"/>
                          <a:cs typeface="+mn-cs"/>
                          <a:sym typeface="Gill Sans"/>
                        </a:rPr>
                        <a:t>Contract No. 451-03-9/2021-14/200161;</a:t>
                      </a:r>
                    </a:p>
                    <a:p>
                      <a:pPr marL="0" lvl="0" indent="0" algn="l">
                        <a:buFont typeface="+mj-lt"/>
                        <a:buNone/>
                      </a:pPr>
                      <a:r>
                        <a:rPr lang="en-US" sz="1000" b="1" i="0" u="none" strike="noStrike" cap="none" spc="0" baseline="0" dirty="0" smtClean="0">
                          <a:ln>
                            <a:noFill/>
                          </a:ln>
                          <a:solidFill>
                            <a:srgbClr val="003300"/>
                          </a:solidFill>
                          <a:effectLst/>
                          <a:uFillTx/>
                          <a:latin typeface="+mn-lt"/>
                          <a:ea typeface="+mn-ea"/>
                          <a:cs typeface="+mn-cs"/>
                          <a:sym typeface="Gill Sans"/>
                        </a:rPr>
                        <a:t>2. Proof of concept </a:t>
                      </a:r>
                      <a:r>
                        <a:rPr lang="en-US" sz="1000" b="0" i="0" u="none" strike="noStrike" cap="none" spc="0" baseline="0" dirty="0" smtClean="0">
                          <a:ln>
                            <a:noFill/>
                          </a:ln>
                          <a:solidFill>
                            <a:srgbClr val="003300"/>
                          </a:solidFill>
                          <a:effectLst/>
                          <a:uFillTx/>
                          <a:latin typeface="+mn-lt"/>
                          <a:ea typeface="+mn-ea"/>
                          <a:cs typeface="+mn-cs"/>
                          <a:sym typeface="Gill Sans"/>
                        </a:rPr>
                        <a:t>(</a:t>
                      </a:r>
                      <a:r>
                        <a:rPr lang="en-US" sz="1000" b="0" i="0" u="none" strike="noStrike" cap="none" spc="0" baseline="0" dirty="0" err="1" smtClean="0">
                          <a:ln>
                            <a:noFill/>
                          </a:ln>
                          <a:solidFill>
                            <a:srgbClr val="003300"/>
                          </a:solidFill>
                          <a:effectLst/>
                          <a:uFillTx/>
                          <a:latin typeface="+mn-lt"/>
                          <a:ea typeface="+mn-ea"/>
                          <a:cs typeface="+mn-cs"/>
                          <a:sym typeface="Gill Sans"/>
                        </a:rPr>
                        <a:t>PoC</a:t>
                      </a:r>
                      <a:r>
                        <a:rPr lang="en-US" sz="1000" b="0" i="0" u="none" strike="noStrike" cap="none" spc="0" baseline="0" dirty="0" smtClean="0">
                          <a:ln>
                            <a:noFill/>
                          </a:ln>
                          <a:solidFill>
                            <a:srgbClr val="003300"/>
                          </a:solidFill>
                          <a:effectLst/>
                          <a:uFillTx/>
                          <a:latin typeface="+mn-lt"/>
                          <a:ea typeface="+mn-ea"/>
                          <a:cs typeface="+mn-cs"/>
                          <a:sym typeface="Gill Sans"/>
                        </a:rPr>
                        <a:t> – Republic of Serbia Innovation fund: “Development of new antiseptic/disinfectant based on antimicrobial effect of newly synthesized </a:t>
                      </a:r>
                      <a:r>
                        <a:rPr lang="en-US" sz="1000" b="0" i="0" u="none" strike="noStrike" cap="none" spc="0" baseline="0" dirty="0" err="1" smtClean="0">
                          <a:ln>
                            <a:noFill/>
                          </a:ln>
                          <a:solidFill>
                            <a:srgbClr val="003300"/>
                          </a:solidFill>
                          <a:effectLst/>
                          <a:uFillTx/>
                          <a:latin typeface="+mn-lt"/>
                          <a:ea typeface="+mn-ea"/>
                          <a:cs typeface="+mn-cs"/>
                          <a:sym typeface="Gill Sans"/>
                        </a:rPr>
                        <a:t>chalcones</a:t>
                      </a:r>
                      <a:r>
                        <a:rPr lang="en-US" sz="1000" b="0" i="0" u="none" strike="noStrike" cap="none" spc="0" baseline="0" dirty="0" smtClean="0">
                          <a:ln>
                            <a:noFill/>
                          </a:ln>
                          <a:solidFill>
                            <a:srgbClr val="003300"/>
                          </a:solidFill>
                          <a:effectLst/>
                          <a:uFillTx/>
                          <a:latin typeface="+mn-lt"/>
                          <a:ea typeface="+mn-ea"/>
                          <a:cs typeface="+mn-cs"/>
                          <a:sym typeface="Gill Sans"/>
                        </a:rPr>
                        <a:t>“);</a:t>
                      </a:r>
                    </a:p>
                    <a:p>
                      <a:pPr marL="0" lvl="0" indent="0" algn="l">
                        <a:buFont typeface="+mj-lt"/>
                        <a:buNone/>
                      </a:pPr>
                      <a:r>
                        <a:rPr lang="en-US" sz="1000" b="1" i="0" u="none" strike="noStrike" cap="none" spc="0" baseline="0" dirty="0" smtClean="0">
                          <a:ln>
                            <a:noFill/>
                          </a:ln>
                          <a:solidFill>
                            <a:srgbClr val="003300"/>
                          </a:solidFill>
                          <a:effectLst/>
                          <a:uFillTx/>
                          <a:latin typeface="+mn-lt"/>
                          <a:ea typeface="+mn-ea"/>
                          <a:cs typeface="+mn-cs"/>
                          <a:sym typeface="Gill Sans"/>
                        </a:rPr>
                        <a:t>3. Program for Excellent Projects of Young Researchers – PROMIS; Science fund of the Republic of Serbia </a:t>
                      </a:r>
                      <a:r>
                        <a:rPr lang="en-US" sz="1000" b="0" i="0" u="none" strike="noStrike" cap="none" spc="0" baseline="0" dirty="0" smtClean="0">
                          <a:ln>
                            <a:noFill/>
                          </a:ln>
                          <a:solidFill>
                            <a:srgbClr val="003300"/>
                          </a:solidFill>
                          <a:effectLst/>
                          <a:uFillTx/>
                          <a:latin typeface="+mn-lt"/>
                          <a:ea typeface="+mn-ea"/>
                          <a:cs typeface="+mn-cs"/>
                          <a:sym typeface="Gill Sans"/>
                        </a:rPr>
                        <a:t>(„Utility of plasma drug level monitoring and CYP2C19/CYP2D6 genotyping in dose personalization of antidepressants and antipsychotics“);  </a:t>
                      </a:r>
                    </a:p>
                    <a:p>
                      <a:pPr marL="0" lvl="0" indent="0" algn="l">
                        <a:buFont typeface="+mj-lt"/>
                        <a:buNone/>
                      </a:pPr>
                      <a:r>
                        <a:rPr lang="en-US" sz="1000" b="1" i="0" u="none" strike="noStrike" cap="none" spc="0" baseline="0" dirty="0" smtClean="0">
                          <a:ln>
                            <a:noFill/>
                          </a:ln>
                          <a:solidFill>
                            <a:srgbClr val="003300"/>
                          </a:solidFill>
                          <a:effectLst/>
                          <a:uFillTx/>
                          <a:latin typeface="+mn-lt"/>
                          <a:ea typeface="+mn-ea"/>
                          <a:cs typeface="+mn-cs"/>
                          <a:sym typeface="Gill Sans"/>
                        </a:rPr>
                        <a:t>4. COST action CA17104 (2018-2022): </a:t>
                      </a:r>
                      <a:r>
                        <a:rPr lang="en-US" sz="1000" b="0" i="0" u="none" strike="noStrike" cap="none" spc="0" baseline="0" dirty="0" smtClean="0">
                          <a:ln>
                            <a:noFill/>
                          </a:ln>
                          <a:solidFill>
                            <a:srgbClr val="003300"/>
                          </a:solidFill>
                          <a:effectLst/>
                          <a:uFillTx/>
                          <a:latin typeface="+mn-lt"/>
                          <a:ea typeface="+mn-ea"/>
                          <a:cs typeface="+mn-cs"/>
                          <a:sym typeface="Gill Sans"/>
                        </a:rPr>
                        <a:t>“New diagnostic and therapeutic tools against multidrug resistant </a:t>
                      </a:r>
                      <a:r>
                        <a:rPr lang="en-US" sz="1000" b="0" i="0" u="none" strike="noStrike" cap="none" spc="0" baseline="0" dirty="0" err="1" smtClean="0">
                          <a:ln>
                            <a:noFill/>
                          </a:ln>
                          <a:solidFill>
                            <a:srgbClr val="003300"/>
                          </a:solidFill>
                          <a:effectLst/>
                          <a:uFillTx/>
                          <a:latin typeface="+mn-lt"/>
                          <a:ea typeface="+mn-ea"/>
                          <a:cs typeface="+mn-cs"/>
                          <a:sym typeface="Gill Sans"/>
                        </a:rPr>
                        <a:t>tumours</a:t>
                      </a:r>
                      <a:r>
                        <a:rPr lang="en-US" sz="1000" b="0" i="0" u="none" strike="noStrike" cap="none" spc="0" baseline="0" dirty="0" smtClean="0">
                          <a:ln>
                            <a:noFill/>
                          </a:ln>
                          <a:solidFill>
                            <a:srgbClr val="003300"/>
                          </a:solidFill>
                          <a:effectLst/>
                          <a:uFillTx/>
                          <a:latin typeface="+mn-lt"/>
                          <a:ea typeface="+mn-ea"/>
                          <a:cs typeface="+mn-cs"/>
                          <a:sym typeface="Gill Sans"/>
                        </a:rPr>
                        <a:t>”.</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3497" y="1765269"/>
            <a:ext cx="1298020" cy="1649097"/>
          </a:xfrm>
          <a:prstGeom prst="rect">
            <a:avLst/>
          </a:prstGeom>
          <a:ln w="57150">
            <a:solidFill>
              <a:srgbClr val="ADCD99"/>
            </a:solidFill>
          </a:ln>
        </p:spPr>
      </p:pic>
    </p:spTree>
    <p:extLst>
      <p:ext uri="{BB962C8B-B14F-4D97-AF65-F5344CB8AC3E}">
        <p14:creationId xmlns:p14="http://schemas.microsoft.com/office/powerpoint/2010/main" val="180304167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7966" y="1112340"/>
            <a:ext cx="7085330" cy="2908300"/>
          </a:xfrm>
          <a:prstGeom prst="rect">
            <a:avLst/>
          </a:prstGeom>
          <a:blipFill>
            <a:blip r:embed="rId2" cstate="print"/>
            <a:stretch>
              <a:fillRect/>
            </a:stretch>
          </a:blip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sp>
        <p:nvSpPr>
          <p:cNvPr id="6" name="object 6"/>
          <p:cNvSpPr txBox="1"/>
          <p:nvPr/>
        </p:nvSpPr>
        <p:spPr>
          <a:xfrm>
            <a:off x="1188343" y="4050556"/>
            <a:ext cx="6143574" cy="2870914"/>
          </a:xfrm>
          <a:prstGeom prst="rect">
            <a:avLst/>
          </a:prstGeom>
        </p:spPr>
        <p:txBody>
          <a:bodyPr vert="horz" wrap="square" lIns="0" tIns="6985" rIns="0" bIns="0" rtlCol="0">
            <a:spAutoFit/>
          </a:bodyPr>
          <a:lstStyle/>
          <a:p>
            <a:pPr marL="355600" marR="5080" lvl="0" indent="-342900" algn="l">
              <a:lnSpc>
                <a:spcPct val="101899"/>
              </a:lnSpc>
              <a:spcBef>
                <a:spcPts val="55"/>
              </a:spcBef>
              <a:buClr>
                <a:srgbClr val="5A2781"/>
              </a:buClr>
              <a:buFont typeface="Wingdings" pitchFamily="2" charset="2"/>
              <a:buChar char="v"/>
              <a:defRPr/>
            </a:pPr>
            <a:r>
              <a:rPr lang="sr-Latn-RS" sz="2000" b="1" kern="1200" dirty="0" err="1" smtClean="0">
                <a:solidFill>
                  <a:srgbClr val="5A2781"/>
                </a:solidFill>
                <a:latin typeface="Gill Sans Light (Body)"/>
                <a:cs typeface="Carlito"/>
              </a:rPr>
              <a:t>Above</a:t>
            </a:r>
            <a:r>
              <a:rPr lang="sr-Latn-RS" sz="2000" b="1" kern="1200" dirty="0" smtClean="0">
                <a:solidFill>
                  <a:srgbClr val="5A2781"/>
                </a:solidFill>
                <a:latin typeface="Gill Sans Light (Body)"/>
                <a:cs typeface="Carlito"/>
              </a:rPr>
              <a:t> </a:t>
            </a:r>
            <a:r>
              <a:rPr lang="en-US" sz="2000" b="1" kern="1200" dirty="0" smtClean="0">
                <a:solidFill>
                  <a:srgbClr val="5A2781"/>
                </a:solidFill>
                <a:latin typeface="Gill Sans Light (Body)"/>
                <a:cs typeface="Carlito"/>
              </a:rPr>
              <a:t>80 </a:t>
            </a:r>
            <a:r>
              <a:rPr lang="en-US" sz="2000" b="1" kern="1200" spc="-5" dirty="0">
                <a:solidFill>
                  <a:srgbClr val="5A2781"/>
                </a:solidFill>
                <a:latin typeface="Gill Sans Light (Body)"/>
                <a:cs typeface="Carlito"/>
              </a:rPr>
              <a:t>years </a:t>
            </a:r>
            <a:r>
              <a:rPr lang="en-US" sz="2000" kern="1200" spc="-5" dirty="0">
                <a:solidFill>
                  <a:srgbClr val="003300"/>
                </a:solidFill>
                <a:latin typeface="Gill Sans Light (Body)"/>
                <a:cs typeface="Arial"/>
              </a:rPr>
              <a:t>of </a:t>
            </a:r>
            <a:r>
              <a:rPr lang="en-US" sz="2000" kern="1200" spc="-155" dirty="0">
                <a:solidFill>
                  <a:srgbClr val="003300"/>
                </a:solidFill>
                <a:latin typeface="Gill Sans Light (Body)"/>
                <a:cs typeface="Arial"/>
              </a:rPr>
              <a:t>a </a:t>
            </a:r>
            <a:r>
              <a:rPr lang="en-US" sz="2000" kern="1200" spc="-65" dirty="0">
                <a:solidFill>
                  <a:srgbClr val="003300"/>
                </a:solidFill>
                <a:latin typeface="Gill Sans Light (Body)"/>
                <a:cs typeface="Arial"/>
              </a:rPr>
              <a:t>high-level </a:t>
            </a:r>
            <a:r>
              <a:rPr lang="en-US" sz="2000" kern="1200" spc="-60" dirty="0" smtClean="0">
                <a:solidFill>
                  <a:srgbClr val="003300"/>
                </a:solidFill>
                <a:latin typeface="Gill Sans Light (Body)"/>
                <a:cs typeface="Arial"/>
              </a:rPr>
              <a:t>education</a:t>
            </a:r>
            <a:r>
              <a:rPr kumimoji="0" sz="2000" b="0" u="none" strike="noStrike" kern="0" cap="none" spc="20" normalizeH="0" noProof="0" dirty="0" smtClean="0">
                <a:ln>
                  <a:noFill/>
                </a:ln>
                <a:solidFill>
                  <a:srgbClr val="003300"/>
                </a:solidFill>
                <a:effectLst/>
                <a:uLnTx/>
                <a:uFillTx/>
                <a:latin typeface="Gill Sans Light (Body)"/>
                <a:cs typeface="Arial"/>
                <a:sym typeface="Gill Sans Light"/>
              </a:rPr>
              <a:t>.  </a:t>
            </a:r>
            <a:endParaRPr kumimoji="0" lang="sr-Latn-RS" sz="2000" b="0" u="none" strike="noStrike" kern="0" cap="none" spc="20" normalizeH="0" noProof="0" dirty="0">
              <a:ln>
                <a:noFill/>
              </a:ln>
              <a:solidFill>
                <a:srgbClr val="003300"/>
              </a:solidFill>
              <a:effectLst/>
              <a:uLnTx/>
              <a:uFillTx/>
              <a:latin typeface="Gill Sans Light (Body)"/>
              <a:cs typeface="Arial"/>
              <a:sym typeface="Gill Sans Light"/>
            </a:endParaRPr>
          </a:p>
          <a:p>
            <a:pPr marL="355600" marR="5080" lvl="0" indent="-342900" algn="l">
              <a:lnSpc>
                <a:spcPct val="101899"/>
              </a:lnSpc>
              <a:spcBef>
                <a:spcPts val="55"/>
              </a:spcBef>
              <a:buClr>
                <a:srgbClr val="5A2781"/>
              </a:buClr>
              <a:buFont typeface="Wingdings" pitchFamily="2" charset="2"/>
              <a:buChar char="v"/>
              <a:defRPr/>
            </a:pPr>
            <a:r>
              <a:rPr lang="en-US" sz="2000" kern="1200" spc="-85" dirty="0">
                <a:solidFill>
                  <a:srgbClr val="003300"/>
                </a:solidFill>
                <a:latin typeface="Gill Sans Light (Body)"/>
                <a:cs typeface="Arial"/>
              </a:rPr>
              <a:t>Part </a:t>
            </a:r>
            <a:r>
              <a:rPr lang="en-US" sz="2000" kern="1200" spc="-10" dirty="0">
                <a:solidFill>
                  <a:srgbClr val="003300"/>
                </a:solidFill>
                <a:latin typeface="Gill Sans Light (Body)"/>
                <a:cs typeface="Arial"/>
              </a:rPr>
              <a:t>of </a:t>
            </a:r>
            <a:r>
              <a:rPr lang="en-US" sz="2000" kern="1200" spc="-25" dirty="0">
                <a:solidFill>
                  <a:srgbClr val="003300"/>
                </a:solidFill>
                <a:latin typeface="Gill Sans Light (Body)"/>
                <a:cs typeface="Arial"/>
              </a:rPr>
              <a:t>the </a:t>
            </a:r>
            <a:r>
              <a:rPr lang="en-US" sz="2000" kern="1200" spc="-60" dirty="0">
                <a:solidFill>
                  <a:srgbClr val="003300"/>
                </a:solidFill>
                <a:latin typeface="Gill Sans Light (Body)"/>
                <a:cs typeface="Arial"/>
              </a:rPr>
              <a:t>University </a:t>
            </a:r>
            <a:r>
              <a:rPr lang="en-US" sz="2000" kern="1200" spc="5" dirty="0">
                <a:solidFill>
                  <a:srgbClr val="003300"/>
                </a:solidFill>
                <a:latin typeface="Gill Sans Light (Body)"/>
                <a:cs typeface="Arial"/>
              </a:rPr>
              <a:t>of </a:t>
            </a:r>
            <a:r>
              <a:rPr lang="en-US" sz="2000" kern="1200" spc="-100" dirty="0">
                <a:solidFill>
                  <a:srgbClr val="003300"/>
                </a:solidFill>
                <a:latin typeface="Gill Sans Light (Body)"/>
                <a:cs typeface="Arial"/>
              </a:rPr>
              <a:t>Belgrade</a:t>
            </a:r>
            <a:r>
              <a:rPr lang="en-US" sz="2000" kern="1200" spc="-100" dirty="0" smtClean="0">
                <a:solidFill>
                  <a:srgbClr val="003300"/>
                </a:solidFill>
                <a:latin typeface="Gill Sans Light (Body)"/>
                <a:cs typeface="Arial"/>
              </a:rPr>
              <a:t>, </a:t>
            </a:r>
            <a:r>
              <a:rPr lang="sr-Latn-RS" sz="2000" kern="1200" spc="-100" dirty="0" smtClean="0">
                <a:solidFill>
                  <a:srgbClr val="003300"/>
                </a:solidFill>
                <a:latin typeface="Gill Sans Light (Body)"/>
                <a:cs typeface="Arial"/>
              </a:rPr>
              <a:t/>
            </a:r>
            <a:br>
              <a:rPr lang="sr-Latn-RS" sz="2000" kern="1200" spc="-100" dirty="0" smtClean="0">
                <a:solidFill>
                  <a:srgbClr val="003300"/>
                </a:solidFill>
                <a:latin typeface="Gill Sans Light (Body)"/>
                <a:cs typeface="Arial"/>
              </a:rPr>
            </a:br>
            <a:r>
              <a:rPr lang="en-US" sz="2000" b="1" kern="1200" dirty="0" smtClean="0">
                <a:solidFill>
                  <a:schemeClr val="accent1">
                    <a:lumMod val="75000"/>
                  </a:schemeClr>
                </a:solidFill>
                <a:latin typeface="Gill Sans Light (Body)"/>
                <a:cs typeface="Carlito"/>
              </a:rPr>
              <a:t>the </a:t>
            </a:r>
            <a:r>
              <a:rPr lang="en-US" sz="2000" b="1" kern="1200" spc="-5" dirty="0">
                <a:solidFill>
                  <a:schemeClr val="accent1">
                    <a:lumMod val="75000"/>
                  </a:schemeClr>
                </a:solidFill>
                <a:latin typeface="Gill Sans Light (Body)"/>
                <a:cs typeface="Carlito"/>
              </a:rPr>
              <a:t>oldest </a:t>
            </a:r>
            <a:r>
              <a:rPr lang="en-US" sz="2000" b="1" kern="1200" dirty="0">
                <a:solidFill>
                  <a:schemeClr val="accent1">
                    <a:lumMod val="75000"/>
                  </a:schemeClr>
                </a:solidFill>
                <a:latin typeface="Gill Sans Light (Body)"/>
                <a:cs typeface="Carlito"/>
              </a:rPr>
              <a:t>one </a:t>
            </a:r>
            <a:r>
              <a:rPr lang="en-US" sz="2000" kern="1200" spc="-30" dirty="0">
                <a:solidFill>
                  <a:srgbClr val="003300"/>
                </a:solidFill>
                <a:latin typeface="Gill Sans Light (Body)"/>
                <a:cs typeface="Arial"/>
              </a:rPr>
              <a:t>in </a:t>
            </a:r>
            <a:r>
              <a:rPr lang="en-US" sz="2000" kern="1200" spc="-105" dirty="0">
                <a:solidFill>
                  <a:srgbClr val="003300"/>
                </a:solidFill>
                <a:latin typeface="Gill Sans Light (Body)"/>
                <a:cs typeface="Arial"/>
              </a:rPr>
              <a:t>Republic </a:t>
            </a:r>
            <a:r>
              <a:rPr lang="en-US" sz="2000" kern="1200" spc="-5" dirty="0">
                <a:solidFill>
                  <a:srgbClr val="003300"/>
                </a:solidFill>
                <a:latin typeface="Gill Sans Light (Body)"/>
                <a:cs typeface="Arial"/>
              </a:rPr>
              <a:t>of</a:t>
            </a:r>
            <a:r>
              <a:rPr lang="en-US" sz="2000" kern="1200" spc="-210" dirty="0">
                <a:solidFill>
                  <a:srgbClr val="003300"/>
                </a:solidFill>
                <a:latin typeface="Gill Sans Light (Body)"/>
                <a:cs typeface="Arial"/>
              </a:rPr>
              <a:t> </a:t>
            </a:r>
            <a:r>
              <a:rPr lang="en-US" sz="2000" kern="1200" spc="-110" dirty="0">
                <a:solidFill>
                  <a:srgbClr val="003300"/>
                </a:solidFill>
                <a:latin typeface="Gill Sans Light (Body)"/>
                <a:cs typeface="Arial"/>
              </a:rPr>
              <a:t>Serbia</a:t>
            </a:r>
            <a:r>
              <a:rPr lang="en-US" sz="2000" kern="1200" spc="-110" dirty="0" smtClean="0">
                <a:solidFill>
                  <a:srgbClr val="003300"/>
                </a:solidFill>
                <a:latin typeface="Gill Sans Light (Body)"/>
                <a:cs typeface="Arial"/>
              </a:rPr>
              <a:t>.</a:t>
            </a:r>
            <a:r>
              <a:rPr kumimoji="0" sz="2000" b="0" u="none" strike="noStrike" kern="0" cap="none" spc="20" normalizeH="0" noProof="0" dirty="0" smtClean="0">
                <a:ln>
                  <a:noFill/>
                </a:ln>
                <a:solidFill>
                  <a:srgbClr val="003300"/>
                </a:solidFill>
                <a:effectLst/>
                <a:uLnTx/>
                <a:uFillTx/>
                <a:latin typeface="Gill Sans Light (Body)"/>
                <a:cs typeface="Arial"/>
                <a:sym typeface="Gill Sans Light"/>
              </a:rPr>
              <a:t>  </a:t>
            </a:r>
            <a:endParaRPr kumimoji="0" lang="sr-Latn-RS" sz="2000" b="0" u="none" strike="noStrike" kern="0" cap="none" spc="20" normalizeH="0" noProof="0" dirty="0">
              <a:ln>
                <a:noFill/>
              </a:ln>
              <a:solidFill>
                <a:srgbClr val="003300"/>
              </a:solidFill>
              <a:effectLst/>
              <a:uLnTx/>
              <a:uFillTx/>
              <a:latin typeface="Gill Sans Light (Body)"/>
              <a:cs typeface="Arial"/>
              <a:sym typeface="Gill Sans Light"/>
            </a:endParaRPr>
          </a:p>
          <a:p>
            <a:pPr marL="355600" marR="5080" indent="-342900" algn="l">
              <a:lnSpc>
                <a:spcPct val="101899"/>
              </a:lnSpc>
              <a:spcBef>
                <a:spcPts val="55"/>
              </a:spcBef>
              <a:buClr>
                <a:srgbClr val="5A2781"/>
              </a:buClr>
              <a:buFont typeface="Wingdings" pitchFamily="2" charset="2"/>
              <a:buChar char="v"/>
              <a:defRPr/>
            </a:pPr>
            <a:r>
              <a:rPr lang="en-US" sz="2000" kern="1200" spc="-180" dirty="0">
                <a:solidFill>
                  <a:srgbClr val="003300"/>
                </a:solidFill>
                <a:latin typeface="Gill Sans Light (Body)"/>
                <a:cs typeface="Arial"/>
              </a:rPr>
              <a:t>A</a:t>
            </a:r>
            <a:r>
              <a:rPr lang="en-US" sz="2000" kern="1200" spc="-180" dirty="0">
                <a:solidFill>
                  <a:prstClr val="black"/>
                </a:solidFill>
                <a:latin typeface="Gill Sans Light (Body)"/>
                <a:cs typeface="Arial"/>
              </a:rPr>
              <a:t> </a:t>
            </a:r>
            <a:r>
              <a:rPr lang="sr-Latn-RS" sz="2000" kern="1200" spc="-180" dirty="0" smtClean="0">
                <a:solidFill>
                  <a:prstClr val="black"/>
                </a:solidFill>
                <a:latin typeface="Gill Sans Light (Body)"/>
                <a:cs typeface="Arial"/>
              </a:rPr>
              <a:t> </a:t>
            </a:r>
            <a:r>
              <a:rPr lang="en-US" sz="2000" b="1" kern="1200" dirty="0" smtClean="0">
                <a:solidFill>
                  <a:srgbClr val="5A2781"/>
                </a:solidFill>
                <a:latin typeface="Gill Sans Light (Body)"/>
                <a:cs typeface="Carlito"/>
              </a:rPr>
              <a:t>long </a:t>
            </a:r>
            <a:r>
              <a:rPr lang="en-US" sz="2000" b="1" kern="1200" dirty="0">
                <a:solidFill>
                  <a:srgbClr val="5A2781"/>
                </a:solidFill>
                <a:latin typeface="Gill Sans Light (Body)"/>
                <a:cs typeface="Carlito"/>
              </a:rPr>
              <a:t>tradition </a:t>
            </a:r>
            <a:r>
              <a:rPr lang="en-US" sz="2000" kern="1200" spc="-30" dirty="0">
                <a:solidFill>
                  <a:srgbClr val="003300"/>
                </a:solidFill>
                <a:latin typeface="Gill Sans Light (Body)"/>
                <a:cs typeface="Arial"/>
              </a:rPr>
              <a:t>in </a:t>
            </a:r>
            <a:r>
              <a:rPr lang="en-US" sz="2000" kern="1200" spc="-100" dirty="0">
                <a:solidFill>
                  <a:srgbClr val="003300"/>
                </a:solidFill>
                <a:latin typeface="Gill Sans Light (Body)"/>
                <a:cs typeface="Arial"/>
              </a:rPr>
              <a:t>research </a:t>
            </a:r>
            <a:r>
              <a:rPr lang="en-US" sz="2000" kern="1200" spc="-35" dirty="0" smtClean="0">
                <a:solidFill>
                  <a:srgbClr val="003300"/>
                </a:solidFill>
                <a:latin typeface="Gill Sans Light (Body)"/>
                <a:cs typeface="Arial"/>
              </a:rPr>
              <a:t>in </a:t>
            </a:r>
            <a:r>
              <a:rPr lang="en-US" sz="2000" kern="1200" spc="-100" dirty="0">
                <a:solidFill>
                  <a:srgbClr val="003300"/>
                </a:solidFill>
                <a:latin typeface="Gill Sans Light (Body)"/>
                <a:cs typeface="Arial"/>
              </a:rPr>
              <a:t>several </a:t>
            </a:r>
            <a:r>
              <a:rPr lang="en-US" sz="2000" kern="1200" spc="-55" dirty="0" smtClean="0">
                <a:solidFill>
                  <a:srgbClr val="003300"/>
                </a:solidFill>
                <a:latin typeface="Gill Sans Light (Body)"/>
                <a:cs typeface="Arial"/>
              </a:rPr>
              <a:t>scientific</a:t>
            </a:r>
            <a:r>
              <a:rPr lang="sr-Latn-RS" sz="2000" kern="1200" spc="-125" dirty="0" smtClean="0">
                <a:solidFill>
                  <a:srgbClr val="003300"/>
                </a:solidFill>
                <a:latin typeface="Gill Sans Light (Body)"/>
                <a:cs typeface="Arial"/>
              </a:rPr>
              <a:t> </a:t>
            </a:r>
            <a:r>
              <a:rPr lang="en-US" sz="2000" kern="1200" spc="-55" dirty="0" smtClean="0">
                <a:solidFill>
                  <a:srgbClr val="003300"/>
                </a:solidFill>
                <a:latin typeface="Gill Sans Light (Body)"/>
                <a:cs typeface="Arial"/>
              </a:rPr>
              <a:t>fields</a:t>
            </a:r>
            <a:r>
              <a:rPr lang="sr-Latn-RS" sz="2000" spc="20" dirty="0" smtClean="0">
                <a:solidFill>
                  <a:srgbClr val="003300"/>
                </a:solidFill>
                <a:latin typeface="Gill Sans Light (Body)"/>
                <a:cs typeface="Arial"/>
              </a:rPr>
              <a:t>.</a:t>
            </a:r>
            <a:endParaRPr lang="sr-Latn-RS" sz="2000" spc="20" dirty="0">
              <a:solidFill>
                <a:srgbClr val="003300"/>
              </a:solidFill>
              <a:latin typeface="Gill Sans Light (Body)"/>
              <a:cs typeface="Arial"/>
            </a:endParaRPr>
          </a:p>
          <a:p>
            <a:pPr marL="355600" marR="5080" lvl="0" indent="-342900" algn="l">
              <a:lnSpc>
                <a:spcPct val="101899"/>
              </a:lnSpc>
              <a:spcBef>
                <a:spcPts val="55"/>
              </a:spcBef>
              <a:buClr>
                <a:srgbClr val="5A2781"/>
              </a:buClr>
              <a:buFont typeface="Wingdings" pitchFamily="2" charset="2"/>
              <a:buChar char="v"/>
              <a:defRPr/>
            </a:pPr>
            <a:r>
              <a:rPr lang="en-US" sz="2000" spc="20" dirty="0">
                <a:solidFill>
                  <a:srgbClr val="003300"/>
                </a:solidFill>
                <a:latin typeface="Gill Sans Light (Body)"/>
                <a:cs typeface="Arial"/>
              </a:rPr>
              <a:t>In the subject of Pharmacy &amp; Pharmaceutical </a:t>
            </a:r>
            <a:r>
              <a:rPr lang="en-US" sz="2000" spc="20" dirty="0" smtClean="0">
                <a:solidFill>
                  <a:srgbClr val="003300"/>
                </a:solidFill>
                <a:latin typeface="Gill Sans Light (Body)"/>
                <a:cs typeface="Arial"/>
              </a:rPr>
              <a:t>Sciences, </a:t>
            </a:r>
            <a:r>
              <a:rPr lang="en-US" sz="2000" spc="20" dirty="0">
                <a:solidFill>
                  <a:srgbClr val="003300"/>
                </a:solidFill>
                <a:latin typeface="Gill Sans Light (Body)"/>
                <a:cs typeface="Arial"/>
              </a:rPr>
              <a:t>University of Belgrade was </a:t>
            </a:r>
            <a:r>
              <a:rPr lang="en-US" sz="2000" b="1" spc="20" dirty="0" smtClean="0">
                <a:solidFill>
                  <a:schemeClr val="accent1">
                    <a:lumMod val="75000"/>
                  </a:schemeClr>
                </a:solidFill>
                <a:latin typeface="Gill Sans Light (Body)"/>
                <a:cs typeface="Arial"/>
              </a:rPr>
              <a:t>among </a:t>
            </a:r>
            <a:r>
              <a:rPr lang="en-US" sz="2000" b="1" spc="20" dirty="0">
                <a:solidFill>
                  <a:schemeClr val="accent1">
                    <a:lumMod val="75000"/>
                  </a:schemeClr>
                </a:solidFill>
                <a:latin typeface="Gill Sans Light (Body)"/>
                <a:cs typeface="Arial"/>
              </a:rPr>
              <a:t>200 best universities</a:t>
            </a:r>
            <a:r>
              <a:rPr lang="en-US" sz="2000" spc="20" dirty="0">
                <a:solidFill>
                  <a:srgbClr val="003300"/>
                </a:solidFill>
                <a:latin typeface="Gill Sans Light (Body)"/>
                <a:cs typeface="Arial"/>
              </a:rPr>
              <a:t> in 2018 </a:t>
            </a:r>
            <a:r>
              <a:rPr lang="en-US" sz="2000" spc="20" dirty="0" smtClean="0">
                <a:solidFill>
                  <a:srgbClr val="003300"/>
                </a:solidFill>
                <a:latin typeface="Gill Sans Light (Body)"/>
                <a:cs typeface="Arial"/>
              </a:rPr>
              <a:t>(</a:t>
            </a:r>
            <a:r>
              <a:rPr lang="en-US" sz="2000" spc="20" dirty="0">
                <a:solidFill>
                  <a:srgbClr val="003300"/>
                </a:solidFill>
                <a:latin typeface="Gill Sans Light (Body)"/>
                <a:cs typeface="Arial"/>
              </a:rPr>
              <a:t>Shanghai Ranking's</a:t>
            </a:r>
            <a:r>
              <a:rPr lang="en-US" sz="2000" spc="20" dirty="0" smtClean="0">
                <a:solidFill>
                  <a:srgbClr val="003300"/>
                </a:solidFill>
                <a:latin typeface="Gill Sans Light (Body)"/>
                <a:cs typeface="Arial"/>
              </a:rPr>
              <a:t>)</a:t>
            </a:r>
            <a:r>
              <a:rPr lang="sr-Latn-RS" sz="2000" spc="20" dirty="0" smtClean="0">
                <a:solidFill>
                  <a:srgbClr val="003300"/>
                </a:solidFill>
                <a:latin typeface="Gill Sans Light (Body)"/>
                <a:cs typeface="Arial"/>
              </a:rPr>
              <a:t>, </a:t>
            </a:r>
            <a:r>
              <a:rPr lang="sr-Latn-RS" sz="2000" spc="20" dirty="0" err="1" smtClean="0">
                <a:solidFill>
                  <a:srgbClr val="5A2781"/>
                </a:solidFill>
                <a:latin typeface="Gill Sans Light (Body)"/>
                <a:cs typeface="Arial"/>
              </a:rPr>
              <a:t>and</a:t>
            </a:r>
            <a:r>
              <a:rPr lang="sr-Latn-RS" sz="2000" spc="20" dirty="0" smtClean="0">
                <a:solidFill>
                  <a:srgbClr val="5A2781"/>
                </a:solidFill>
                <a:latin typeface="Gill Sans Light (Body)"/>
                <a:cs typeface="Arial"/>
              </a:rPr>
              <a:t> </a:t>
            </a:r>
            <a:r>
              <a:rPr lang="sr-Latn-RS" sz="2000" spc="20" dirty="0" err="1" smtClean="0">
                <a:solidFill>
                  <a:srgbClr val="5A2781"/>
                </a:solidFill>
                <a:latin typeface="Gill Sans Light (Body)"/>
                <a:cs typeface="Arial"/>
              </a:rPr>
              <a:t>among</a:t>
            </a:r>
            <a:r>
              <a:rPr lang="sr-Latn-RS" sz="2000" spc="20" dirty="0" smtClean="0">
                <a:solidFill>
                  <a:srgbClr val="5A2781"/>
                </a:solidFill>
                <a:latin typeface="Gill Sans Light (Body)"/>
                <a:cs typeface="Arial"/>
              </a:rPr>
              <a:t> 500 </a:t>
            </a:r>
            <a:r>
              <a:rPr lang="sr-Latn-RS" sz="2000" spc="20" dirty="0" err="1" smtClean="0">
                <a:solidFill>
                  <a:srgbClr val="5A2781"/>
                </a:solidFill>
                <a:latin typeface="Gill Sans Light (Body)"/>
                <a:cs typeface="Arial"/>
              </a:rPr>
              <a:t>best</a:t>
            </a:r>
            <a:r>
              <a:rPr lang="sr-Latn-RS" sz="2000" spc="20" dirty="0" smtClean="0">
                <a:solidFill>
                  <a:srgbClr val="5A2781"/>
                </a:solidFill>
                <a:latin typeface="Gill Sans Light (Body)"/>
                <a:cs typeface="Arial"/>
              </a:rPr>
              <a:t> </a:t>
            </a:r>
            <a:r>
              <a:rPr lang="sr-Latn-RS" sz="2000" spc="20" dirty="0" err="1" smtClean="0">
                <a:solidFill>
                  <a:srgbClr val="5A2781"/>
                </a:solidFill>
                <a:latin typeface="Gill Sans Light (Body)"/>
                <a:cs typeface="Arial"/>
              </a:rPr>
              <a:t>universities</a:t>
            </a:r>
            <a:r>
              <a:rPr lang="sr-Latn-RS" sz="2000" spc="20" dirty="0" smtClean="0">
                <a:solidFill>
                  <a:srgbClr val="5A2781"/>
                </a:solidFill>
                <a:latin typeface="Gill Sans Light (Body)"/>
                <a:cs typeface="Arial"/>
              </a:rPr>
              <a:t> in 2020, </a:t>
            </a:r>
            <a:r>
              <a:rPr lang="sr-Latn-RS" sz="2000" spc="20" dirty="0" err="1" smtClean="0">
                <a:solidFill>
                  <a:srgbClr val="5A2781"/>
                </a:solidFill>
                <a:latin typeface="Gill Sans Light (Body)"/>
                <a:cs typeface="Arial"/>
              </a:rPr>
              <a:t>scored</a:t>
            </a:r>
            <a:r>
              <a:rPr lang="sr-Latn-RS" sz="2000" spc="20" dirty="0" smtClean="0">
                <a:solidFill>
                  <a:srgbClr val="5A2781"/>
                </a:solidFill>
                <a:latin typeface="Gill Sans Light (Body)"/>
                <a:cs typeface="Arial"/>
              </a:rPr>
              <a:t> </a:t>
            </a:r>
            <a:r>
              <a:rPr lang="sr-Latn-RS" sz="2000" spc="20" dirty="0" err="1" smtClean="0">
                <a:solidFill>
                  <a:srgbClr val="5A2781"/>
                </a:solidFill>
                <a:latin typeface="Gill Sans Light (Body)"/>
                <a:cs typeface="Arial"/>
              </a:rPr>
              <a:t>by</a:t>
            </a:r>
            <a:r>
              <a:rPr lang="sr-Latn-RS" sz="2000" spc="20" dirty="0" smtClean="0">
                <a:solidFill>
                  <a:srgbClr val="5A2781"/>
                </a:solidFill>
                <a:latin typeface="Gill Sans Light (Body)"/>
                <a:cs typeface="Arial"/>
              </a:rPr>
              <a:t> the No of </a:t>
            </a:r>
            <a:r>
              <a:rPr lang="sr-Latn-RS" sz="2000" spc="20" dirty="0" err="1" smtClean="0">
                <a:solidFill>
                  <a:srgbClr val="5A2781"/>
                </a:solidFill>
                <a:latin typeface="Gill Sans Light (Body)"/>
                <a:cs typeface="Arial"/>
              </a:rPr>
              <a:t>publications</a:t>
            </a:r>
            <a:r>
              <a:rPr lang="sr-Latn-RS" sz="2000" spc="20" dirty="0" smtClean="0">
                <a:solidFill>
                  <a:srgbClr val="5A2781"/>
                </a:solidFill>
                <a:latin typeface="Gill Sans Light (Body)"/>
                <a:cs typeface="Arial"/>
              </a:rPr>
              <a:t> in Q1 </a:t>
            </a:r>
            <a:r>
              <a:rPr lang="sr-Latn-RS" sz="2000" spc="20" dirty="0" err="1" smtClean="0">
                <a:solidFill>
                  <a:srgbClr val="5A2781"/>
                </a:solidFill>
                <a:latin typeface="Gill Sans Light (Body)"/>
                <a:cs typeface="Arial"/>
              </a:rPr>
              <a:t>scientific</a:t>
            </a:r>
            <a:r>
              <a:rPr lang="sr-Latn-RS" sz="2000" spc="20" dirty="0" smtClean="0">
                <a:solidFill>
                  <a:srgbClr val="5A2781"/>
                </a:solidFill>
                <a:latin typeface="Gill Sans Light (Body)"/>
                <a:cs typeface="Arial"/>
              </a:rPr>
              <a:t> </a:t>
            </a:r>
            <a:r>
              <a:rPr lang="sr-Latn-RS" sz="2000" spc="20" dirty="0" err="1" smtClean="0">
                <a:solidFill>
                  <a:srgbClr val="5A2781"/>
                </a:solidFill>
                <a:latin typeface="Gill Sans Light (Body)"/>
                <a:cs typeface="Arial"/>
              </a:rPr>
              <a:t>journals</a:t>
            </a:r>
            <a:r>
              <a:rPr lang="sr-Latn-RS" sz="2000" spc="20" dirty="0" smtClean="0">
                <a:solidFill>
                  <a:srgbClr val="5A2781"/>
                </a:solidFill>
                <a:latin typeface="Gill Sans Light (Body)"/>
                <a:cs typeface="Arial"/>
              </a:rPr>
              <a:t>.</a:t>
            </a:r>
          </a:p>
        </p:txBody>
      </p:sp>
      <p:sp>
        <p:nvSpPr>
          <p:cNvPr id="9" name="object 9"/>
          <p:cNvSpPr txBox="1"/>
          <p:nvPr/>
        </p:nvSpPr>
        <p:spPr>
          <a:xfrm>
            <a:off x="1188343" y="7290916"/>
            <a:ext cx="5161915" cy="3153236"/>
          </a:xfrm>
          <a:prstGeom prst="rect">
            <a:avLst/>
          </a:prstGeom>
          <a:ln w="6350">
            <a:solidFill>
              <a:srgbClr val="5A2781"/>
            </a:solidFill>
          </a:ln>
        </p:spPr>
        <p:txBody>
          <a:bodyPr vert="horz" wrap="square" lIns="0" tIns="33655" rIns="0" bIns="0" rtlCol="0">
            <a:spAutoFit/>
          </a:bodyPr>
          <a:lstStyle/>
          <a:p>
            <a:pPr marL="156210" marR="83820" lvl="0" indent="130175" algn="r">
              <a:lnSpc>
                <a:spcPct val="101800"/>
              </a:lnSpc>
              <a:defRPr/>
            </a:pPr>
            <a:r>
              <a:rPr lang="en-US" sz="2000" b="1" spc="-5" dirty="0">
                <a:solidFill>
                  <a:srgbClr val="003300"/>
                </a:solidFill>
                <a:latin typeface="Gill Sans Light (Body)"/>
                <a:cs typeface="Carlito"/>
              </a:rPr>
              <a:t>Department of Pharmacy </a:t>
            </a:r>
            <a:r>
              <a:rPr lang="en-US" sz="2000" spc="-5" dirty="0">
                <a:solidFill>
                  <a:srgbClr val="7030A0"/>
                </a:solidFill>
                <a:latin typeface="Gill Sans Light (Body)"/>
                <a:cs typeface="Carlito"/>
              </a:rPr>
              <a:t>was first founded </a:t>
            </a:r>
            <a:r>
              <a:rPr lang="en-US" sz="2000" spc="-5" dirty="0" smtClean="0">
                <a:solidFill>
                  <a:srgbClr val="7030A0"/>
                </a:solidFill>
                <a:latin typeface="Gill Sans Light (Body)"/>
                <a:cs typeface="Carlito"/>
              </a:rPr>
              <a:t>at </a:t>
            </a:r>
            <a:r>
              <a:rPr lang="en-US" sz="2000" spc="-5" dirty="0">
                <a:solidFill>
                  <a:srgbClr val="7030A0"/>
                </a:solidFill>
                <a:latin typeface="Gill Sans Light (Body)"/>
                <a:cs typeface="Carlito"/>
              </a:rPr>
              <a:t>the Faculty of Medicine of University of </a:t>
            </a:r>
            <a:r>
              <a:rPr lang="en-US" sz="2000" spc="-5" dirty="0" smtClean="0">
                <a:solidFill>
                  <a:srgbClr val="7030A0"/>
                </a:solidFill>
                <a:latin typeface="Gill Sans Light (Body)"/>
                <a:cs typeface="Carlito"/>
              </a:rPr>
              <a:t>Belgrade </a:t>
            </a:r>
            <a:r>
              <a:rPr lang="en-US" sz="2000" spc="-5" dirty="0">
                <a:solidFill>
                  <a:srgbClr val="7030A0"/>
                </a:solidFill>
                <a:latin typeface="Gill Sans Light (Body)"/>
                <a:cs typeface="Carlito"/>
              </a:rPr>
              <a:t>on 24 October 1939. </a:t>
            </a:r>
            <a:r>
              <a:rPr lang="en-US" sz="2000" b="1" spc="-5" dirty="0">
                <a:solidFill>
                  <a:srgbClr val="003300"/>
                </a:solidFill>
                <a:latin typeface="Gill Sans Light (Body)"/>
                <a:cs typeface="Carlito"/>
              </a:rPr>
              <a:t>The Faculty </a:t>
            </a:r>
            <a:r>
              <a:rPr lang="en-US" sz="2000" b="1" spc="-5" dirty="0" smtClean="0">
                <a:solidFill>
                  <a:srgbClr val="003300"/>
                </a:solidFill>
                <a:latin typeface="Gill Sans Light (Body)"/>
                <a:cs typeface="Carlito"/>
              </a:rPr>
              <a:t>of </a:t>
            </a:r>
            <a:r>
              <a:rPr lang="en-US" sz="2000" b="1" spc="-5" dirty="0">
                <a:solidFill>
                  <a:srgbClr val="003300"/>
                </a:solidFill>
                <a:latin typeface="Gill Sans Light (Body)"/>
                <a:cs typeface="Carlito"/>
              </a:rPr>
              <a:t>Pharmacy </a:t>
            </a:r>
            <a:r>
              <a:rPr lang="en-US" sz="2000" spc="-5" dirty="0">
                <a:solidFill>
                  <a:srgbClr val="7030A0"/>
                </a:solidFill>
                <a:latin typeface="Gill Sans Light (Body)"/>
                <a:cs typeface="Carlito"/>
              </a:rPr>
              <a:t>became an independent higher </a:t>
            </a:r>
            <a:r>
              <a:rPr lang="en-US" sz="2000" spc="-5" dirty="0" smtClean="0">
                <a:solidFill>
                  <a:srgbClr val="7030A0"/>
                </a:solidFill>
                <a:latin typeface="Gill Sans Light (Body)"/>
                <a:cs typeface="Carlito"/>
              </a:rPr>
              <a:t>education </a:t>
            </a:r>
            <a:r>
              <a:rPr lang="en-US" sz="2000" spc="-5" dirty="0">
                <a:solidFill>
                  <a:srgbClr val="7030A0"/>
                </a:solidFill>
                <a:latin typeface="Gill Sans Light (Body)"/>
                <a:cs typeface="Carlito"/>
              </a:rPr>
              <a:t>institution on 19 October 1945. For a </a:t>
            </a:r>
            <a:r>
              <a:rPr lang="en-US" sz="2000" spc="-5" dirty="0" smtClean="0">
                <a:solidFill>
                  <a:srgbClr val="7030A0"/>
                </a:solidFill>
                <a:latin typeface="Gill Sans Light (Body)"/>
                <a:cs typeface="Carlito"/>
              </a:rPr>
              <a:t>number </a:t>
            </a:r>
            <a:r>
              <a:rPr lang="en-US" sz="2000" spc="-5" dirty="0">
                <a:solidFill>
                  <a:srgbClr val="7030A0"/>
                </a:solidFill>
                <a:latin typeface="Gill Sans Light (Body)"/>
                <a:cs typeface="Carlito"/>
              </a:rPr>
              <a:t>of years the courses were taught in the </a:t>
            </a:r>
            <a:r>
              <a:rPr lang="en-US" sz="2000" spc="-5" dirty="0" smtClean="0">
                <a:solidFill>
                  <a:srgbClr val="7030A0"/>
                </a:solidFill>
                <a:latin typeface="Gill Sans Light (Body)"/>
                <a:cs typeface="Carlito"/>
              </a:rPr>
              <a:t>facilities </a:t>
            </a:r>
            <a:r>
              <a:rPr lang="en-US" sz="2000" spc="-5" dirty="0">
                <a:solidFill>
                  <a:srgbClr val="7030A0"/>
                </a:solidFill>
                <a:latin typeface="Gill Sans Light (Body)"/>
                <a:cs typeface="Carlito"/>
              </a:rPr>
              <a:t>of the Faculty of Medicine, and in </a:t>
            </a:r>
            <a:r>
              <a:rPr lang="en-US" sz="2000" spc="-5" dirty="0" smtClean="0">
                <a:solidFill>
                  <a:srgbClr val="7030A0"/>
                </a:solidFill>
                <a:latin typeface="Gill Sans Light (Body)"/>
                <a:cs typeface="Carlito"/>
              </a:rPr>
              <a:t>September </a:t>
            </a:r>
            <a:r>
              <a:rPr lang="en-US" sz="2000" spc="-5" dirty="0">
                <a:solidFill>
                  <a:srgbClr val="7030A0"/>
                </a:solidFill>
                <a:latin typeface="Gill Sans Light (Body)"/>
                <a:cs typeface="Carlito"/>
              </a:rPr>
              <a:t>1991 the Faculty of Pharmacy</a:t>
            </a:r>
          </a:p>
          <a:p>
            <a:pPr marL="156210" marR="83820" lvl="0" indent="130175" algn="r">
              <a:lnSpc>
                <a:spcPct val="101800"/>
              </a:lnSpc>
              <a:defRPr/>
            </a:pPr>
            <a:r>
              <a:rPr lang="en-US" sz="2000" spc="-5" dirty="0">
                <a:solidFill>
                  <a:srgbClr val="7030A0"/>
                </a:solidFill>
                <a:latin typeface="Gill Sans Light (Body)"/>
                <a:cs typeface="Carlito"/>
              </a:rPr>
              <a:t>moved to its own building.</a:t>
            </a:r>
          </a:p>
        </p:txBody>
      </p:sp>
      <p:pic>
        <p:nvPicPr>
          <p:cNvPr id="10" name="Picture 9">
            <a:extLst>
              <a:ext uri="{FF2B5EF4-FFF2-40B4-BE49-F238E27FC236}">
                <a16:creationId xmlns:a16="http://schemas.microsoft.com/office/drawing/2014/main" id="{5CEBFA4A-52BE-F847-892D-EE50429DEC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59" y="80289"/>
            <a:ext cx="711200" cy="838200"/>
          </a:xfrm>
          <a:prstGeom prst="rect">
            <a:avLst/>
          </a:prstGeom>
        </p:spPr>
      </p:pic>
      <p:pic>
        <p:nvPicPr>
          <p:cNvPr id="11" name="Picture 10">
            <a:extLst>
              <a:ext uri="{FF2B5EF4-FFF2-40B4-BE49-F238E27FC236}">
                <a16:creationId xmlns:a16="http://schemas.microsoft.com/office/drawing/2014/main" id="{BC777561-BAC0-7247-B887-06FA06A5E3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6659" y="71041"/>
            <a:ext cx="1054800" cy="847448"/>
          </a:xfrm>
          <a:prstGeom prst="rect">
            <a:avLst/>
          </a:prstGeom>
        </p:spPr>
      </p:pic>
    </p:spTree>
    <p:extLst>
      <p:ext uri="{BB962C8B-B14F-4D97-AF65-F5344CB8AC3E}">
        <p14:creationId xmlns:p14="http://schemas.microsoft.com/office/powerpoint/2010/main" val="1326889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946543537"/>
              </p:ext>
            </p:extLst>
          </p:nvPr>
        </p:nvGraphicFramePr>
        <p:xfrm>
          <a:off x="560632" y="1846562"/>
          <a:ext cx="6439999" cy="8107680"/>
        </p:xfrm>
        <a:graphic>
          <a:graphicData uri="http://schemas.openxmlformats.org/drawingml/2006/table">
            <a:tbl>
              <a:tblPr firstRow="1" firstCol="1" bandRow="1">
                <a:tableStyleId>{5940675A-B579-460E-94D1-54222C63F5DA}</a:tableStyleId>
              </a:tblPr>
              <a:tblGrid>
                <a:gridCol w="961093">
                  <a:extLst>
                    <a:ext uri="{9D8B030D-6E8A-4147-A177-3AD203B41FA5}">
                      <a16:colId xmlns:a16="http://schemas.microsoft.com/office/drawing/2014/main" val="20000"/>
                    </a:ext>
                  </a:extLst>
                </a:gridCol>
                <a:gridCol w="5478906">
                  <a:extLst>
                    <a:ext uri="{9D8B030D-6E8A-4147-A177-3AD203B41FA5}">
                      <a16:colId xmlns:a16="http://schemas.microsoft.com/office/drawing/2014/main" val="20001"/>
                    </a:ext>
                  </a:extLst>
                </a:gridCol>
              </a:tblGrid>
              <a:tr h="1053588">
                <a:tc>
                  <a:txBody>
                    <a:bodyPr/>
                    <a:lstStyle/>
                    <a:p>
                      <a:pPr algn="l">
                        <a:spcAft>
                          <a:spcPts val="0"/>
                        </a:spcAft>
                      </a:pPr>
                      <a:r>
                        <a:rPr lang="sr-Latn-RS" sz="1000" kern="1200" dirty="0" err="1" smtClean="0">
                          <a:solidFill>
                            <a:srgbClr val="7030A0"/>
                          </a:solidFill>
                          <a:effectLst/>
                        </a:rPr>
                        <a:t>Collaborations</a:t>
                      </a:r>
                      <a:r>
                        <a:rPr lang="sr-Latn-RS" sz="1000" kern="1200" dirty="0" smtClean="0">
                          <a:solidFill>
                            <a:srgbClr val="7030A0"/>
                          </a:solidFill>
                          <a:effectLst/>
                          <a:latin typeface="+mj-lt"/>
                        </a:rPr>
                        <a:t>:</a:t>
                      </a:r>
                      <a:endParaRPr lang="en-US" sz="1000" dirty="0">
                        <a:solidFill>
                          <a:srgbClr val="7030A0"/>
                        </a:solidFill>
                        <a:effectLst/>
                        <a:latin typeface="+mj-lt"/>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lvl="0" indent="0" algn="l">
                        <a:buFont typeface="+mj-lt"/>
                        <a:buNone/>
                      </a:pPr>
                      <a:r>
                        <a:rPr lang="en-US" sz="1000" dirty="0" smtClean="0">
                          <a:solidFill>
                            <a:srgbClr val="7030A0"/>
                          </a:solidFill>
                          <a:effectLst/>
                          <a:latin typeface="+mj-lt"/>
                          <a:ea typeface="Calibri"/>
                          <a:cs typeface="Times New Roman"/>
                        </a:rPr>
                        <a:t>1.</a:t>
                      </a:r>
                      <a:r>
                        <a:rPr lang="en-US" sz="1000" baseline="0" dirty="0" smtClean="0">
                          <a:solidFill>
                            <a:srgbClr val="7030A0"/>
                          </a:solidFill>
                          <a:effectLst/>
                          <a:latin typeface="+mj-lt"/>
                          <a:ea typeface="Calibri"/>
                          <a:cs typeface="Times New Roman"/>
                        </a:rPr>
                        <a:t> </a:t>
                      </a:r>
                      <a:r>
                        <a:rPr lang="en-US" sz="1000" dirty="0" smtClean="0">
                          <a:solidFill>
                            <a:srgbClr val="7030A0"/>
                          </a:solidFill>
                          <a:effectLst/>
                          <a:latin typeface="+mj-lt"/>
                          <a:ea typeface="Calibri"/>
                          <a:cs typeface="Times New Roman"/>
                        </a:rPr>
                        <a:t>University of Belgrade – Faculty of Pharmacy (research groups of prof. dr. Miroslav </a:t>
                      </a:r>
                      <a:r>
                        <a:rPr lang="en-US" sz="1000" dirty="0" err="1" smtClean="0">
                          <a:solidFill>
                            <a:srgbClr val="7030A0"/>
                          </a:solidFill>
                          <a:effectLst/>
                          <a:latin typeface="+mj-lt"/>
                          <a:ea typeface="Calibri"/>
                          <a:cs typeface="Times New Roman"/>
                        </a:rPr>
                        <a:t>Savić</a:t>
                      </a:r>
                      <a:r>
                        <a:rPr lang="en-US" sz="1000" dirty="0" smtClean="0">
                          <a:solidFill>
                            <a:srgbClr val="7030A0"/>
                          </a:solidFill>
                          <a:effectLst/>
                          <a:latin typeface="+mj-lt"/>
                          <a:ea typeface="Calibri"/>
                          <a:cs typeface="Times New Roman"/>
                        </a:rPr>
                        <a:t>, prof. dr. </a:t>
                      </a:r>
                      <a:r>
                        <a:rPr lang="en-US" sz="1000" dirty="0" err="1" smtClean="0">
                          <a:solidFill>
                            <a:srgbClr val="7030A0"/>
                          </a:solidFill>
                          <a:effectLst/>
                          <a:latin typeface="+mj-lt"/>
                          <a:ea typeface="Calibri"/>
                          <a:cs typeface="Times New Roman"/>
                        </a:rPr>
                        <a:t>Snežana</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Savić</a:t>
                      </a:r>
                      <a:r>
                        <a:rPr lang="en-US" sz="1000" dirty="0" smtClean="0">
                          <a:solidFill>
                            <a:srgbClr val="7030A0"/>
                          </a:solidFill>
                          <a:effectLst/>
                          <a:latin typeface="+mj-lt"/>
                          <a:ea typeface="Calibri"/>
                          <a:cs typeface="Times New Roman"/>
                        </a:rPr>
                        <a:t>, prof. dr. Svetlana </a:t>
                      </a:r>
                      <a:r>
                        <a:rPr lang="en-US" sz="1000" dirty="0" err="1" smtClean="0">
                          <a:solidFill>
                            <a:srgbClr val="7030A0"/>
                          </a:solidFill>
                          <a:effectLst/>
                          <a:latin typeface="+mj-lt"/>
                          <a:ea typeface="Calibri"/>
                          <a:cs typeface="Times New Roman"/>
                        </a:rPr>
                        <a:t>Ibrić</a:t>
                      </a:r>
                      <a:r>
                        <a:rPr lang="en-US" sz="1000" dirty="0" smtClean="0">
                          <a:solidFill>
                            <a:srgbClr val="7030A0"/>
                          </a:solidFill>
                          <a:effectLst/>
                          <a:latin typeface="+mj-lt"/>
                          <a:ea typeface="Calibri"/>
                          <a:cs typeface="Times New Roman"/>
                        </a:rPr>
                        <a:t>, prof. dr. </a:t>
                      </a:r>
                      <a:r>
                        <a:rPr lang="en-US" sz="1000" dirty="0" err="1" smtClean="0">
                          <a:solidFill>
                            <a:srgbClr val="7030A0"/>
                          </a:solidFill>
                          <a:effectLst/>
                          <a:latin typeface="+mj-lt"/>
                          <a:ea typeface="Calibri"/>
                          <a:cs typeface="Times New Roman"/>
                        </a:rPr>
                        <a:t>Vesna</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Spasojević</a:t>
                      </a:r>
                      <a:r>
                        <a:rPr lang="en-US" sz="1000" dirty="0" smtClean="0">
                          <a:solidFill>
                            <a:srgbClr val="7030A0"/>
                          </a:solidFill>
                          <a:effectLst/>
                          <a:latin typeface="+mj-lt"/>
                          <a:ea typeface="Calibri"/>
                          <a:cs typeface="Times New Roman"/>
                        </a:rPr>
                        <a:t> </a:t>
                      </a:r>
                      <a:r>
                        <a:rPr lang="en-US" sz="1000" dirty="0" err="1" smtClean="0">
                          <a:solidFill>
                            <a:srgbClr val="7030A0"/>
                          </a:solidFill>
                          <a:effectLst/>
                          <a:latin typeface="+mj-lt"/>
                          <a:ea typeface="Calibri"/>
                          <a:cs typeface="Times New Roman"/>
                        </a:rPr>
                        <a:t>Kalimanovska</a:t>
                      </a:r>
                      <a:r>
                        <a:rPr lang="en-US" sz="1000" dirty="0" smtClean="0">
                          <a:solidFill>
                            <a:srgbClr val="7030A0"/>
                          </a:solidFill>
                          <a:effectLst/>
                          <a:latin typeface="+mj-lt"/>
                          <a:ea typeface="Calibri"/>
                          <a:cs typeface="Times New Roman"/>
                        </a:rPr>
                        <a:t>, prof. </a:t>
                      </a:r>
                      <a:r>
                        <a:rPr lang="en-US" sz="1000" dirty="0" err="1" smtClean="0">
                          <a:solidFill>
                            <a:srgbClr val="7030A0"/>
                          </a:solidFill>
                          <a:effectLst/>
                          <a:latin typeface="+mj-lt"/>
                          <a:ea typeface="Calibri"/>
                          <a:cs typeface="Times New Roman"/>
                        </a:rPr>
                        <a:t>dr</a:t>
                      </a:r>
                      <a:r>
                        <a:rPr lang="en-US" sz="1000" dirty="0" smtClean="0">
                          <a:solidFill>
                            <a:srgbClr val="7030A0"/>
                          </a:solidFill>
                          <a:effectLst/>
                          <a:latin typeface="+mj-lt"/>
                          <a:ea typeface="Calibri"/>
                          <a:cs typeface="Times New Roman"/>
                        </a:rPr>
                        <a:t> Marina </a:t>
                      </a:r>
                      <a:r>
                        <a:rPr lang="en-US" sz="1000" dirty="0" err="1" smtClean="0">
                          <a:solidFill>
                            <a:srgbClr val="7030A0"/>
                          </a:solidFill>
                          <a:effectLst/>
                          <a:latin typeface="+mj-lt"/>
                          <a:ea typeface="Calibri"/>
                          <a:cs typeface="Times New Roman"/>
                        </a:rPr>
                        <a:t>Milenković</a:t>
                      </a:r>
                      <a:r>
                        <a:rPr lang="en-US" sz="1000" dirty="0" smtClean="0">
                          <a:solidFill>
                            <a:srgbClr val="7030A0"/>
                          </a:solidFill>
                          <a:effectLst/>
                          <a:latin typeface="+mj-lt"/>
                          <a:ea typeface="Calibri"/>
                          <a:cs typeface="Times New Roman"/>
                        </a:rPr>
                        <a:t>);</a:t>
                      </a:r>
                    </a:p>
                    <a:p>
                      <a:pPr marL="0" lvl="0" indent="0" algn="l">
                        <a:buFont typeface="+mj-lt"/>
                        <a:buNone/>
                      </a:pPr>
                      <a:r>
                        <a:rPr lang="en-US" sz="1000" dirty="0" smtClean="0">
                          <a:solidFill>
                            <a:srgbClr val="7030A0"/>
                          </a:solidFill>
                          <a:effectLst/>
                          <a:latin typeface="+mj-lt"/>
                          <a:ea typeface="Calibri"/>
                          <a:cs typeface="Times New Roman"/>
                        </a:rPr>
                        <a:t>2.</a:t>
                      </a:r>
                      <a:r>
                        <a:rPr lang="en-US" sz="1000" baseline="0" dirty="0" smtClean="0">
                          <a:solidFill>
                            <a:srgbClr val="7030A0"/>
                          </a:solidFill>
                          <a:effectLst/>
                          <a:latin typeface="+mj-lt"/>
                          <a:ea typeface="Calibri"/>
                          <a:cs typeface="Times New Roman"/>
                        </a:rPr>
                        <a:t> </a:t>
                      </a:r>
                      <a:r>
                        <a:rPr lang="en-US" sz="1000" dirty="0" smtClean="0">
                          <a:solidFill>
                            <a:srgbClr val="7030A0"/>
                          </a:solidFill>
                          <a:effectLst/>
                          <a:latin typeface="+mj-lt"/>
                          <a:ea typeface="Calibri"/>
                          <a:cs typeface="Times New Roman"/>
                        </a:rPr>
                        <a:t>Institute for oncology and radiology of Serbia;</a:t>
                      </a:r>
                    </a:p>
                    <a:p>
                      <a:pPr marL="0" lvl="0" indent="0" algn="l">
                        <a:buFont typeface="+mj-lt"/>
                        <a:buNone/>
                      </a:pPr>
                      <a:r>
                        <a:rPr lang="en-US" sz="1000" dirty="0" smtClean="0">
                          <a:solidFill>
                            <a:srgbClr val="7030A0"/>
                          </a:solidFill>
                          <a:effectLst/>
                          <a:latin typeface="+mj-lt"/>
                          <a:ea typeface="Calibri"/>
                          <a:cs typeface="Times New Roman"/>
                        </a:rPr>
                        <a:t>3.</a:t>
                      </a:r>
                      <a:r>
                        <a:rPr lang="en-US" sz="1000" baseline="0" dirty="0" smtClean="0">
                          <a:solidFill>
                            <a:srgbClr val="7030A0"/>
                          </a:solidFill>
                          <a:effectLst/>
                          <a:latin typeface="+mj-lt"/>
                          <a:ea typeface="Calibri"/>
                          <a:cs typeface="Times New Roman"/>
                        </a:rPr>
                        <a:t> </a:t>
                      </a:r>
                      <a:r>
                        <a:rPr lang="en-US" sz="1000" dirty="0" smtClean="0">
                          <a:solidFill>
                            <a:srgbClr val="7030A0"/>
                          </a:solidFill>
                          <a:effectLst/>
                          <a:latin typeface="+mj-lt"/>
                          <a:ea typeface="Calibri"/>
                          <a:cs typeface="Times New Roman"/>
                        </a:rPr>
                        <a:t>National Poison Control Centre, Department of Experimental Toxicology and Pharmacology, Military Medical Academy;</a:t>
                      </a:r>
                    </a:p>
                    <a:p>
                      <a:pPr marL="0" lvl="0" indent="0" algn="l">
                        <a:buFont typeface="+mj-lt"/>
                        <a:buNone/>
                      </a:pPr>
                      <a:r>
                        <a:rPr lang="en-US" sz="1000" dirty="0" smtClean="0">
                          <a:solidFill>
                            <a:srgbClr val="7030A0"/>
                          </a:solidFill>
                          <a:effectLst/>
                          <a:latin typeface="+mj-lt"/>
                          <a:ea typeface="Calibri"/>
                          <a:cs typeface="Times New Roman"/>
                        </a:rPr>
                        <a:t>4.</a:t>
                      </a:r>
                      <a:r>
                        <a:rPr lang="en-US" sz="1000" baseline="0" dirty="0" smtClean="0">
                          <a:solidFill>
                            <a:srgbClr val="7030A0"/>
                          </a:solidFill>
                          <a:effectLst/>
                          <a:latin typeface="+mj-lt"/>
                          <a:ea typeface="Calibri"/>
                          <a:cs typeface="Times New Roman"/>
                        </a:rPr>
                        <a:t> </a:t>
                      </a:r>
                      <a:r>
                        <a:rPr lang="en-US" sz="1000" dirty="0" smtClean="0">
                          <a:solidFill>
                            <a:srgbClr val="7030A0"/>
                          </a:solidFill>
                          <a:effectLst/>
                          <a:latin typeface="+mj-lt"/>
                          <a:ea typeface="Calibri"/>
                          <a:cs typeface="Times New Roman"/>
                        </a:rPr>
                        <a:t>Institute of molecular genetics and genetic engineering, University of Belgrade;</a:t>
                      </a:r>
                    </a:p>
                    <a:p>
                      <a:pPr marL="0" lvl="0" indent="0" algn="l">
                        <a:buFont typeface="+mj-lt"/>
                        <a:buNone/>
                      </a:pPr>
                      <a:r>
                        <a:rPr lang="en-US" sz="1000" dirty="0" smtClean="0">
                          <a:solidFill>
                            <a:srgbClr val="7030A0"/>
                          </a:solidFill>
                          <a:effectLst/>
                          <a:latin typeface="+mj-lt"/>
                          <a:ea typeface="Calibri"/>
                          <a:cs typeface="Times New Roman"/>
                        </a:rPr>
                        <a:t>5.</a:t>
                      </a:r>
                      <a:r>
                        <a:rPr lang="en-US" sz="1000" baseline="0" dirty="0" smtClean="0">
                          <a:solidFill>
                            <a:srgbClr val="7030A0"/>
                          </a:solidFill>
                          <a:effectLst/>
                          <a:latin typeface="+mj-lt"/>
                          <a:ea typeface="Calibri"/>
                          <a:cs typeface="Times New Roman"/>
                        </a:rPr>
                        <a:t> </a:t>
                      </a:r>
                      <a:r>
                        <a:rPr lang="en-US" sz="1000" dirty="0" smtClean="0">
                          <a:solidFill>
                            <a:srgbClr val="7030A0"/>
                          </a:solidFill>
                          <a:effectLst/>
                          <a:latin typeface="+mj-lt"/>
                          <a:ea typeface="Calibri"/>
                          <a:cs typeface="Times New Roman"/>
                        </a:rPr>
                        <a:t>Faculty of medical sciences, University of </a:t>
                      </a:r>
                      <a:r>
                        <a:rPr lang="en-US" sz="1000" dirty="0" err="1" smtClean="0">
                          <a:solidFill>
                            <a:srgbClr val="7030A0"/>
                          </a:solidFill>
                          <a:effectLst/>
                          <a:latin typeface="+mj-lt"/>
                          <a:ea typeface="Calibri"/>
                          <a:cs typeface="Times New Roman"/>
                        </a:rPr>
                        <a:t>Kragujevac</a:t>
                      </a:r>
                      <a:r>
                        <a:rPr lang="en-US" sz="1000" dirty="0" smtClean="0">
                          <a:solidFill>
                            <a:srgbClr val="7030A0"/>
                          </a:solidFill>
                          <a:effectLst/>
                          <a:latin typeface="+mj-lt"/>
                          <a:ea typeface="Calibri"/>
                          <a:cs typeface="Times New Roman"/>
                        </a:rPr>
                        <a:t>;</a:t>
                      </a:r>
                    </a:p>
                    <a:p>
                      <a:pPr marL="0" lvl="0" indent="0" algn="l">
                        <a:buFont typeface="+mj-lt"/>
                        <a:buNone/>
                      </a:pPr>
                      <a:r>
                        <a:rPr lang="en-US" sz="1000" dirty="0" smtClean="0">
                          <a:solidFill>
                            <a:srgbClr val="7030A0"/>
                          </a:solidFill>
                          <a:effectLst/>
                          <a:latin typeface="+mj-lt"/>
                          <a:ea typeface="Calibri"/>
                          <a:cs typeface="Times New Roman"/>
                        </a:rPr>
                        <a:t>6.</a:t>
                      </a:r>
                      <a:r>
                        <a:rPr lang="en-US" sz="1000" baseline="0" dirty="0" smtClean="0">
                          <a:solidFill>
                            <a:srgbClr val="7030A0"/>
                          </a:solidFill>
                          <a:effectLst/>
                          <a:latin typeface="+mj-lt"/>
                          <a:ea typeface="Calibri"/>
                          <a:cs typeface="Times New Roman"/>
                        </a:rPr>
                        <a:t> </a:t>
                      </a:r>
                      <a:r>
                        <a:rPr lang="en-US" sz="1000" dirty="0" smtClean="0">
                          <a:solidFill>
                            <a:srgbClr val="7030A0"/>
                          </a:solidFill>
                          <a:effectLst/>
                          <a:latin typeface="+mj-lt"/>
                          <a:ea typeface="Calibri"/>
                          <a:cs typeface="Times New Roman"/>
                        </a:rPr>
                        <a:t>The Chair of Pharmaceutical Chemistry, Faculty of Pharmacy, University of Ljubljana, Slovenia </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60786">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sr-Latn-RS" sz="1000" b="0" kern="1200" dirty="0" smtClean="0">
                          <a:solidFill>
                            <a:srgbClr val="003300"/>
                          </a:solidFill>
                          <a:effectLst/>
                          <a:latin typeface="Gill Sans Light (Body)"/>
                          <a:ea typeface="Times New Roman"/>
                          <a:cs typeface="Arial"/>
                        </a:rPr>
                        <a:t>Selected publications</a:t>
                      </a:r>
                      <a:endParaRPr lang="en-US" sz="1000" dirty="0">
                        <a:solidFill>
                          <a:srgbClr val="7030A0"/>
                        </a:solidFill>
                        <a:effectLst/>
                        <a:latin typeface="+mj-lt"/>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7800" lvl="0" indent="-177800" algn="l"/>
                      <a:r>
                        <a:rPr lang="sr-Latn-RS" sz="1000" b="0" i="0" u="none" strike="noStrike" cap="none" spc="0" baseline="0" dirty="0" smtClean="0">
                          <a:ln>
                            <a:noFill/>
                          </a:ln>
                          <a:solidFill>
                            <a:srgbClr val="003300"/>
                          </a:solidFill>
                          <a:effectLst/>
                          <a:uFillTx/>
                          <a:latin typeface="+mn-lt"/>
                          <a:ea typeface="+mn-ea"/>
                          <a:cs typeface="+mn-cs"/>
                          <a:sym typeface="Gill Sans"/>
                        </a:rPr>
                        <a:t>Dallavalle, S., </a:t>
                      </a:r>
                      <a:r>
                        <a:rPr lang="sr-Latn-RS" sz="1000" b="1" i="0" u="none" strike="noStrike" cap="none" spc="0" baseline="0" dirty="0" smtClean="0">
                          <a:ln>
                            <a:noFill/>
                          </a:ln>
                          <a:solidFill>
                            <a:srgbClr val="003300"/>
                          </a:solidFill>
                          <a:effectLst/>
                          <a:uFillTx/>
                          <a:latin typeface="+mn-lt"/>
                          <a:ea typeface="+mn-ea"/>
                          <a:cs typeface="+mn-cs"/>
                          <a:sym typeface="Gill Sans"/>
                        </a:rPr>
                        <a:t>Dobričić, V</a:t>
                      </a:r>
                      <a:r>
                        <a:rPr lang="sr-Latn-RS" sz="1000" b="0" i="0" u="none" strike="noStrike" cap="none" spc="0" baseline="0" dirty="0" smtClean="0">
                          <a:ln>
                            <a:noFill/>
                          </a:ln>
                          <a:solidFill>
                            <a:srgbClr val="003300"/>
                          </a:solidFill>
                          <a:effectLst/>
                          <a:uFillTx/>
                          <a:latin typeface="+mn-lt"/>
                          <a:ea typeface="+mn-ea"/>
                          <a:cs typeface="+mn-cs"/>
                          <a:sym typeface="Gill Sans"/>
                        </a:rPr>
                        <a:t>., Lazzarato, L., Gazzano, E., Machuqueiro, M., Pajeva, I., Tsakovska, I., Zidar, N., &amp; Fruttero, R. (2020). Improvement of conventional anti-cancer drugs as new tools against multidrug resistant tumors. Drug Resistance Updates, 50, 100682.</a:t>
                      </a:r>
                      <a:endParaRPr lang="en-US" sz="1000" b="0" i="0" u="none" strike="noStrike" cap="none" spc="0" baseline="0" dirty="0" smtClean="0">
                        <a:ln>
                          <a:noFill/>
                        </a:ln>
                        <a:solidFill>
                          <a:srgbClr val="003300"/>
                        </a:solidFill>
                        <a:effectLst/>
                        <a:uFillTx/>
                        <a:latin typeface="+mn-lt"/>
                        <a:ea typeface="+mn-ea"/>
                        <a:cs typeface="+mn-cs"/>
                        <a:sym typeface="Gill Sans"/>
                      </a:endParaRPr>
                    </a:p>
                    <a:p>
                      <a:pPr marL="177800" lvl="0" indent="-177800" algn="l"/>
                      <a:r>
                        <a:rPr lang="sr-Latn-RS" sz="1000" b="0" i="0" u="none" strike="noStrike" cap="none" spc="0" baseline="0" dirty="0" smtClean="0">
                          <a:ln>
                            <a:noFill/>
                          </a:ln>
                          <a:solidFill>
                            <a:srgbClr val="7030A0"/>
                          </a:solidFill>
                          <a:effectLst/>
                          <a:uFillTx/>
                          <a:latin typeface="+mn-lt"/>
                          <a:ea typeface="+mn-ea"/>
                          <a:cs typeface="+mn-cs"/>
                          <a:sym typeface="Gill Sans"/>
                        </a:rPr>
                        <a:t>Hendrickx, L. A., </a:t>
                      </a:r>
                      <a:r>
                        <a:rPr lang="sr-Latn-RS" sz="1000" b="1" i="0" u="none" strike="noStrike" cap="none" spc="0" baseline="0" dirty="0" smtClean="0">
                          <a:ln>
                            <a:noFill/>
                          </a:ln>
                          <a:solidFill>
                            <a:srgbClr val="7030A0"/>
                          </a:solidFill>
                          <a:effectLst/>
                          <a:uFillTx/>
                          <a:latin typeface="+mn-lt"/>
                          <a:ea typeface="+mn-ea"/>
                          <a:cs typeface="+mn-cs"/>
                          <a:sym typeface="Gill Sans"/>
                        </a:rPr>
                        <a:t>Dobričić, V</a:t>
                      </a:r>
                      <a:r>
                        <a:rPr lang="sr-Latn-RS" sz="1000" b="0" i="0" u="none" strike="noStrike" cap="none" spc="0" baseline="0" dirty="0" smtClean="0">
                          <a:ln>
                            <a:noFill/>
                          </a:ln>
                          <a:solidFill>
                            <a:srgbClr val="7030A0"/>
                          </a:solidFill>
                          <a:effectLst/>
                          <a:uFillTx/>
                          <a:latin typeface="+mn-lt"/>
                          <a:ea typeface="+mn-ea"/>
                          <a:cs typeface="+mn-cs"/>
                          <a:sym typeface="Gill Sans"/>
                        </a:rPr>
                        <a:t>., Toplak, Ž., Peigneur, S., Mašič, L. P., Tomašič, T., &amp; Tytgat, J. (2020). Design and characterization of a novel structural class of Kv1. 3 inhibitors. Bioorganic chemistry, 98, 103746.</a:t>
                      </a:r>
                      <a:endParaRPr lang="en-US" sz="1000" b="0" i="0" u="none" strike="noStrike" cap="none" spc="0" baseline="0" dirty="0" smtClean="0">
                        <a:ln>
                          <a:noFill/>
                        </a:ln>
                        <a:solidFill>
                          <a:srgbClr val="7030A0"/>
                        </a:solidFill>
                        <a:effectLst/>
                        <a:uFillTx/>
                        <a:latin typeface="+mn-lt"/>
                        <a:ea typeface="+mn-ea"/>
                        <a:cs typeface="+mn-cs"/>
                        <a:sym typeface="Gill Sans"/>
                      </a:endParaRPr>
                    </a:p>
                    <a:p>
                      <a:pPr marL="177800" lvl="0" indent="-177800" algn="l"/>
                      <a:r>
                        <a:rPr lang="sr-Latn-RS" sz="1000" b="1" i="0" u="none" strike="noStrike" cap="none" spc="0" baseline="0" dirty="0" smtClean="0">
                          <a:ln>
                            <a:noFill/>
                          </a:ln>
                          <a:solidFill>
                            <a:srgbClr val="003300"/>
                          </a:solidFill>
                          <a:effectLst/>
                          <a:uFillTx/>
                          <a:latin typeface="+mn-lt"/>
                          <a:ea typeface="+mn-ea"/>
                          <a:cs typeface="+mn-cs"/>
                          <a:sym typeface="Gill Sans"/>
                        </a:rPr>
                        <a:t>Rupar, J</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1" i="0" u="none" strike="noStrike" cap="none" spc="0" baseline="0" dirty="0" smtClean="0">
                          <a:ln>
                            <a:noFill/>
                          </a:ln>
                          <a:solidFill>
                            <a:srgbClr val="003300"/>
                          </a:solidFill>
                          <a:effectLst/>
                          <a:uFillTx/>
                          <a:latin typeface="+mn-lt"/>
                          <a:ea typeface="+mn-ea"/>
                          <a:cs typeface="+mn-cs"/>
                          <a:sym typeface="Gill Sans"/>
                        </a:rPr>
                        <a:t>Dobričić, V</a:t>
                      </a:r>
                      <a:r>
                        <a:rPr lang="sr-Latn-RS" sz="1000" b="0" i="0" u="none" strike="noStrike" cap="none" spc="0" baseline="0" dirty="0" smtClean="0">
                          <a:ln>
                            <a:noFill/>
                          </a:ln>
                          <a:solidFill>
                            <a:srgbClr val="003300"/>
                          </a:solidFill>
                          <a:effectLst/>
                          <a:uFillTx/>
                          <a:latin typeface="+mn-lt"/>
                          <a:ea typeface="+mn-ea"/>
                          <a:cs typeface="+mn-cs"/>
                          <a:sym typeface="Gill Sans"/>
                        </a:rPr>
                        <a:t>., Grahovac, J., Radulović, S., Skok, Ž., Ilaš, J., Aleksić, M., </a:t>
                      </a:r>
                      <a:r>
                        <a:rPr lang="sr-Latn-RS" sz="1000" b="1" i="0" u="none" strike="noStrike" cap="none" spc="0" baseline="0" dirty="0" smtClean="0">
                          <a:ln>
                            <a:noFill/>
                          </a:ln>
                          <a:solidFill>
                            <a:srgbClr val="003300"/>
                          </a:solidFill>
                          <a:effectLst/>
                          <a:uFillTx/>
                          <a:latin typeface="+mn-lt"/>
                          <a:ea typeface="+mn-ea"/>
                          <a:cs typeface="+mn-cs"/>
                          <a:sym typeface="Gill Sans"/>
                        </a:rPr>
                        <a:t>Brborić, J.</a:t>
                      </a:r>
                      <a:r>
                        <a:rPr lang="sr-Latn-RS" sz="1000" b="0" i="0" u="none" strike="noStrike" cap="none" spc="0" baseline="0" dirty="0" smtClean="0">
                          <a:ln>
                            <a:noFill/>
                          </a:ln>
                          <a:solidFill>
                            <a:srgbClr val="003300"/>
                          </a:solidFill>
                          <a:effectLst/>
                          <a:uFillTx/>
                          <a:latin typeface="+mn-lt"/>
                          <a:ea typeface="+mn-ea"/>
                          <a:cs typeface="+mn-cs"/>
                          <a:sym typeface="Gill Sans"/>
                        </a:rPr>
                        <a:t>, &amp; </a:t>
                      </a:r>
                      <a:r>
                        <a:rPr lang="sr-Latn-RS" sz="1000" b="1" i="0" u="none" strike="noStrike" cap="none" spc="0" baseline="0" dirty="0" smtClean="0">
                          <a:ln>
                            <a:noFill/>
                          </a:ln>
                          <a:solidFill>
                            <a:srgbClr val="003300"/>
                          </a:solidFill>
                          <a:effectLst/>
                          <a:uFillTx/>
                          <a:latin typeface="+mn-lt"/>
                          <a:ea typeface="+mn-ea"/>
                          <a:cs typeface="+mn-cs"/>
                          <a:sym typeface="Gill Sans"/>
                        </a:rPr>
                        <a:t>Čudina, O</a:t>
                      </a:r>
                      <a:r>
                        <a:rPr lang="sr-Latn-RS" sz="1000" b="0" i="0" u="none" strike="noStrike" cap="none" spc="0" baseline="0" dirty="0" smtClean="0">
                          <a:ln>
                            <a:noFill/>
                          </a:ln>
                          <a:solidFill>
                            <a:srgbClr val="003300"/>
                          </a:solidFill>
                          <a:effectLst/>
                          <a:uFillTx/>
                          <a:latin typeface="+mn-lt"/>
                          <a:ea typeface="+mn-ea"/>
                          <a:cs typeface="+mn-cs"/>
                          <a:sym typeface="Gill Sans"/>
                        </a:rPr>
                        <a:t>. (2020). Synthesis and evaluation of anticancer activity of new 9-acridinyl amino acid derivatives. RSC medicinal chemistry, 11(3), 378-386.</a:t>
                      </a:r>
                      <a:endParaRPr lang="en-US" sz="1000" b="0" i="0" u="none" strike="noStrike" cap="none" spc="0" baseline="0" dirty="0" smtClean="0">
                        <a:ln>
                          <a:noFill/>
                        </a:ln>
                        <a:solidFill>
                          <a:srgbClr val="003300"/>
                        </a:solidFill>
                        <a:effectLst/>
                        <a:uFillTx/>
                        <a:latin typeface="+mn-lt"/>
                        <a:ea typeface="+mn-ea"/>
                        <a:cs typeface="+mn-cs"/>
                        <a:sym typeface="Gill Sans"/>
                      </a:endParaRPr>
                    </a:p>
                    <a:p>
                      <a:pPr marL="177800" lvl="0" indent="-177800" algn="l"/>
                      <a:r>
                        <a:rPr lang="sr-Latn-RS" sz="1000" b="0" i="0" u="none" strike="noStrike" cap="none" spc="0" baseline="0" dirty="0" smtClean="0">
                          <a:ln>
                            <a:noFill/>
                          </a:ln>
                          <a:solidFill>
                            <a:srgbClr val="7030A0"/>
                          </a:solidFill>
                          <a:effectLst/>
                          <a:uFillTx/>
                          <a:latin typeface="+mn-lt"/>
                          <a:ea typeface="+mn-ea"/>
                          <a:cs typeface="+mn-cs"/>
                          <a:sym typeface="Gill Sans"/>
                        </a:rPr>
                        <a:t>Turkovic, N., </a:t>
                      </a:r>
                      <a:r>
                        <a:rPr lang="sr-Latn-RS" sz="1000" b="1" i="0" u="none" strike="noStrike" cap="none" spc="0" baseline="0" dirty="0" smtClean="0">
                          <a:ln>
                            <a:noFill/>
                          </a:ln>
                          <a:solidFill>
                            <a:srgbClr val="7030A0"/>
                          </a:solidFill>
                          <a:effectLst/>
                          <a:uFillTx/>
                          <a:latin typeface="+mn-lt"/>
                          <a:ea typeface="+mn-ea"/>
                          <a:cs typeface="+mn-cs"/>
                          <a:sym typeface="Gill Sans"/>
                        </a:rPr>
                        <a:t>Ivkovic, B</a:t>
                      </a:r>
                      <a:r>
                        <a:rPr lang="sr-Latn-RS" sz="1000" b="0" i="0" u="none" strike="noStrike" cap="none" spc="0" baseline="0" dirty="0" smtClean="0">
                          <a:ln>
                            <a:noFill/>
                          </a:ln>
                          <a:solidFill>
                            <a:srgbClr val="7030A0"/>
                          </a:solidFill>
                          <a:effectLst/>
                          <a:uFillTx/>
                          <a:latin typeface="+mn-lt"/>
                          <a:ea typeface="+mn-ea"/>
                          <a:cs typeface="+mn-cs"/>
                          <a:sym typeface="Gill Sans"/>
                        </a:rPr>
                        <a:t>., Kotur-Stevuljevic, J., Tasic, M., </a:t>
                      </a:r>
                      <a:r>
                        <a:rPr lang="sr-Latn-RS" sz="1000" b="1" i="0" u="none" strike="noStrike" cap="none" spc="0" baseline="0" dirty="0" smtClean="0">
                          <a:ln>
                            <a:noFill/>
                          </a:ln>
                          <a:solidFill>
                            <a:srgbClr val="7030A0"/>
                          </a:solidFill>
                          <a:effectLst/>
                          <a:uFillTx/>
                          <a:latin typeface="+mn-lt"/>
                          <a:ea typeface="+mn-ea"/>
                          <a:cs typeface="+mn-cs"/>
                          <a:sym typeface="Gill Sans"/>
                        </a:rPr>
                        <a:t>Marković, B</a:t>
                      </a:r>
                      <a:r>
                        <a:rPr lang="sr-Latn-RS" sz="1000" b="0" i="0" u="none" strike="noStrike" cap="none" spc="0" baseline="0" dirty="0" smtClean="0">
                          <a:ln>
                            <a:noFill/>
                          </a:ln>
                          <a:solidFill>
                            <a:srgbClr val="7030A0"/>
                          </a:solidFill>
                          <a:effectLst/>
                          <a:uFillTx/>
                          <a:latin typeface="+mn-lt"/>
                          <a:ea typeface="+mn-ea"/>
                          <a:cs typeface="+mn-cs"/>
                          <a:sym typeface="Gill Sans"/>
                        </a:rPr>
                        <a:t>., &amp; </a:t>
                      </a:r>
                      <a:r>
                        <a:rPr lang="sr-Latn-RS" sz="1000" b="1" i="0" u="none" strike="noStrike" cap="none" spc="0" baseline="0" dirty="0" smtClean="0">
                          <a:ln>
                            <a:noFill/>
                          </a:ln>
                          <a:solidFill>
                            <a:srgbClr val="7030A0"/>
                          </a:solidFill>
                          <a:effectLst/>
                          <a:uFillTx/>
                          <a:latin typeface="+mn-lt"/>
                          <a:ea typeface="+mn-ea"/>
                          <a:cs typeface="+mn-cs"/>
                          <a:sym typeface="Gill Sans"/>
                        </a:rPr>
                        <a:t>Vujic, Z.</a:t>
                      </a:r>
                      <a:r>
                        <a:rPr lang="sr-Latn-RS" sz="1000" b="0" i="0" u="none" strike="noStrike" cap="none" spc="0" baseline="0" dirty="0" smtClean="0">
                          <a:ln>
                            <a:noFill/>
                          </a:ln>
                          <a:solidFill>
                            <a:srgbClr val="7030A0"/>
                          </a:solidFill>
                          <a:effectLst/>
                          <a:uFillTx/>
                          <a:latin typeface="+mn-lt"/>
                          <a:ea typeface="+mn-ea"/>
                          <a:cs typeface="+mn-cs"/>
                          <a:sym typeface="Gill Sans"/>
                        </a:rPr>
                        <a:t> (2020). Molecular docking, synthesis and anti-HIV-1 protease activity of novel chalcones. Current pharmaceutical design, 26(8), 802-814.</a:t>
                      </a:r>
                      <a:endParaRPr lang="en-US" sz="1000" b="0" i="0" u="none" strike="noStrike" cap="none" spc="0" baseline="0" dirty="0" smtClean="0">
                        <a:ln>
                          <a:noFill/>
                        </a:ln>
                        <a:solidFill>
                          <a:srgbClr val="7030A0"/>
                        </a:solidFill>
                        <a:effectLst/>
                        <a:uFillTx/>
                        <a:latin typeface="+mn-lt"/>
                        <a:ea typeface="+mn-ea"/>
                        <a:cs typeface="+mn-cs"/>
                        <a:sym typeface="Gill Sans"/>
                      </a:endParaRPr>
                    </a:p>
                    <a:p>
                      <a:pPr marL="177800" lvl="0" indent="-177800" algn="l"/>
                      <a:r>
                        <a:rPr lang="sr-Latn-RS" sz="1000" b="0" i="0" u="none" strike="noStrike" cap="none" spc="0" baseline="0" dirty="0" smtClean="0">
                          <a:ln>
                            <a:noFill/>
                          </a:ln>
                          <a:solidFill>
                            <a:srgbClr val="003300"/>
                          </a:solidFill>
                          <a:effectLst/>
                          <a:uFillTx/>
                          <a:latin typeface="+mn-lt"/>
                          <a:ea typeface="+mn-ea"/>
                          <a:cs typeface="+mn-cs"/>
                          <a:sym typeface="Gill Sans"/>
                        </a:rPr>
                        <a:t>Krkobabić, M., Medarević, D., Pešić, N., Vasiljević, D</a:t>
                      </a:r>
                      <a:r>
                        <a:rPr lang="sr-Latn-RS" sz="1000" b="1" i="0" u="none" strike="noStrike" cap="none" spc="0" baseline="0" dirty="0" smtClean="0">
                          <a:ln>
                            <a:noFill/>
                          </a:ln>
                          <a:solidFill>
                            <a:srgbClr val="003300"/>
                          </a:solidFill>
                          <a:effectLst/>
                          <a:uFillTx/>
                          <a:latin typeface="+mn-lt"/>
                          <a:ea typeface="+mn-ea"/>
                          <a:cs typeface="+mn-cs"/>
                          <a:sym typeface="Gill Sans"/>
                        </a:rPr>
                        <a:t>., Ivković, B.</a:t>
                      </a:r>
                      <a:r>
                        <a:rPr lang="sr-Latn-RS" sz="1000" b="0" i="0" u="none" strike="noStrike" cap="none" spc="0" baseline="0" dirty="0" smtClean="0">
                          <a:ln>
                            <a:noFill/>
                          </a:ln>
                          <a:solidFill>
                            <a:srgbClr val="003300"/>
                          </a:solidFill>
                          <a:effectLst/>
                          <a:uFillTx/>
                          <a:latin typeface="+mn-lt"/>
                          <a:ea typeface="+mn-ea"/>
                          <a:cs typeface="+mn-cs"/>
                          <a:sym typeface="Gill Sans"/>
                        </a:rPr>
                        <a:t>, &amp; Ibrić, S. (2020). Digital light processing (DLP) 3D printing of atomoxetine hydrochloride tablets using photoreactive suspensions. Pharmaceutics, 12(9), 833.</a:t>
                      </a:r>
                      <a:endParaRPr lang="en-US" sz="1000" b="0" i="0" u="none" strike="noStrike" cap="none" spc="0" baseline="0" dirty="0" smtClean="0">
                        <a:ln>
                          <a:noFill/>
                        </a:ln>
                        <a:solidFill>
                          <a:srgbClr val="003300"/>
                        </a:solidFill>
                        <a:effectLst/>
                        <a:uFillTx/>
                        <a:latin typeface="+mn-lt"/>
                        <a:ea typeface="+mn-ea"/>
                        <a:cs typeface="+mn-cs"/>
                        <a:sym typeface="Gill Sans"/>
                      </a:endParaRPr>
                    </a:p>
                    <a:p>
                      <a:pPr marL="177800" lvl="0" indent="-177800" algn="l"/>
                      <a:r>
                        <a:rPr lang="sr-Latn-RS" sz="1000" b="0" i="0" u="none" strike="noStrike" cap="none" spc="0" baseline="0" dirty="0" smtClean="0">
                          <a:ln>
                            <a:noFill/>
                          </a:ln>
                          <a:solidFill>
                            <a:srgbClr val="7030A0"/>
                          </a:solidFill>
                          <a:effectLst/>
                          <a:uFillTx/>
                          <a:latin typeface="+mn-lt"/>
                          <a:ea typeface="+mn-ea"/>
                          <a:cs typeface="+mn-cs"/>
                          <a:sym typeface="Gill Sans"/>
                        </a:rPr>
                        <a:t>Homšek, A., </a:t>
                      </a:r>
                      <a:r>
                        <a:rPr lang="sr-Latn-RS" sz="1000" b="1" i="0" u="none" strike="noStrike" cap="none" spc="0" baseline="0" dirty="0" smtClean="0">
                          <a:ln>
                            <a:noFill/>
                          </a:ln>
                          <a:solidFill>
                            <a:srgbClr val="7030A0"/>
                          </a:solidFill>
                          <a:effectLst/>
                          <a:uFillTx/>
                          <a:latin typeface="+mn-lt"/>
                          <a:ea typeface="+mn-ea"/>
                          <a:cs typeface="+mn-cs"/>
                          <a:sym typeface="Gill Sans"/>
                        </a:rPr>
                        <a:t>Marković, B</a:t>
                      </a:r>
                      <a:r>
                        <a:rPr lang="sr-Latn-RS" sz="1000" b="0" i="0" u="none" strike="noStrike" cap="none" spc="0" baseline="0" dirty="0" smtClean="0">
                          <a:ln>
                            <a:noFill/>
                          </a:ln>
                          <a:solidFill>
                            <a:srgbClr val="7030A0"/>
                          </a:solidFill>
                          <a:effectLst/>
                          <a:uFillTx/>
                          <a:latin typeface="+mn-lt"/>
                          <a:ea typeface="+mn-ea"/>
                          <a:cs typeface="+mn-cs"/>
                          <a:sym typeface="Gill Sans"/>
                        </a:rPr>
                        <a:t>., Bogavac-Stanojević, N., Vladimirov, S., &amp; </a:t>
                      </a:r>
                      <a:r>
                        <a:rPr lang="sr-Latn-RS" sz="1000" b="1" i="0" u="none" strike="noStrike" cap="none" spc="0" baseline="0" dirty="0" smtClean="0">
                          <a:ln>
                            <a:noFill/>
                          </a:ln>
                          <a:solidFill>
                            <a:srgbClr val="7030A0"/>
                          </a:solidFill>
                          <a:effectLst/>
                          <a:uFillTx/>
                          <a:latin typeface="+mn-lt"/>
                          <a:ea typeface="+mn-ea"/>
                          <a:cs typeface="+mn-cs"/>
                          <a:sym typeface="Gill Sans"/>
                        </a:rPr>
                        <a:t>Karljiković-Rajić, K.</a:t>
                      </a:r>
                      <a:r>
                        <a:rPr lang="sr-Latn-RS" sz="1000" b="0" i="0" u="none" strike="noStrike" cap="none" spc="0" baseline="0" dirty="0" smtClean="0">
                          <a:ln>
                            <a:noFill/>
                          </a:ln>
                          <a:solidFill>
                            <a:srgbClr val="7030A0"/>
                          </a:solidFill>
                          <a:effectLst/>
                          <a:uFillTx/>
                          <a:latin typeface="+mn-lt"/>
                          <a:ea typeface="+mn-ea"/>
                          <a:cs typeface="+mn-cs"/>
                          <a:sym typeface="Gill Sans"/>
                        </a:rPr>
                        <a:t> (2020). Method Transfer Evaluation for Digital Derivative Spectrophotometry Through its Resolution Parameter Comparison of Different Computer Programs. Applied spectroscopy, 74(5), 525-535.</a:t>
                      </a:r>
                      <a:endParaRPr lang="en-US" sz="1000" b="0" i="0" u="none" strike="noStrike" cap="none" spc="0" baseline="0" dirty="0" smtClean="0">
                        <a:ln>
                          <a:noFill/>
                        </a:ln>
                        <a:solidFill>
                          <a:srgbClr val="7030A0"/>
                        </a:solidFill>
                        <a:effectLst/>
                        <a:uFillTx/>
                        <a:latin typeface="+mn-lt"/>
                        <a:ea typeface="+mn-ea"/>
                        <a:cs typeface="+mn-cs"/>
                        <a:sym typeface="Gill Sans"/>
                      </a:endParaRPr>
                    </a:p>
                    <a:p>
                      <a:pPr marL="177800" lvl="0" indent="-177800" algn="l"/>
                      <a:r>
                        <a:rPr lang="sr-Latn-RS" sz="1000" b="0" i="0" u="none" strike="noStrike" cap="none" spc="0" baseline="0" dirty="0" smtClean="0">
                          <a:ln>
                            <a:noFill/>
                          </a:ln>
                          <a:solidFill>
                            <a:srgbClr val="003300"/>
                          </a:solidFill>
                          <a:effectLst/>
                          <a:uFillTx/>
                          <a:latin typeface="+mn-lt"/>
                          <a:ea typeface="+mn-ea"/>
                          <a:cs typeface="+mn-cs"/>
                          <a:sym typeface="Gill Sans"/>
                        </a:rPr>
                        <a:t>Janković, T., Turković, N., Kotur-Stevuljević, J., </a:t>
                      </a:r>
                      <a:r>
                        <a:rPr lang="sr-Latn-RS" sz="1000" b="1" i="0" u="none" strike="noStrike" cap="none" spc="0" baseline="0" dirty="0" smtClean="0">
                          <a:ln>
                            <a:noFill/>
                          </a:ln>
                          <a:solidFill>
                            <a:srgbClr val="003300"/>
                          </a:solidFill>
                          <a:effectLst/>
                          <a:uFillTx/>
                          <a:latin typeface="+mn-lt"/>
                          <a:ea typeface="+mn-ea"/>
                          <a:cs typeface="+mn-cs"/>
                          <a:sym typeface="Gill Sans"/>
                        </a:rPr>
                        <a:t>Vujić, Z</a:t>
                      </a:r>
                      <a:r>
                        <a:rPr lang="sr-Latn-RS" sz="1000" b="0" i="0" u="none" strike="noStrike" cap="none" spc="0" baseline="0" dirty="0" smtClean="0">
                          <a:ln>
                            <a:noFill/>
                          </a:ln>
                          <a:solidFill>
                            <a:srgbClr val="003300"/>
                          </a:solidFill>
                          <a:effectLst/>
                          <a:uFillTx/>
                          <a:latin typeface="+mn-lt"/>
                          <a:ea typeface="+mn-ea"/>
                          <a:cs typeface="+mn-cs"/>
                          <a:sym typeface="Gill Sans"/>
                        </a:rPr>
                        <a:t>., &amp; </a:t>
                      </a:r>
                      <a:r>
                        <a:rPr lang="sr-Latn-RS" sz="1000" b="1" i="0" u="none" strike="noStrike" cap="none" spc="0" baseline="0" dirty="0" smtClean="0">
                          <a:ln>
                            <a:noFill/>
                          </a:ln>
                          <a:solidFill>
                            <a:srgbClr val="003300"/>
                          </a:solidFill>
                          <a:effectLst/>
                          <a:uFillTx/>
                          <a:latin typeface="+mn-lt"/>
                          <a:ea typeface="+mn-ea"/>
                          <a:cs typeface="+mn-cs"/>
                          <a:sym typeface="Gill Sans"/>
                        </a:rPr>
                        <a:t>Ivković, B</a:t>
                      </a:r>
                      <a:r>
                        <a:rPr lang="sr-Latn-RS" sz="1000" b="0" i="0" u="none" strike="noStrike" cap="none" spc="0" baseline="0" dirty="0" smtClean="0">
                          <a:ln>
                            <a:noFill/>
                          </a:ln>
                          <a:solidFill>
                            <a:srgbClr val="003300"/>
                          </a:solidFill>
                          <a:effectLst/>
                          <a:uFillTx/>
                          <a:latin typeface="+mn-lt"/>
                          <a:ea typeface="+mn-ea"/>
                          <a:cs typeface="+mn-cs"/>
                          <a:sym typeface="Gill Sans"/>
                        </a:rPr>
                        <a:t>. (2020). Differences in antioxidant potential of chalcones in human serum: In vitro study. Chemico-biological interactions, 324, 109084.</a:t>
                      </a:r>
                      <a:endParaRPr lang="en-US" sz="1000" b="0" i="0" u="none" strike="noStrike" cap="none" spc="0" baseline="0" dirty="0" smtClean="0">
                        <a:ln>
                          <a:noFill/>
                        </a:ln>
                        <a:solidFill>
                          <a:srgbClr val="003300"/>
                        </a:solidFill>
                        <a:effectLst/>
                        <a:uFillTx/>
                        <a:latin typeface="+mn-lt"/>
                        <a:ea typeface="+mn-ea"/>
                        <a:cs typeface="+mn-cs"/>
                        <a:sym typeface="Gill Sans"/>
                      </a:endParaRPr>
                    </a:p>
                    <a:p>
                      <a:pPr marL="177800" lvl="0" indent="-177800" algn="l"/>
                      <a:r>
                        <a:rPr lang="sr-Latn-RS" sz="1000" b="0" i="0" u="none" strike="noStrike" cap="none" spc="0" baseline="0" dirty="0" smtClean="0">
                          <a:ln>
                            <a:noFill/>
                          </a:ln>
                          <a:solidFill>
                            <a:srgbClr val="7030A0"/>
                          </a:solidFill>
                          <a:effectLst/>
                          <a:uFillTx/>
                          <a:latin typeface="+mn-lt"/>
                          <a:ea typeface="+mn-ea"/>
                          <a:cs typeface="+mn-cs"/>
                          <a:sym typeface="Gill Sans"/>
                        </a:rPr>
                        <a:t>Knutson, D. E., Kodali, R., Divović, B., Treven, M., Stephen, M. R., Zahn, N. M., </a:t>
                      </a:r>
                      <a:r>
                        <a:rPr lang="sr-Latn-RS" sz="1000" b="1" i="0" u="none" strike="noStrike" cap="none" spc="0" baseline="0" dirty="0" smtClean="0">
                          <a:ln>
                            <a:noFill/>
                          </a:ln>
                          <a:solidFill>
                            <a:srgbClr val="7030A0"/>
                          </a:solidFill>
                          <a:effectLst/>
                          <a:uFillTx/>
                          <a:latin typeface="+mn-lt"/>
                          <a:ea typeface="+mn-ea"/>
                          <a:cs typeface="+mn-cs"/>
                          <a:sym typeface="Gill Sans"/>
                        </a:rPr>
                        <a:t>Dobričić, V.,</a:t>
                      </a:r>
                      <a:r>
                        <a:rPr lang="sr-Latn-RS" sz="1000" b="0" i="0" u="none" strike="noStrike" cap="none" spc="0" baseline="0" dirty="0" smtClean="0">
                          <a:ln>
                            <a:noFill/>
                          </a:ln>
                          <a:solidFill>
                            <a:srgbClr val="7030A0"/>
                          </a:solidFill>
                          <a:effectLst/>
                          <a:uFillTx/>
                          <a:latin typeface="+mn-lt"/>
                          <a:ea typeface="+mn-ea"/>
                          <a:cs typeface="+mn-cs"/>
                          <a:sym typeface="Gill Sans"/>
                        </a:rPr>
                        <a:t> Huber, A. T., Meirelles, M. A., Verma, R. S., Wimmer, L., Witzigmann, C., Arnold, L. A., Chiou, L-C., Ernst, M., Mihovilovic, M. D., Savić, M. M., Sieghart, W., &amp; Cook, J. M. (2018). Design and synthesis of novel deuterated ligands functionally selective for the γ-aminobutyric acid type A receptor (GABAAR) α6 subtype with improved metabolic stability and enhanced bioavailability. Journal of medicinal chemistry, 61(6), 2422-2446.</a:t>
                      </a:r>
                      <a:endParaRPr lang="en-US" sz="1000" b="0" i="0" u="none" strike="noStrike" cap="none" spc="0" baseline="0" dirty="0" smtClean="0">
                        <a:ln>
                          <a:noFill/>
                        </a:ln>
                        <a:solidFill>
                          <a:srgbClr val="7030A0"/>
                        </a:solidFill>
                        <a:effectLst/>
                        <a:uFillTx/>
                        <a:latin typeface="+mn-lt"/>
                        <a:ea typeface="+mn-ea"/>
                        <a:cs typeface="+mn-cs"/>
                        <a:sym typeface="Gill Sans"/>
                      </a:endParaRPr>
                    </a:p>
                    <a:p>
                      <a:pPr marL="177800" lvl="0" indent="-177800" algn="l"/>
                      <a:r>
                        <a:rPr lang="sr-Latn-RS" sz="1000" b="1" i="0" u="none" strike="noStrike" cap="none" spc="0" baseline="0" dirty="0" smtClean="0">
                          <a:ln>
                            <a:noFill/>
                          </a:ln>
                          <a:solidFill>
                            <a:srgbClr val="003300"/>
                          </a:solidFill>
                          <a:effectLst/>
                          <a:uFillTx/>
                          <a:latin typeface="+mn-lt"/>
                          <a:ea typeface="+mn-ea"/>
                          <a:cs typeface="+mn-cs"/>
                          <a:sym typeface="Gill Sans"/>
                        </a:rPr>
                        <a:t>Dobričić, V</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1" i="0" u="none" strike="noStrike" cap="none" spc="0" baseline="0" dirty="0" smtClean="0">
                          <a:ln>
                            <a:noFill/>
                          </a:ln>
                          <a:solidFill>
                            <a:srgbClr val="003300"/>
                          </a:solidFill>
                          <a:effectLst/>
                          <a:uFillTx/>
                          <a:latin typeface="+mn-lt"/>
                          <a:ea typeface="+mn-ea"/>
                          <a:cs typeface="+mn-cs"/>
                          <a:sym typeface="Gill Sans"/>
                        </a:rPr>
                        <a:t>Savić, J</a:t>
                      </a:r>
                      <a:r>
                        <a:rPr lang="sr-Latn-RS" sz="1000" b="0" i="0" u="none" strike="noStrike" cap="none" spc="0" baseline="0" dirty="0" smtClean="0">
                          <a:ln>
                            <a:noFill/>
                          </a:ln>
                          <a:solidFill>
                            <a:srgbClr val="003300"/>
                          </a:solidFill>
                          <a:effectLst/>
                          <a:uFillTx/>
                          <a:latin typeface="+mn-lt"/>
                          <a:ea typeface="+mn-ea"/>
                          <a:cs typeface="+mn-cs"/>
                          <a:sym typeface="Gill Sans"/>
                        </a:rPr>
                        <a:t>., Nikolic, K., Vladimirov, S., </a:t>
                      </a:r>
                      <a:r>
                        <a:rPr lang="sr-Latn-RS" sz="1000" b="1" i="0" u="none" strike="noStrike" cap="none" spc="0" baseline="0" dirty="0" smtClean="0">
                          <a:ln>
                            <a:noFill/>
                          </a:ln>
                          <a:solidFill>
                            <a:srgbClr val="003300"/>
                          </a:solidFill>
                          <a:effectLst/>
                          <a:uFillTx/>
                          <a:latin typeface="+mn-lt"/>
                          <a:ea typeface="+mn-ea"/>
                          <a:cs typeface="+mn-cs"/>
                          <a:sym typeface="Gill Sans"/>
                        </a:rPr>
                        <a:t>Vujić, Z</a:t>
                      </a:r>
                      <a:r>
                        <a:rPr lang="sr-Latn-RS" sz="1000" b="0" i="0" u="none" strike="noStrike" cap="none" spc="0" baseline="0" dirty="0" smtClean="0">
                          <a:ln>
                            <a:noFill/>
                          </a:ln>
                          <a:solidFill>
                            <a:srgbClr val="003300"/>
                          </a:solidFill>
                          <a:effectLst/>
                          <a:uFillTx/>
                          <a:latin typeface="+mn-lt"/>
                          <a:ea typeface="+mn-ea"/>
                          <a:cs typeface="+mn-cs"/>
                          <a:sym typeface="Gill Sans"/>
                        </a:rPr>
                        <a:t>., &amp; </a:t>
                      </a:r>
                      <a:r>
                        <a:rPr lang="sr-Latn-RS" sz="1000" b="1" i="0" u="none" strike="noStrike" cap="none" spc="0" baseline="0" dirty="0" smtClean="0">
                          <a:ln>
                            <a:noFill/>
                          </a:ln>
                          <a:solidFill>
                            <a:srgbClr val="003300"/>
                          </a:solidFill>
                          <a:effectLst/>
                          <a:uFillTx/>
                          <a:latin typeface="+mn-lt"/>
                          <a:ea typeface="+mn-ea"/>
                          <a:cs typeface="+mn-cs"/>
                          <a:sym typeface="Gill Sans"/>
                        </a:rPr>
                        <a:t>Brborić, J.</a:t>
                      </a:r>
                      <a:r>
                        <a:rPr lang="sr-Latn-RS" sz="1000" b="0" i="0" u="none" strike="noStrike" cap="none" spc="0" baseline="0" dirty="0" smtClean="0">
                          <a:ln>
                            <a:noFill/>
                          </a:ln>
                          <a:solidFill>
                            <a:srgbClr val="003300"/>
                          </a:solidFill>
                          <a:effectLst/>
                          <a:uFillTx/>
                          <a:latin typeface="+mn-lt"/>
                          <a:ea typeface="+mn-ea"/>
                          <a:cs typeface="+mn-cs"/>
                          <a:sym typeface="Gill Sans"/>
                        </a:rPr>
                        <a:t> (2017). Application of biopartitioning micellar chromatography and QSRR modeling for prediction of gastrointestinal absorption and design of novel β-hydroxy-β-arylalkanoic acids. European Journal of Pharmaceutical Sciences, 100, 280-284.</a:t>
                      </a:r>
                      <a:endParaRPr lang="en-US" sz="1000" b="0" i="0" u="none" strike="noStrike" cap="none" spc="0" baseline="0" dirty="0" smtClean="0">
                        <a:ln>
                          <a:noFill/>
                        </a:ln>
                        <a:solidFill>
                          <a:srgbClr val="003300"/>
                        </a:solidFill>
                        <a:effectLst/>
                        <a:uFillTx/>
                        <a:latin typeface="+mn-lt"/>
                        <a:ea typeface="+mn-ea"/>
                        <a:cs typeface="+mn-cs"/>
                        <a:sym typeface="Gill Sans"/>
                      </a:endParaRPr>
                    </a:p>
                    <a:p>
                      <a:pPr marL="177800" lvl="0" indent="-177800" algn="l"/>
                      <a:r>
                        <a:rPr lang="sr-Latn-RS" sz="1000" b="1" i="0" u="none" strike="noStrike" cap="none" spc="0" baseline="0" dirty="0" smtClean="0">
                          <a:ln>
                            <a:noFill/>
                          </a:ln>
                          <a:solidFill>
                            <a:srgbClr val="7030A0"/>
                          </a:solidFill>
                          <a:effectLst/>
                          <a:uFillTx/>
                          <a:latin typeface="+mn-lt"/>
                          <a:ea typeface="+mn-ea"/>
                          <a:cs typeface="+mn-cs"/>
                          <a:sym typeface="Gill Sans"/>
                        </a:rPr>
                        <a:t>Dobričić, V</a:t>
                      </a:r>
                      <a:r>
                        <a:rPr lang="sr-Latn-RS" sz="1000" b="0" i="0" u="none" strike="noStrike" cap="none" spc="0" baseline="0" dirty="0" smtClean="0">
                          <a:ln>
                            <a:noFill/>
                          </a:ln>
                          <a:solidFill>
                            <a:srgbClr val="7030A0"/>
                          </a:solidFill>
                          <a:effectLst/>
                          <a:uFillTx/>
                          <a:latin typeface="+mn-lt"/>
                          <a:ea typeface="+mn-ea"/>
                          <a:cs typeface="+mn-cs"/>
                          <a:sym typeface="Gill Sans"/>
                        </a:rPr>
                        <a:t>., </a:t>
                      </a:r>
                      <a:r>
                        <a:rPr lang="sr-Latn-RS" sz="1000" b="1" i="0" u="none" strike="noStrike" cap="none" spc="0" baseline="0" dirty="0" smtClean="0">
                          <a:ln>
                            <a:noFill/>
                          </a:ln>
                          <a:solidFill>
                            <a:srgbClr val="7030A0"/>
                          </a:solidFill>
                          <a:effectLst/>
                          <a:uFillTx/>
                          <a:latin typeface="+mn-lt"/>
                          <a:ea typeface="+mn-ea"/>
                          <a:cs typeface="+mn-cs"/>
                          <a:sym typeface="Gill Sans"/>
                        </a:rPr>
                        <a:t>Marković, B</a:t>
                      </a:r>
                      <a:r>
                        <a:rPr lang="sr-Latn-RS" sz="1000" b="0" i="0" u="none" strike="noStrike" cap="none" spc="0" baseline="0" dirty="0" smtClean="0">
                          <a:ln>
                            <a:noFill/>
                          </a:ln>
                          <a:solidFill>
                            <a:srgbClr val="7030A0"/>
                          </a:solidFill>
                          <a:effectLst/>
                          <a:uFillTx/>
                          <a:latin typeface="+mn-lt"/>
                          <a:ea typeface="+mn-ea"/>
                          <a:cs typeface="+mn-cs"/>
                          <a:sym typeface="Gill Sans"/>
                        </a:rPr>
                        <a:t>., Nikolic, K., Savić, V., Vladimirov, S., &amp; </a:t>
                      </a:r>
                      <a:r>
                        <a:rPr lang="sr-Latn-RS" sz="1000" b="1" i="0" u="none" strike="noStrike" cap="none" spc="0" baseline="0" dirty="0" smtClean="0">
                          <a:ln>
                            <a:noFill/>
                          </a:ln>
                          <a:solidFill>
                            <a:srgbClr val="7030A0"/>
                          </a:solidFill>
                          <a:effectLst/>
                          <a:uFillTx/>
                          <a:latin typeface="+mn-lt"/>
                          <a:ea typeface="+mn-ea"/>
                          <a:cs typeface="+mn-cs"/>
                          <a:sym typeface="Gill Sans"/>
                        </a:rPr>
                        <a:t>Čudina, O</a:t>
                      </a:r>
                      <a:r>
                        <a:rPr lang="sr-Latn-RS" sz="1000" b="0" i="0" u="none" strike="noStrike" cap="none" spc="0" baseline="0" dirty="0" smtClean="0">
                          <a:ln>
                            <a:noFill/>
                          </a:ln>
                          <a:solidFill>
                            <a:srgbClr val="7030A0"/>
                          </a:solidFill>
                          <a:effectLst/>
                          <a:uFillTx/>
                          <a:latin typeface="+mn-lt"/>
                          <a:ea typeface="+mn-ea"/>
                          <a:cs typeface="+mn-cs"/>
                          <a:sym typeface="Gill Sans"/>
                        </a:rPr>
                        <a:t>. (2014). 17β-carboxamide steroids–in vitro prediction of human skin permeability and retention using PAMPA technique. European Journal of Pharmaceutical Sciences, 52, 95-108.</a:t>
                      </a:r>
                      <a:endParaRPr lang="en-US" sz="1000" b="0" i="0" u="none" strike="noStrike" cap="none" spc="0" baseline="0" dirty="0" smtClean="0">
                        <a:ln>
                          <a:noFill/>
                        </a:ln>
                        <a:solidFill>
                          <a:srgbClr val="7030A0"/>
                        </a:solidFill>
                        <a:effectLst/>
                        <a:uFillTx/>
                        <a:latin typeface="+mn-lt"/>
                        <a:ea typeface="+mn-ea"/>
                        <a:cs typeface="+mn-cs"/>
                        <a:sym typeface="Gill Sans"/>
                      </a:endParaRPr>
                    </a:p>
                    <a:p>
                      <a:pPr marL="177800" lvl="0" indent="-177800" algn="l"/>
                      <a:r>
                        <a:rPr lang="sr-Latn-RS" sz="1000" b="1" i="0" u="none" strike="noStrike" cap="none" spc="0" baseline="0" dirty="0" smtClean="0">
                          <a:ln>
                            <a:noFill/>
                          </a:ln>
                          <a:solidFill>
                            <a:srgbClr val="003300"/>
                          </a:solidFill>
                          <a:effectLst/>
                          <a:uFillTx/>
                          <a:latin typeface="+mn-lt"/>
                          <a:ea typeface="+mn-ea"/>
                          <a:cs typeface="+mn-cs"/>
                          <a:sym typeface="Gill Sans"/>
                        </a:rPr>
                        <a:t>Ivković, B. M</a:t>
                      </a:r>
                      <a:r>
                        <a:rPr lang="sr-Latn-RS" sz="1000" b="0" i="0" u="none" strike="noStrike" cap="none" spc="0" baseline="0" dirty="0" smtClean="0">
                          <a:ln>
                            <a:noFill/>
                          </a:ln>
                          <a:solidFill>
                            <a:srgbClr val="003300"/>
                          </a:solidFill>
                          <a:effectLst/>
                          <a:uFillTx/>
                          <a:latin typeface="+mn-lt"/>
                          <a:ea typeface="+mn-ea"/>
                          <a:cs typeface="+mn-cs"/>
                          <a:sym typeface="Gill Sans"/>
                        </a:rPr>
                        <a:t>., Nikolic, K., Ilić, B. B., Žižak, Ž. S., Novaković, R. B., </a:t>
                      </a:r>
                      <a:r>
                        <a:rPr lang="sr-Latn-RS" sz="1000" b="1" i="0" u="none" strike="noStrike" cap="none" spc="0" baseline="0" dirty="0" smtClean="0">
                          <a:ln>
                            <a:noFill/>
                          </a:ln>
                          <a:solidFill>
                            <a:srgbClr val="003300"/>
                          </a:solidFill>
                          <a:effectLst/>
                          <a:uFillTx/>
                          <a:latin typeface="+mn-lt"/>
                          <a:ea typeface="+mn-ea"/>
                          <a:cs typeface="+mn-cs"/>
                          <a:sym typeface="Gill Sans"/>
                        </a:rPr>
                        <a:t>Čudina, O. A</a:t>
                      </a:r>
                      <a:r>
                        <a:rPr lang="sr-Latn-RS" sz="1000" b="0" i="0" u="none" strike="noStrike" cap="none" spc="0" baseline="0" dirty="0" smtClean="0">
                          <a:ln>
                            <a:noFill/>
                          </a:ln>
                          <a:solidFill>
                            <a:srgbClr val="003300"/>
                          </a:solidFill>
                          <a:effectLst/>
                          <a:uFillTx/>
                          <a:latin typeface="+mn-lt"/>
                          <a:ea typeface="+mn-ea"/>
                          <a:cs typeface="+mn-cs"/>
                          <a:sym typeface="Gill Sans"/>
                        </a:rPr>
                        <a:t>., &amp; Vladimirov, S. M. (2013). Phenylpropiophenone derivatives as potential anticancer agents: Synthesis, biological evaluation and quantitative structure–activity relationship study. European journal of medicinal chemistry, 63, 239-255.</a:t>
                      </a:r>
                      <a:endParaRPr lang="en-US" sz="1000" b="0" i="0" u="none" strike="noStrike" cap="none" spc="0" baseline="0" dirty="0" smtClean="0">
                        <a:ln>
                          <a:noFill/>
                        </a:ln>
                        <a:solidFill>
                          <a:srgbClr val="003300"/>
                        </a:solidFill>
                        <a:effectLst/>
                        <a:uFillTx/>
                        <a:latin typeface="+mn-lt"/>
                        <a:ea typeface="+mn-ea"/>
                        <a:cs typeface="+mn-cs"/>
                        <a:sym typeface="Gill Sans"/>
                      </a:endParaRPr>
                    </a:p>
                    <a:p>
                      <a:pPr marL="177800" indent="-177800" algn="l"/>
                      <a:r>
                        <a:rPr lang="sr-Latn-RS" sz="1000" b="1" i="0" u="none" strike="noStrike" cap="none" spc="0" baseline="0" dirty="0" smtClean="0">
                          <a:ln>
                            <a:noFill/>
                          </a:ln>
                          <a:solidFill>
                            <a:srgbClr val="7030A0"/>
                          </a:solidFill>
                          <a:effectLst/>
                          <a:uFillTx/>
                          <a:latin typeface="+mn-lt"/>
                          <a:ea typeface="+mn-ea"/>
                          <a:cs typeface="+mn-cs"/>
                          <a:sym typeface="Gill Sans"/>
                        </a:rPr>
                        <a:t>Crevar-Sakač, M</a:t>
                      </a:r>
                      <a:r>
                        <a:rPr lang="sr-Latn-RS" sz="1000" b="0" i="0" u="none" strike="noStrike" cap="none" spc="0" baseline="0" dirty="0" smtClean="0">
                          <a:ln>
                            <a:noFill/>
                          </a:ln>
                          <a:solidFill>
                            <a:srgbClr val="7030A0"/>
                          </a:solidFill>
                          <a:effectLst/>
                          <a:uFillTx/>
                          <a:latin typeface="+mn-lt"/>
                          <a:ea typeface="+mn-ea"/>
                          <a:cs typeface="+mn-cs"/>
                          <a:sym typeface="Gill Sans"/>
                        </a:rPr>
                        <a:t>., </a:t>
                      </a:r>
                      <a:r>
                        <a:rPr lang="sr-Latn-RS" sz="1000" b="1" i="0" u="none" strike="noStrike" cap="none" spc="0" baseline="0" dirty="0" smtClean="0">
                          <a:ln>
                            <a:noFill/>
                          </a:ln>
                          <a:solidFill>
                            <a:srgbClr val="7030A0"/>
                          </a:solidFill>
                          <a:effectLst/>
                          <a:uFillTx/>
                          <a:latin typeface="+mn-lt"/>
                          <a:ea typeface="+mn-ea"/>
                          <a:cs typeface="+mn-cs"/>
                          <a:sym typeface="Gill Sans"/>
                        </a:rPr>
                        <a:t>Vujić, Z</a:t>
                      </a:r>
                      <a:r>
                        <a:rPr lang="sr-Latn-RS" sz="1000" b="0" i="0" u="none" strike="noStrike" cap="none" spc="0" baseline="0" dirty="0" smtClean="0">
                          <a:ln>
                            <a:noFill/>
                          </a:ln>
                          <a:solidFill>
                            <a:srgbClr val="7030A0"/>
                          </a:solidFill>
                          <a:effectLst/>
                          <a:uFillTx/>
                          <a:latin typeface="+mn-lt"/>
                          <a:ea typeface="+mn-ea"/>
                          <a:cs typeface="+mn-cs"/>
                          <a:sym typeface="Gill Sans"/>
                        </a:rPr>
                        <a:t>., </a:t>
                      </a:r>
                      <a:r>
                        <a:rPr lang="sr-Latn-RS" sz="1000" b="1" i="0" u="none" strike="noStrike" cap="none" spc="0" baseline="0" dirty="0" smtClean="0">
                          <a:ln>
                            <a:noFill/>
                          </a:ln>
                          <a:solidFill>
                            <a:srgbClr val="7030A0"/>
                          </a:solidFill>
                          <a:effectLst/>
                          <a:uFillTx/>
                          <a:latin typeface="+mn-lt"/>
                          <a:ea typeface="+mn-ea"/>
                          <a:cs typeface="+mn-cs"/>
                          <a:sym typeface="Gill Sans"/>
                        </a:rPr>
                        <a:t>Brborić, J.,</a:t>
                      </a:r>
                      <a:r>
                        <a:rPr lang="sr-Latn-RS" sz="1000" b="0" i="0" u="none" strike="noStrike" cap="none" spc="0" baseline="0" dirty="0" smtClean="0">
                          <a:ln>
                            <a:noFill/>
                          </a:ln>
                          <a:solidFill>
                            <a:srgbClr val="7030A0"/>
                          </a:solidFill>
                          <a:effectLst/>
                          <a:uFillTx/>
                          <a:latin typeface="+mn-lt"/>
                          <a:ea typeface="+mn-ea"/>
                          <a:cs typeface="+mn-cs"/>
                          <a:sym typeface="Gill Sans"/>
                        </a:rPr>
                        <a:t> Kuntić, V., &amp; Uskoković-Marković, S. (2013). An improved HPLC method with the aid of a chemometric protocol: Simultaneous determination of atorvastatin and its metabolites in plasma. Molecules, 18(3), 2469-2482.</a:t>
                      </a:r>
                      <a:endParaRPr lang="en-US" sz="1000" b="0" i="0" u="none" strike="noStrike" cap="none" spc="0" baseline="0" dirty="0">
                        <a:ln>
                          <a:noFill/>
                        </a:ln>
                        <a:solidFill>
                          <a:srgbClr val="7030A0"/>
                        </a:solidFill>
                        <a:effectLst/>
                        <a:uFillTx/>
                        <a:latin typeface="+mn-lt"/>
                        <a:ea typeface="+mn-ea"/>
                        <a:cs typeface="+mn-cs"/>
                        <a:sym typeface="Gill Sans"/>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7"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1208613" y="857972"/>
            <a:ext cx="5144037" cy="841256"/>
          </a:xfrm>
        </p:spPr>
        <p:txBody>
          <a:bodyPr/>
          <a:lstStyle/>
          <a:p>
            <a:pPr algn="ctr"/>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pPr algn="ctr"/>
            <a:r>
              <a:rPr lang="vi-VN" sz="2400" dirty="0" smtClean="0">
                <a:solidFill>
                  <a:srgbClr val="7030A0"/>
                </a:solidFill>
              </a:rPr>
              <a:t>Asst</a:t>
            </a:r>
            <a:r>
              <a:rPr lang="vi-VN" sz="2400" dirty="0">
                <a:solidFill>
                  <a:srgbClr val="7030A0"/>
                </a:solidFill>
              </a:rPr>
              <a:t>. Prof. Vladimir Dobričić</a:t>
            </a:r>
            <a:endParaRPr lang="en-US" sz="2400" dirty="0">
              <a:solidFill>
                <a:srgbClr val="7030A0"/>
              </a:solidFill>
            </a:endParaRPr>
          </a:p>
        </p:txBody>
      </p:sp>
      <p:sp>
        <p:nvSpPr>
          <p:cNvPr id="5" name="TextBox 4"/>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1200" b="0" i="1" u="none" strike="noStrike" cap="none" spc="0" normalizeH="0" baseline="0" dirty="0" smtClean="0">
                <a:ln>
                  <a:noFill/>
                </a:ln>
                <a:solidFill>
                  <a:schemeClr val="accent1">
                    <a:lumMod val="75000"/>
                  </a:schemeClr>
                </a:solidFill>
                <a:effectLst/>
                <a:uFillTx/>
                <a:latin typeface="+mn-lt"/>
                <a:ea typeface="+mn-ea"/>
                <a:cs typeface="+mn-cs"/>
                <a:sym typeface="Gill Sans Light"/>
              </a:rPr>
              <a:t>Full bibliography</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lang="en-US" sz="1200" dirty="0" smtClean="0">
                <a:solidFill>
                  <a:schemeClr val="accent1">
                    <a:lumMod val="75000"/>
                  </a:schemeClr>
                </a:solidFill>
              </a:rPr>
              <a:t>Faculty </a:t>
            </a:r>
            <a:r>
              <a:rPr lang="en-US" sz="1200" dirty="0">
                <a:solidFill>
                  <a:schemeClr val="accent1">
                    <a:lumMod val="75000"/>
                  </a:schemeClr>
                </a:solidFill>
              </a:rPr>
              <a:t>of </a:t>
            </a:r>
            <a:r>
              <a:rPr lang="en-US" sz="1200" dirty="0" smtClean="0">
                <a:solidFill>
                  <a:schemeClr val="accent1">
                    <a:lumMod val="75000"/>
                  </a:schemeClr>
                </a:solidFill>
              </a:rPr>
              <a:t>Pharmacy</a:t>
            </a:r>
            <a:r>
              <a:rPr lang="sr-Latn-RS" sz="1200" dirty="0" smtClean="0">
                <a:solidFill>
                  <a:schemeClr val="accent1">
                    <a:lumMod val="75000"/>
                  </a:schemeClr>
                </a:solidFill>
              </a:rPr>
              <a:t> </a:t>
            </a:r>
            <a:r>
              <a:rPr lang="en-US" sz="1200" dirty="0" smtClean="0">
                <a:solidFill>
                  <a:schemeClr val="accent1">
                    <a:lumMod val="75000"/>
                  </a:schemeClr>
                </a:solidFill>
              </a:rPr>
              <a:t>Repository</a:t>
            </a:r>
            <a:r>
              <a:rPr lang="sr-Latn-RS" sz="1200" dirty="0" smtClean="0">
                <a:solidFill>
                  <a:schemeClr val="accent1">
                    <a:lumMod val="75000"/>
                  </a:schemeClr>
                </a:solidFill>
              </a:rPr>
              <a:t> </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323979738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29868138"/>
              </p:ext>
            </p:extLst>
          </p:nvPr>
        </p:nvGraphicFramePr>
        <p:xfrm>
          <a:off x="707157" y="3435586"/>
          <a:ext cx="5980243" cy="6918960"/>
        </p:xfrm>
        <a:graphic>
          <a:graphicData uri="http://schemas.openxmlformats.org/drawingml/2006/table">
            <a:tbl>
              <a:tblPr firstRow="1" bandRow="1">
                <a:tableStyleId>{5940675A-B579-460E-94D1-54222C63F5DA}</a:tableStyleId>
              </a:tblPr>
              <a:tblGrid>
                <a:gridCol w="937080">
                  <a:extLst>
                    <a:ext uri="{9D8B030D-6E8A-4147-A177-3AD203B41FA5}">
                      <a16:colId xmlns:a16="http://schemas.microsoft.com/office/drawing/2014/main" val="20000"/>
                    </a:ext>
                  </a:extLst>
                </a:gridCol>
                <a:gridCol w="5043163">
                  <a:extLst>
                    <a:ext uri="{9D8B030D-6E8A-4147-A177-3AD203B41FA5}">
                      <a16:colId xmlns:a16="http://schemas.microsoft.com/office/drawing/2014/main" val="20001"/>
                    </a:ext>
                  </a:extLst>
                </a:gridCol>
              </a:tblGrid>
              <a:tr h="370840">
                <a:tc>
                  <a:txBody>
                    <a:bodyPr/>
                    <a:lstStyle/>
                    <a:p>
                      <a:pPr algn="l"/>
                      <a:r>
                        <a:rPr lang="sr-Latn-RS" sz="1000" kern="1200" dirty="0" err="1" smtClean="0">
                          <a:solidFill>
                            <a:srgbClr val="7030A0"/>
                          </a:solidFill>
                          <a:effectLst/>
                        </a:rPr>
                        <a:t>Research</a:t>
                      </a:r>
                      <a:r>
                        <a:rPr lang="sr-Latn-RS" sz="1000" kern="1200" dirty="0" smtClean="0">
                          <a:solidFill>
                            <a:srgbClr val="7030A0"/>
                          </a:solidFill>
                          <a:effectLst/>
                        </a:rPr>
                        <a:t> </a:t>
                      </a:r>
                      <a:r>
                        <a:rPr lang="sr-Latn-RS" sz="1000" kern="1200" dirty="0" err="1" smtClean="0">
                          <a:solidFill>
                            <a:srgbClr val="7030A0"/>
                          </a:solidFill>
                          <a:effectLst/>
                        </a:rPr>
                        <a:t>topics</a:t>
                      </a:r>
                      <a:r>
                        <a:rPr lang="sr-Latn-RS" sz="1000" kern="1200" dirty="0" smtClean="0">
                          <a:solidFill>
                            <a:srgbClr val="7030A0"/>
                          </a:solidFill>
                          <a:effectLst/>
                        </a:rPr>
                        <a:t> </a:t>
                      </a:r>
                      <a:r>
                        <a:rPr lang="sr-Latn-RS" sz="1000" kern="1200" dirty="0" err="1" smtClean="0">
                          <a:solidFill>
                            <a:srgbClr val="7030A0"/>
                          </a:solidFill>
                          <a:effectLst/>
                        </a:rPr>
                        <a:t>titles</a:t>
                      </a:r>
                      <a:r>
                        <a:rPr lang="sr-Latn-RS" sz="1000" kern="1200" dirty="0" smtClean="0">
                          <a:solidFill>
                            <a:srgbClr val="7030A0"/>
                          </a:solidFill>
                          <a:effectLst/>
                        </a:rPr>
                        <a:t>:</a:t>
                      </a:r>
                      <a:endParaRPr lang="en-US" sz="1000" dirty="0">
                        <a:solidFill>
                          <a:srgbClr val="7030A0"/>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sr-Latn-RS" sz="1000" b="1" i="0" dirty="0" smtClean="0">
                          <a:solidFill>
                            <a:srgbClr val="7030A0"/>
                          </a:solidFill>
                        </a:rPr>
                        <a:t>Nano-</a:t>
                      </a:r>
                      <a:r>
                        <a:rPr lang="sr-Latn-RS" sz="1000" b="1" i="0" dirty="0" err="1" smtClean="0">
                          <a:solidFill>
                            <a:srgbClr val="7030A0"/>
                          </a:solidFill>
                        </a:rPr>
                        <a:t>platforms</a:t>
                      </a:r>
                      <a:r>
                        <a:rPr lang="sr-Latn-RS" sz="1000" b="1" i="0" dirty="0" smtClean="0">
                          <a:solidFill>
                            <a:srgbClr val="7030A0"/>
                          </a:solidFill>
                        </a:rPr>
                        <a:t> </a:t>
                      </a:r>
                      <a:r>
                        <a:rPr lang="sr-Latn-RS" sz="1000" b="1" i="0" dirty="0" err="1" smtClean="0">
                          <a:solidFill>
                            <a:srgbClr val="7030A0"/>
                          </a:solidFill>
                        </a:rPr>
                        <a:t>for</a:t>
                      </a:r>
                      <a:r>
                        <a:rPr lang="sr-Latn-RS" sz="1000" b="1" i="0" dirty="0" smtClean="0">
                          <a:solidFill>
                            <a:srgbClr val="7030A0"/>
                          </a:solidFill>
                        </a:rPr>
                        <a:t> </a:t>
                      </a:r>
                      <a:r>
                        <a:rPr lang="sr-Latn-RS" sz="1000" b="1" i="0" dirty="0" err="1" smtClean="0">
                          <a:solidFill>
                            <a:srgbClr val="7030A0"/>
                          </a:solidFill>
                        </a:rPr>
                        <a:t>brain</a:t>
                      </a:r>
                      <a:r>
                        <a:rPr lang="sr-Latn-RS" sz="1000" b="1" i="0" dirty="0" smtClean="0">
                          <a:solidFill>
                            <a:srgbClr val="7030A0"/>
                          </a:solidFill>
                        </a:rPr>
                        <a:t>/</a:t>
                      </a:r>
                      <a:r>
                        <a:rPr lang="sr-Latn-RS" sz="1000" b="1" i="0" dirty="0" err="1" smtClean="0">
                          <a:solidFill>
                            <a:srgbClr val="7030A0"/>
                          </a:solidFill>
                        </a:rPr>
                        <a:t>skin</a:t>
                      </a:r>
                      <a:r>
                        <a:rPr lang="sr-Latn-RS" sz="1000" b="1" i="0" dirty="0" smtClean="0">
                          <a:solidFill>
                            <a:srgbClr val="7030A0"/>
                          </a:solidFill>
                        </a:rPr>
                        <a:t> drug </a:t>
                      </a:r>
                      <a:r>
                        <a:rPr lang="sr-Latn-RS" sz="1000" b="1" i="0" dirty="0" err="1" smtClean="0">
                          <a:solidFill>
                            <a:srgbClr val="7030A0"/>
                          </a:solidFill>
                        </a:rPr>
                        <a:t>delivery</a:t>
                      </a:r>
                      <a:r>
                        <a:rPr lang="sr-Latn-RS" sz="1000" b="1" i="0" dirty="0" smtClean="0">
                          <a:solidFill>
                            <a:srgbClr val="7030A0"/>
                          </a:solidFill>
                        </a:rPr>
                        <a:t> (NANO-BRAIN/SKIN)</a:t>
                      </a:r>
                    </a:p>
                    <a:p>
                      <a:pPr algn="l"/>
                      <a:r>
                        <a:rPr lang="sr-Latn-RS" sz="1000" b="0" i="0" dirty="0" err="1" smtClean="0">
                          <a:solidFill>
                            <a:srgbClr val="7030A0"/>
                          </a:solidFill>
                        </a:rPr>
                        <a:t>Dermal</a:t>
                      </a:r>
                      <a:r>
                        <a:rPr lang="sr-Latn-RS" sz="1000" b="0" i="0" dirty="0" smtClean="0">
                          <a:solidFill>
                            <a:srgbClr val="7030A0"/>
                          </a:solidFill>
                        </a:rPr>
                        <a:t> </a:t>
                      </a:r>
                      <a:r>
                        <a:rPr lang="sr-Latn-RS" sz="1000" b="0" i="0" dirty="0" err="1" smtClean="0">
                          <a:solidFill>
                            <a:srgbClr val="7030A0"/>
                          </a:solidFill>
                        </a:rPr>
                        <a:t>drugs</a:t>
                      </a:r>
                      <a:r>
                        <a:rPr lang="sr-Latn-RS" sz="1000" b="0" i="0" dirty="0" smtClean="0">
                          <a:solidFill>
                            <a:srgbClr val="7030A0"/>
                          </a:solidFill>
                        </a:rPr>
                        <a:t> </a:t>
                      </a:r>
                      <a:r>
                        <a:rPr lang="sr-Latn-RS" sz="1000" b="0" i="0" dirty="0" err="1" smtClean="0">
                          <a:solidFill>
                            <a:srgbClr val="7030A0"/>
                          </a:solidFill>
                        </a:rPr>
                        <a:t>availability</a:t>
                      </a:r>
                      <a:r>
                        <a:rPr lang="sr-Latn-RS" sz="1000" b="0" i="0" dirty="0" smtClean="0">
                          <a:solidFill>
                            <a:srgbClr val="7030A0"/>
                          </a:solidFill>
                        </a:rPr>
                        <a:t> - in </a:t>
                      </a:r>
                      <a:r>
                        <a:rPr lang="sr-Latn-RS" sz="1000" b="0" i="0" dirty="0" err="1" smtClean="0">
                          <a:solidFill>
                            <a:srgbClr val="7030A0"/>
                          </a:solidFill>
                        </a:rPr>
                        <a:t>vitro</a:t>
                      </a:r>
                      <a:r>
                        <a:rPr lang="sr-Latn-RS" sz="1000" b="0" i="0" dirty="0" smtClean="0">
                          <a:solidFill>
                            <a:srgbClr val="7030A0"/>
                          </a:solidFill>
                        </a:rPr>
                        <a:t>/in </a:t>
                      </a:r>
                      <a:r>
                        <a:rPr lang="sr-Latn-RS" sz="1000" b="0" i="0" dirty="0" err="1" smtClean="0">
                          <a:solidFill>
                            <a:srgbClr val="7030A0"/>
                          </a:solidFill>
                        </a:rPr>
                        <a:t>vivo</a:t>
                      </a:r>
                      <a:r>
                        <a:rPr lang="sr-Latn-RS" sz="1000" b="0" i="0" dirty="0" smtClean="0">
                          <a:solidFill>
                            <a:srgbClr val="7030A0"/>
                          </a:solidFill>
                        </a:rPr>
                        <a:t> </a:t>
                      </a:r>
                      <a:r>
                        <a:rPr lang="sr-Latn-RS" sz="1000" b="0" i="0" dirty="0" err="1" smtClean="0">
                          <a:solidFill>
                            <a:srgbClr val="7030A0"/>
                          </a:solidFill>
                        </a:rPr>
                        <a:t>correlations</a:t>
                      </a:r>
                      <a:endParaRPr lang="sr-Latn-RS" sz="1000" b="0" i="0" dirty="0" smtClean="0">
                        <a:solidFill>
                          <a:srgbClr val="7030A0"/>
                        </a:solidFill>
                      </a:endParaRPr>
                    </a:p>
                    <a:p>
                      <a:pPr algn="l"/>
                      <a:r>
                        <a:rPr lang="sr-Latn-RS" sz="1000" b="0" i="0" dirty="0" err="1" smtClean="0">
                          <a:solidFill>
                            <a:srgbClr val="7030A0"/>
                          </a:solidFill>
                        </a:rPr>
                        <a:t>Microfluidic</a:t>
                      </a:r>
                      <a:r>
                        <a:rPr lang="sr-Latn-RS" sz="1000" b="0" i="0" dirty="0" smtClean="0">
                          <a:solidFill>
                            <a:srgbClr val="7030A0"/>
                          </a:solidFill>
                        </a:rPr>
                        <a:t> </a:t>
                      </a:r>
                      <a:r>
                        <a:rPr lang="sr-Latn-RS" sz="1000" b="0" i="0" dirty="0" err="1" smtClean="0">
                          <a:solidFill>
                            <a:srgbClr val="7030A0"/>
                          </a:solidFill>
                        </a:rPr>
                        <a:t>techniques</a:t>
                      </a:r>
                      <a:r>
                        <a:rPr lang="sr-Latn-RS" sz="1000" b="0" i="0" dirty="0" smtClean="0">
                          <a:solidFill>
                            <a:srgbClr val="7030A0"/>
                          </a:solidFill>
                        </a:rPr>
                        <a:t> in </a:t>
                      </a:r>
                      <a:r>
                        <a:rPr lang="sr-Latn-RS" sz="1000" b="0" i="0" dirty="0" err="1" smtClean="0">
                          <a:solidFill>
                            <a:srgbClr val="7030A0"/>
                          </a:solidFill>
                        </a:rPr>
                        <a:t>preclinical</a:t>
                      </a:r>
                      <a:r>
                        <a:rPr lang="sr-Latn-RS" sz="1000" b="0" i="0" dirty="0" smtClean="0">
                          <a:solidFill>
                            <a:srgbClr val="7030A0"/>
                          </a:solidFill>
                        </a:rPr>
                        <a:t> </a:t>
                      </a:r>
                      <a:r>
                        <a:rPr lang="sr-Latn-RS" sz="1000" b="0" i="0" dirty="0" err="1" smtClean="0">
                          <a:solidFill>
                            <a:srgbClr val="7030A0"/>
                          </a:solidFill>
                        </a:rPr>
                        <a:t>development</a:t>
                      </a:r>
                      <a:r>
                        <a:rPr lang="sr-Latn-RS" sz="1000" b="0" i="0" dirty="0" smtClean="0">
                          <a:solidFill>
                            <a:srgbClr val="7030A0"/>
                          </a:solidFill>
                        </a:rPr>
                        <a:t> </a:t>
                      </a:r>
                      <a:r>
                        <a:rPr lang="sr-Latn-RS" sz="1000" b="0" i="0" dirty="0" err="1" smtClean="0">
                          <a:solidFill>
                            <a:srgbClr val="7030A0"/>
                          </a:solidFill>
                        </a:rPr>
                        <a:t>of</a:t>
                      </a:r>
                      <a:r>
                        <a:rPr lang="sr-Latn-RS" sz="1000" b="0" i="0" dirty="0" smtClean="0">
                          <a:solidFill>
                            <a:srgbClr val="7030A0"/>
                          </a:solidFill>
                        </a:rPr>
                        <a:t> </a:t>
                      </a:r>
                      <a:r>
                        <a:rPr lang="sr-Latn-RS" sz="1000" b="0" i="0" dirty="0" err="1" smtClean="0">
                          <a:solidFill>
                            <a:srgbClr val="7030A0"/>
                          </a:solidFill>
                        </a:rPr>
                        <a:t>micro</a:t>
                      </a:r>
                      <a:r>
                        <a:rPr lang="sr-Latn-RS" sz="1000" b="0" i="0" dirty="0" smtClean="0">
                          <a:solidFill>
                            <a:srgbClr val="7030A0"/>
                          </a:solidFill>
                        </a:rPr>
                        <a:t>- </a:t>
                      </a:r>
                      <a:r>
                        <a:rPr lang="sr-Latn-RS" sz="1000" b="0" i="0" dirty="0" err="1" smtClean="0">
                          <a:solidFill>
                            <a:srgbClr val="7030A0"/>
                          </a:solidFill>
                        </a:rPr>
                        <a:t>and</a:t>
                      </a:r>
                      <a:r>
                        <a:rPr lang="sr-Latn-RS" sz="1000" b="0" i="0" dirty="0" smtClean="0">
                          <a:solidFill>
                            <a:srgbClr val="7030A0"/>
                          </a:solidFill>
                        </a:rPr>
                        <a:t> </a:t>
                      </a:r>
                      <a:r>
                        <a:rPr lang="sr-Latn-RS" sz="1000" b="0" i="0" dirty="0" err="1" smtClean="0">
                          <a:solidFill>
                            <a:srgbClr val="7030A0"/>
                          </a:solidFill>
                        </a:rPr>
                        <a:t>nanocarriers</a:t>
                      </a:r>
                      <a:endParaRPr lang="sr-Latn-RS" sz="1000" b="0" i="0" dirty="0" smtClean="0">
                        <a:solidFill>
                          <a:srgbClr val="7030A0"/>
                        </a:solidFill>
                      </a:endParaRPr>
                    </a:p>
                    <a:p>
                      <a:pPr algn="l"/>
                      <a:r>
                        <a:rPr lang="sr-Latn-RS" sz="1000" b="0" i="0" dirty="0" err="1" smtClean="0">
                          <a:solidFill>
                            <a:srgbClr val="7030A0"/>
                          </a:solidFill>
                        </a:rPr>
                        <a:t>Nanomaterials</a:t>
                      </a:r>
                      <a:r>
                        <a:rPr lang="sr-Latn-RS" sz="1000" b="0" i="0" dirty="0" smtClean="0">
                          <a:solidFill>
                            <a:srgbClr val="7030A0"/>
                          </a:solidFill>
                        </a:rPr>
                        <a:t> </a:t>
                      </a:r>
                      <a:r>
                        <a:rPr lang="sr-Latn-RS" sz="1000" b="0" i="0" dirty="0" err="1" smtClean="0">
                          <a:solidFill>
                            <a:srgbClr val="7030A0"/>
                          </a:solidFill>
                        </a:rPr>
                        <a:t>for</a:t>
                      </a:r>
                      <a:r>
                        <a:rPr lang="sr-Latn-RS" sz="1000" b="0" i="0" dirty="0" smtClean="0">
                          <a:solidFill>
                            <a:srgbClr val="7030A0"/>
                          </a:solidFill>
                        </a:rPr>
                        <a:t> </a:t>
                      </a:r>
                      <a:r>
                        <a:rPr lang="sr-Latn-RS" sz="1000" b="0" i="0" dirty="0" err="1" smtClean="0">
                          <a:solidFill>
                            <a:srgbClr val="7030A0"/>
                          </a:solidFill>
                        </a:rPr>
                        <a:t>cosmetic</a:t>
                      </a:r>
                      <a:r>
                        <a:rPr lang="sr-Latn-RS" sz="1000" b="0" i="0" dirty="0" smtClean="0">
                          <a:solidFill>
                            <a:srgbClr val="7030A0"/>
                          </a:solidFill>
                        </a:rPr>
                        <a:t> </a:t>
                      </a:r>
                      <a:r>
                        <a:rPr lang="sr-Latn-RS" sz="1000" b="0" i="0" dirty="0" err="1" smtClean="0">
                          <a:solidFill>
                            <a:srgbClr val="7030A0"/>
                          </a:solidFill>
                        </a:rPr>
                        <a:t>application</a:t>
                      </a:r>
                      <a:r>
                        <a:rPr lang="sr-Latn-RS" sz="1000" b="0" i="0" dirty="0" smtClean="0">
                          <a:solidFill>
                            <a:srgbClr val="7030A0"/>
                          </a:solidFill>
                        </a:rPr>
                        <a:t> </a:t>
                      </a:r>
                      <a:r>
                        <a:rPr lang="sr-Latn-RS" sz="1000" b="0" i="0" dirty="0" err="1" smtClean="0">
                          <a:solidFill>
                            <a:srgbClr val="7030A0"/>
                          </a:solidFill>
                        </a:rPr>
                        <a:t>and</a:t>
                      </a:r>
                      <a:r>
                        <a:rPr lang="sr-Latn-RS" sz="1000" b="0" i="0" dirty="0" smtClean="0">
                          <a:solidFill>
                            <a:srgbClr val="7030A0"/>
                          </a:solidFill>
                        </a:rPr>
                        <a:t> in </a:t>
                      </a:r>
                      <a:r>
                        <a:rPr lang="sr-Latn-RS" sz="1000" b="0" i="0" dirty="0" err="1" smtClean="0">
                          <a:solidFill>
                            <a:srgbClr val="7030A0"/>
                          </a:solidFill>
                        </a:rPr>
                        <a:t>vivo</a:t>
                      </a:r>
                      <a:r>
                        <a:rPr lang="sr-Latn-RS" sz="1000" b="0" i="0" dirty="0" smtClean="0">
                          <a:solidFill>
                            <a:srgbClr val="7030A0"/>
                          </a:solidFill>
                        </a:rPr>
                        <a:t> </a:t>
                      </a:r>
                      <a:r>
                        <a:rPr lang="sr-Latn-RS" sz="1000" b="0" i="0" dirty="0" err="1" smtClean="0">
                          <a:solidFill>
                            <a:srgbClr val="7030A0"/>
                          </a:solidFill>
                        </a:rPr>
                        <a:t>biophysical</a:t>
                      </a:r>
                      <a:r>
                        <a:rPr lang="sr-Latn-RS" sz="1000" b="0" i="0" dirty="0" smtClean="0">
                          <a:solidFill>
                            <a:srgbClr val="7030A0"/>
                          </a:solidFill>
                        </a:rPr>
                        <a:t> </a:t>
                      </a:r>
                      <a:r>
                        <a:rPr lang="sr-Latn-RS" sz="1000" b="0" i="0" dirty="0" err="1" smtClean="0">
                          <a:solidFill>
                            <a:srgbClr val="7030A0"/>
                          </a:solidFill>
                        </a:rPr>
                        <a:t>methods</a:t>
                      </a:r>
                      <a:r>
                        <a:rPr lang="sr-Latn-RS" sz="1000" b="0" i="0" dirty="0" smtClean="0">
                          <a:solidFill>
                            <a:srgbClr val="7030A0"/>
                          </a:solidFill>
                        </a:rPr>
                        <a:t> </a:t>
                      </a:r>
                      <a:r>
                        <a:rPr lang="sr-Latn-RS" sz="1000" b="0" i="0" dirty="0" err="1" smtClean="0">
                          <a:solidFill>
                            <a:srgbClr val="7030A0"/>
                          </a:solidFill>
                        </a:rPr>
                        <a:t>for</a:t>
                      </a:r>
                      <a:r>
                        <a:rPr lang="sr-Latn-RS" sz="1000" b="0" i="0" dirty="0" smtClean="0">
                          <a:solidFill>
                            <a:srgbClr val="7030A0"/>
                          </a:solidFill>
                        </a:rPr>
                        <a:t> </a:t>
                      </a:r>
                      <a:r>
                        <a:rPr lang="sr-Latn-RS" sz="1000" b="0" i="0" dirty="0" err="1" smtClean="0">
                          <a:solidFill>
                            <a:srgbClr val="7030A0"/>
                          </a:solidFill>
                        </a:rPr>
                        <a:t>efficacy</a:t>
                      </a:r>
                      <a:r>
                        <a:rPr lang="sr-Latn-RS" sz="1000" b="0" i="0" dirty="0" smtClean="0">
                          <a:solidFill>
                            <a:srgbClr val="7030A0"/>
                          </a:solidFill>
                        </a:rPr>
                        <a:t> </a:t>
                      </a:r>
                      <a:r>
                        <a:rPr lang="sr-Latn-RS" sz="1000" b="0" i="0" dirty="0" err="1" smtClean="0">
                          <a:solidFill>
                            <a:srgbClr val="7030A0"/>
                          </a:solidFill>
                        </a:rPr>
                        <a:t>evaluation</a:t>
                      </a:r>
                      <a:r>
                        <a:rPr lang="sr-Latn-RS" sz="1000" b="0" i="0" dirty="0" smtClean="0">
                          <a:solidFill>
                            <a:srgbClr val="7030A0"/>
                          </a:solidFill>
                        </a:rPr>
                        <a:t> </a:t>
                      </a:r>
                      <a:endParaRPr lang="en-US" sz="1000" b="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sr-Latn-RS" sz="1000" kern="1200" dirty="0" smtClean="0">
                          <a:solidFill>
                            <a:srgbClr val="003300"/>
                          </a:solidFill>
                          <a:effectLst/>
                          <a:latin typeface="Gill Sans Light (Body)"/>
                        </a:rPr>
                        <a:t>RG </a:t>
                      </a:r>
                      <a:r>
                        <a:rPr lang="sr-Latn-RS" sz="1000" kern="1200" dirty="0" err="1" smtClean="0">
                          <a:solidFill>
                            <a:srgbClr val="003300"/>
                          </a:solidFill>
                          <a:effectLst/>
                          <a:latin typeface="Gill Sans Light (Body)"/>
                        </a:rPr>
                        <a:t>members</a:t>
                      </a:r>
                      <a:r>
                        <a:rPr lang="sr-Latn-RS" sz="1000" i="0" dirty="0" smtClean="0">
                          <a:solidFill>
                            <a:srgbClr val="003300"/>
                          </a:solidFill>
                        </a:rPr>
                        <a:t>: </a:t>
                      </a:r>
                      <a:endParaRPr lang="sr-Latn-RS" sz="1000" i="0" dirty="0">
                        <a:solidFill>
                          <a:srgbClr val="003300"/>
                        </a:solidFill>
                      </a:endParaRPr>
                    </a:p>
                    <a:p>
                      <a:pPr algn="l"/>
                      <a:endParaRPr lang="en-US" sz="10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vi-VN" sz="1000" b="1" i="0" u="sng" dirty="0" smtClean="0">
                          <a:solidFill>
                            <a:srgbClr val="003300"/>
                          </a:solidFill>
                        </a:rPr>
                        <a:t>Permanent team members</a:t>
                      </a:r>
                      <a:r>
                        <a:rPr lang="en-US" sz="1000" b="1" i="0" u="sng" dirty="0" smtClean="0">
                          <a:solidFill>
                            <a:srgbClr val="003300"/>
                          </a:solidFill>
                        </a:rPr>
                        <a:t>:</a:t>
                      </a:r>
                    </a:p>
                    <a:p>
                      <a:pPr algn="l"/>
                      <a:r>
                        <a:rPr lang="sr-Latn-RS" sz="1000" b="1" i="0" dirty="0" smtClean="0">
                          <a:solidFill>
                            <a:srgbClr val="003300"/>
                          </a:solidFill>
                        </a:rPr>
                        <a:t>Dr.</a:t>
                      </a:r>
                      <a:r>
                        <a:rPr lang="vi-VN" sz="1000" b="1" i="0" dirty="0" smtClean="0">
                          <a:solidFill>
                            <a:srgbClr val="003300"/>
                          </a:solidFill>
                        </a:rPr>
                        <a:t> Snežana Savić</a:t>
                      </a:r>
                      <a:r>
                        <a:rPr lang="sr-Latn-RS" sz="1000" b="1" i="0" dirty="0" smtClean="0">
                          <a:solidFill>
                            <a:srgbClr val="003300"/>
                          </a:solidFill>
                        </a:rPr>
                        <a:t>, </a:t>
                      </a:r>
                      <a:r>
                        <a:rPr lang="sr-Latn-RS" sz="1000" b="1" i="0" dirty="0" err="1" smtClean="0">
                          <a:solidFill>
                            <a:srgbClr val="003300"/>
                          </a:solidFill>
                        </a:rPr>
                        <a:t>Full</a:t>
                      </a:r>
                      <a:r>
                        <a:rPr lang="sr-Latn-RS" sz="1000" b="1" i="0" dirty="0" smtClean="0">
                          <a:solidFill>
                            <a:srgbClr val="003300"/>
                          </a:solidFill>
                        </a:rPr>
                        <a:t> </a:t>
                      </a:r>
                      <a:r>
                        <a:rPr lang="sr-Latn-RS" sz="1000" b="1" i="0" dirty="0" err="1" smtClean="0">
                          <a:solidFill>
                            <a:srgbClr val="003300"/>
                          </a:solidFill>
                        </a:rPr>
                        <a:t>Professor</a:t>
                      </a:r>
                      <a:endParaRPr lang="vi-VN" sz="1000" b="1" i="0" dirty="0" smtClean="0">
                        <a:solidFill>
                          <a:srgbClr val="003300"/>
                        </a:solidFill>
                      </a:endParaRPr>
                    </a:p>
                    <a:p>
                      <a:pPr algn="l"/>
                      <a:r>
                        <a:rPr lang="sr-Latn-RS" sz="1000" i="0" dirty="0" smtClean="0">
                          <a:solidFill>
                            <a:srgbClr val="003300"/>
                          </a:solidFill>
                        </a:rPr>
                        <a:t>Dr.</a:t>
                      </a:r>
                      <a:r>
                        <a:rPr lang="sr-Latn-RS" sz="1000" i="0" baseline="0" dirty="0" smtClean="0">
                          <a:solidFill>
                            <a:srgbClr val="003300"/>
                          </a:solidFill>
                        </a:rPr>
                        <a:t> </a:t>
                      </a:r>
                      <a:r>
                        <a:rPr lang="vi-VN" sz="1000" i="0" dirty="0" smtClean="0">
                          <a:solidFill>
                            <a:srgbClr val="003300"/>
                          </a:solidFill>
                        </a:rPr>
                        <a:t>Ivana Pantelić</a:t>
                      </a:r>
                      <a:r>
                        <a:rPr lang="sr-Latn-RS" sz="1000" i="0" dirty="0" smtClean="0">
                          <a:solidFill>
                            <a:srgbClr val="003300"/>
                          </a:solidFill>
                        </a:rPr>
                        <a:t>, </a:t>
                      </a:r>
                      <a:r>
                        <a:rPr lang="sr-Latn-RS" sz="1000" i="0" dirty="0" err="1" smtClean="0">
                          <a:solidFill>
                            <a:srgbClr val="003300"/>
                          </a:solidFill>
                        </a:rPr>
                        <a:t>Assistant</a:t>
                      </a:r>
                      <a:r>
                        <a:rPr lang="sr-Latn-RS" sz="1000" i="0" dirty="0" smtClean="0">
                          <a:solidFill>
                            <a:srgbClr val="003300"/>
                          </a:solidFill>
                        </a:rPr>
                        <a:t> </a:t>
                      </a:r>
                      <a:r>
                        <a:rPr lang="sr-Latn-RS" sz="1000" i="0" dirty="0" err="1" smtClean="0">
                          <a:solidFill>
                            <a:srgbClr val="003300"/>
                          </a:solidFill>
                        </a:rPr>
                        <a:t>Professor</a:t>
                      </a:r>
                      <a:endParaRPr lang="sr-Latn-RS" sz="1000" i="0" dirty="0" smtClean="0">
                        <a:solidFill>
                          <a:srgbClr val="003300"/>
                        </a:solidFill>
                      </a:endParaRPr>
                    </a:p>
                    <a:p>
                      <a:pPr algn="l"/>
                      <a:r>
                        <a:rPr lang="sr-Latn-RS" sz="1000" i="0" dirty="0" smtClean="0">
                          <a:solidFill>
                            <a:srgbClr val="003300"/>
                          </a:solidFill>
                        </a:rPr>
                        <a:t>Dr.</a:t>
                      </a:r>
                      <a:r>
                        <a:rPr lang="vi-VN" sz="1000" i="0" dirty="0" smtClean="0">
                          <a:solidFill>
                            <a:srgbClr val="003300"/>
                          </a:solidFill>
                        </a:rPr>
                        <a:t> Tanja Ilić</a:t>
                      </a:r>
                      <a:r>
                        <a:rPr lang="sr-Latn-RS" sz="1000" i="0" dirty="0" smtClean="0">
                          <a:solidFill>
                            <a:srgbClr val="003300"/>
                          </a:solidFill>
                        </a:rPr>
                        <a:t>, </a:t>
                      </a:r>
                      <a:r>
                        <a:rPr lang="sr-Latn-RS" sz="1000" i="0" dirty="0" err="1" smtClean="0">
                          <a:solidFill>
                            <a:srgbClr val="003300"/>
                          </a:solidFill>
                        </a:rPr>
                        <a:t>Teaching</a:t>
                      </a:r>
                      <a:r>
                        <a:rPr lang="sr-Latn-RS" sz="1000" i="0" dirty="0" smtClean="0">
                          <a:solidFill>
                            <a:srgbClr val="003300"/>
                          </a:solidFill>
                        </a:rPr>
                        <a:t> </a:t>
                      </a:r>
                      <a:r>
                        <a:rPr lang="sr-Latn-RS" sz="1000" i="0" dirty="0" err="1" smtClean="0">
                          <a:solidFill>
                            <a:srgbClr val="003300"/>
                          </a:solidFill>
                        </a:rPr>
                        <a:t>Assistant</a:t>
                      </a:r>
                      <a:endParaRPr lang="vi-VN" sz="1000" i="0" dirty="0" smtClean="0">
                        <a:solidFill>
                          <a:srgbClr val="003300"/>
                        </a:solidFill>
                      </a:endParaRPr>
                    </a:p>
                    <a:p>
                      <a:pPr algn="l"/>
                      <a:r>
                        <a:rPr lang="sr-Latn-RS" sz="1000" i="0" dirty="0" smtClean="0">
                          <a:solidFill>
                            <a:srgbClr val="003300"/>
                          </a:solidFill>
                        </a:rPr>
                        <a:t>Mr</a:t>
                      </a:r>
                      <a:r>
                        <a:rPr lang="vi-VN" sz="1000" i="0" dirty="0" smtClean="0">
                          <a:solidFill>
                            <a:srgbClr val="003300"/>
                          </a:solidFill>
                        </a:rPr>
                        <a:t>. </a:t>
                      </a:r>
                      <a:r>
                        <a:rPr lang="sr-Latn-RS" sz="1000" i="0" dirty="0" err="1" smtClean="0">
                          <a:solidFill>
                            <a:srgbClr val="003300"/>
                          </a:solidFill>
                        </a:rPr>
                        <a:t>Pharm</a:t>
                      </a:r>
                      <a:r>
                        <a:rPr lang="vi-VN" sz="1000" i="0" dirty="0" smtClean="0">
                          <a:solidFill>
                            <a:srgbClr val="003300"/>
                          </a:solidFill>
                        </a:rPr>
                        <a:t>. Ines Nikolić</a:t>
                      </a:r>
                      <a:r>
                        <a:rPr lang="sr-Latn-RS" sz="1000" i="0" dirty="0" smtClean="0">
                          <a:solidFill>
                            <a:srgbClr val="003300"/>
                          </a:solidFill>
                        </a:rPr>
                        <a:t>, </a:t>
                      </a:r>
                      <a:r>
                        <a:rPr lang="sr-Latn-RS" sz="1000" i="0" dirty="0" err="1" smtClean="0">
                          <a:solidFill>
                            <a:srgbClr val="003300"/>
                          </a:solidFill>
                        </a:rPr>
                        <a:t>Teaching</a:t>
                      </a:r>
                      <a:r>
                        <a:rPr lang="sr-Latn-RS" sz="1000" i="0" dirty="0" smtClean="0">
                          <a:solidFill>
                            <a:srgbClr val="003300"/>
                          </a:solidFill>
                        </a:rPr>
                        <a:t> </a:t>
                      </a:r>
                      <a:r>
                        <a:rPr lang="sr-Latn-RS" sz="1000" i="0" dirty="0" err="1" smtClean="0">
                          <a:solidFill>
                            <a:srgbClr val="003300"/>
                          </a:solidFill>
                        </a:rPr>
                        <a:t>Assistant</a:t>
                      </a:r>
                      <a:endParaRPr lang="vi-VN" sz="1000" i="0" dirty="0" smtClean="0">
                        <a:solidFill>
                          <a:srgbClr val="003300"/>
                        </a:solidFill>
                      </a:endParaRPr>
                    </a:p>
                    <a:p>
                      <a:pPr algn="l"/>
                      <a:r>
                        <a:rPr lang="vi-VN" sz="1000" i="0" dirty="0" smtClean="0">
                          <a:solidFill>
                            <a:srgbClr val="003300"/>
                          </a:solidFill>
                        </a:rPr>
                        <a:t>Jelena Đoković</a:t>
                      </a:r>
                    </a:p>
                    <a:p>
                      <a:pPr algn="l"/>
                      <a:r>
                        <a:rPr lang="vi-VN" sz="1000" i="0" dirty="0" smtClean="0">
                          <a:solidFill>
                            <a:srgbClr val="003300"/>
                          </a:solidFill>
                        </a:rPr>
                        <a:t>Jelena Mitrović</a:t>
                      </a:r>
                    </a:p>
                    <a:p>
                      <a:pPr algn="l"/>
                      <a:r>
                        <a:rPr lang="vi-VN" sz="1000" i="0" dirty="0" smtClean="0">
                          <a:solidFill>
                            <a:srgbClr val="003300"/>
                          </a:solidFill>
                        </a:rPr>
                        <a:t>Ana Gledović</a:t>
                      </a:r>
                    </a:p>
                    <a:p>
                      <a:pPr algn="l"/>
                      <a:endParaRPr lang="sr-Latn-RS" sz="1000" i="0" dirty="0">
                        <a:solidFill>
                          <a:srgbClr val="003300"/>
                        </a:solidFill>
                      </a:endParaRPr>
                    </a:p>
                    <a:p>
                      <a:pPr algn="l"/>
                      <a:endParaRPr lang="sr-Latn-RS" sz="1000" i="0" dirty="0">
                        <a:solidFill>
                          <a:srgbClr val="003300"/>
                        </a:solidFill>
                      </a:endParaRPr>
                    </a:p>
                    <a:p>
                      <a:pPr algn="l"/>
                      <a:endParaRPr lang="sr-Latn-RS" sz="1000" i="0" dirty="0">
                        <a:solidFill>
                          <a:srgbClr val="003300"/>
                        </a:solidFill>
                      </a:endParaRPr>
                    </a:p>
                    <a:p>
                      <a:pPr algn="l"/>
                      <a:endParaRPr lang="en-US" sz="10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l"/>
                      <a:r>
                        <a:rPr lang="sr-Latn-RS" sz="1000" kern="1200" dirty="0" err="1" smtClean="0">
                          <a:solidFill>
                            <a:srgbClr val="7030A0"/>
                          </a:solidFill>
                          <a:effectLst/>
                        </a:rPr>
                        <a:t>Equipment</a:t>
                      </a:r>
                      <a:r>
                        <a:rPr lang="sr-Latn-RS" sz="1000" i="0" dirty="0" smtClean="0">
                          <a:solidFill>
                            <a:srgbClr val="7030A0"/>
                          </a:solidFill>
                        </a:rPr>
                        <a:t>: </a:t>
                      </a:r>
                      <a:endParaRPr lang="en-US" sz="10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vi-VN" sz="1000" b="0" i="0" dirty="0" smtClean="0">
                          <a:solidFill>
                            <a:srgbClr val="7030A0"/>
                          </a:solidFill>
                        </a:rPr>
                        <a:t>High pressure homogeniser (HPH)</a:t>
                      </a:r>
                    </a:p>
                    <a:p>
                      <a:pPr algn="l"/>
                      <a:r>
                        <a:rPr lang="vi-VN" sz="1000" b="0" i="0" dirty="0" smtClean="0">
                          <a:solidFill>
                            <a:srgbClr val="7030A0"/>
                          </a:solidFill>
                        </a:rPr>
                        <a:t>SPG membrane microfluidiser</a:t>
                      </a:r>
                    </a:p>
                    <a:p>
                      <a:pPr algn="l"/>
                      <a:r>
                        <a:rPr lang="vi-VN" sz="1000" b="0" i="0" dirty="0" smtClean="0">
                          <a:solidFill>
                            <a:srgbClr val="7030A0"/>
                          </a:solidFill>
                        </a:rPr>
                        <a:t>Disruptor Genie (Scientific Industries, SAD) for nanocrystals manufacturing</a:t>
                      </a:r>
                    </a:p>
                    <a:p>
                      <a:pPr algn="l"/>
                      <a:r>
                        <a:rPr lang="vi-VN" sz="1000" b="0" i="0" dirty="0" smtClean="0">
                          <a:solidFill>
                            <a:srgbClr val="7030A0"/>
                          </a:solidFill>
                        </a:rPr>
                        <a:t>Zetasizer ZS90 (Malvern Instruments Ltd., Worcestershire, UK)</a:t>
                      </a:r>
                    </a:p>
                    <a:p>
                      <a:pPr algn="l"/>
                      <a:r>
                        <a:rPr lang="vi-VN" sz="1000" b="0" i="0" dirty="0" smtClean="0">
                          <a:solidFill>
                            <a:srgbClr val="7030A0"/>
                          </a:solidFill>
                        </a:rPr>
                        <a:t>Olympus BX53-P polarisation microscope (Olympus, Japan)</a:t>
                      </a:r>
                    </a:p>
                    <a:p>
                      <a:pPr algn="l"/>
                      <a:r>
                        <a:rPr lang="vi-VN" sz="1000" b="0" i="0" dirty="0" smtClean="0">
                          <a:solidFill>
                            <a:srgbClr val="7030A0"/>
                          </a:solidFill>
                        </a:rPr>
                        <a:t>Rheometer, Paar Physica, Nemačka</a:t>
                      </a:r>
                    </a:p>
                    <a:p>
                      <a:pPr algn="l"/>
                      <a:r>
                        <a:rPr lang="vi-VN" sz="1000" b="0" i="0" dirty="0" smtClean="0">
                          <a:solidFill>
                            <a:srgbClr val="7030A0"/>
                          </a:solidFill>
                        </a:rPr>
                        <a:t>DSC 1 (Mettler-Toledo AG, Analytical, Švajcarska)</a:t>
                      </a:r>
                    </a:p>
                    <a:p>
                      <a:pPr algn="l"/>
                      <a:r>
                        <a:rPr lang="vi-VN" sz="1000" b="0" i="0" dirty="0" smtClean="0">
                          <a:solidFill>
                            <a:srgbClr val="7030A0"/>
                          </a:solidFill>
                        </a:rPr>
                        <a:t>Franzs diffusion cells and set for in vitro release and skin permeation studies</a:t>
                      </a:r>
                    </a:p>
                    <a:p>
                      <a:pPr algn="l"/>
                      <a:r>
                        <a:rPr lang="vi-VN" sz="1000" b="0" i="0" dirty="0" smtClean="0">
                          <a:solidFill>
                            <a:srgbClr val="7030A0"/>
                          </a:solidFill>
                        </a:rPr>
                        <a:t>Courage + Khazaka devices for biophysical skin parameters measurements (pH, skin hydration, TEWL, sebum lipids content, frictiometer probe, melanin index, erithem index, skin viscoelasticity)</a:t>
                      </a:r>
                    </a:p>
                    <a:p>
                      <a:pPr algn="l"/>
                      <a:r>
                        <a:rPr lang="vi-VN" sz="1000" b="0" i="0" dirty="0" smtClean="0">
                          <a:solidFill>
                            <a:srgbClr val="7030A0"/>
                          </a:solidFill>
                        </a:rPr>
                        <a:t>Texture analyser  EZ-LX-HS, Shimadzu, Japan</a:t>
                      </a:r>
                    </a:p>
                    <a:p>
                      <a:pPr algn="l"/>
                      <a:r>
                        <a:rPr lang="vi-VN" sz="1000" b="0" i="0" dirty="0" smtClean="0">
                          <a:solidFill>
                            <a:srgbClr val="7030A0"/>
                          </a:solidFill>
                        </a:rPr>
                        <a:t>Small equipment for samples preparation</a:t>
                      </a:r>
                      <a:endParaRPr lang="vi-VN" sz="1000" b="0" i="0" dirty="0">
                        <a:solidFill>
                          <a:srgbClr val="7030A0"/>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l"/>
                      <a:r>
                        <a:rPr lang="sr-Latn-RS" sz="1000" kern="1200" dirty="0" err="1" smtClean="0">
                          <a:solidFill>
                            <a:srgbClr val="003300"/>
                          </a:solidFill>
                          <a:effectLst/>
                        </a:rPr>
                        <a:t>Methods</a:t>
                      </a:r>
                      <a:r>
                        <a:rPr kumimoji="0" lang="sr-Latn-RS" sz="1000" b="0" i="0" u="none" strike="noStrike" cap="none" spc="0" normalizeH="0" baseline="0" dirty="0" smtClean="0">
                          <a:ln>
                            <a:noFill/>
                          </a:ln>
                          <a:solidFill>
                            <a:srgbClr val="003300"/>
                          </a:solidFill>
                          <a:effectLst/>
                          <a:uFillTx/>
                          <a:sym typeface="Gill Sans Light"/>
                        </a:rPr>
                        <a:t>:</a:t>
                      </a:r>
                      <a:endParaRPr lang="en-US" sz="1000" dirty="0">
                        <a:solidFill>
                          <a:srgbClr val="003300"/>
                        </a:solidFill>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sr-Latn-RS" sz="1000" b="0" i="0" u="none" strike="noStrike" cap="none" spc="0" baseline="0" dirty="0" err="1" smtClean="0">
                          <a:ln>
                            <a:noFill/>
                          </a:ln>
                          <a:solidFill>
                            <a:srgbClr val="003300"/>
                          </a:solidFill>
                          <a:effectLst/>
                          <a:uFillTx/>
                          <a:latin typeface="+mn-lt"/>
                          <a:ea typeface="+mn-ea"/>
                          <a:cs typeface="+mn-cs"/>
                          <a:sym typeface="Gill Sans"/>
                        </a:rPr>
                        <a:t>Nanoparticulated</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carriers</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manufacturing</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applying</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different</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techniques</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with</a:t>
                      </a:r>
                      <a:r>
                        <a:rPr lang="sr-Latn-RS" sz="1000" b="0" i="0" u="none" strike="noStrike" cap="none" spc="0" baseline="0" dirty="0" smtClean="0">
                          <a:ln>
                            <a:noFill/>
                          </a:ln>
                          <a:solidFill>
                            <a:srgbClr val="003300"/>
                          </a:solidFill>
                          <a:effectLst/>
                          <a:uFillTx/>
                          <a:latin typeface="+mn-lt"/>
                          <a:ea typeface="+mn-ea"/>
                          <a:cs typeface="+mn-cs"/>
                          <a:sym typeface="Gill Sans"/>
                        </a:rPr>
                        <a:t>/</a:t>
                      </a:r>
                      <a:r>
                        <a:rPr lang="sr-Latn-RS" sz="1000" b="0" i="0" u="none" strike="noStrike" cap="none" spc="0" baseline="0" dirty="0" err="1" smtClean="0">
                          <a:ln>
                            <a:noFill/>
                          </a:ln>
                          <a:solidFill>
                            <a:srgbClr val="003300"/>
                          </a:solidFill>
                          <a:effectLst/>
                          <a:uFillTx/>
                          <a:latin typeface="+mn-lt"/>
                          <a:ea typeface="+mn-ea"/>
                          <a:cs typeface="+mn-cs"/>
                          <a:sym typeface="Gill Sans"/>
                        </a:rPr>
                        <a:t>without</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energy</a:t>
                      </a:r>
                      <a:r>
                        <a:rPr lang="sr-Latn-RS" sz="1000" b="0" i="0" u="none" strike="noStrike" cap="none" spc="0" baseline="0" dirty="0" smtClean="0">
                          <a:ln>
                            <a:noFill/>
                          </a:ln>
                          <a:solidFill>
                            <a:srgbClr val="003300"/>
                          </a:solidFill>
                          <a:effectLst/>
                          <a:uFillTx/>
                          <a:latin typeface="+mn-lt"/>
                          <a:ea typeface="+mn-ea"/>
                          <a:cs typeface="+mn-cs"/>
                          <a:sym typeface="Gill Sans"/>
                        </a:rPr>
                        <a:t> input (</a:t>
                      </a:r>
                      <a:r>
                        <a:rPr lang="sr-Latn-RS" sz="1000" b="0" i="0" u="none" strike="noStrike" cap="none" spc="0" baseline="0" dirty="0" err="1" smtClean="0">
                          <a:ln>
                            <a:noFill/>
                          </a:ln>
                          <a:solidFill>
                            <a:srgbClr val="003300"/>
                          </a:solidFill>
                          <a:effectLst/>
                          <a:uFillTx/>
                          <a:latin typeface="+mn-lt"/>
                          <a:ea typeface="+mn-ea"/>
                          <a:cs typeface="+mn-cs"/>
                          <a:sym typeface="Gill Sans"/>
                        </a:rPr>
                        <a:t>energy-saving</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procedures</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using</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QbD</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approach</a:t>
                      </a:r>
                      <a:endParaRPr lang="sr-Latn-RS" sz="1000" b="0" i="0" u="none" strike="noStrike" cap="none" spc="0" baseline="0" dirty="0" smtClean="0">
                        <a:ln>
                          <a:noFill/>
                        </a:ln>
                        <a:solidFill>
                          <a:srgbClr val="003300"/>
                        </a:solidFill>
                        <a:effectLst/>
                        <a:uFillTx/>
                        <a:latin typeface="+mn-lt"/>
                        <a:ea typeface="+mn-ea"/>
                        <a:cs typeface="+mn-cs"/>
                        <a:sym typeface="Gill Sans"/>
                      </a:endParaRPr>
                    </a:p>
                    <a:p>
                      <a:pPr algn="l"/>
                      <a:r>
                        <a:rPr lang="sr-Latn-RS" sz="1000" b="0" i="0" u="none" strike="noStrike" cap="none" spc="0" baseline="0" dirty="0" smtClean="0">
                          <a:ln>
                            <a:noFill/>
                          </a:ln>
                          <a:solidFill>
                            <a:srgbClr val="003300"/>
                          </a:solidFill>
                          <a:effectLst/>
                          <a:uFillTx/>
                          <a:latin typeface="+mn-lt"/>
                          <a:ea typeface="+mn-ea"/>
                          <a:cs typeface="+mn-cs"/>
                          <a:sym typeface="Gill Sans"/>
                        </a:rPr>
                        <a:t>In </a:t>
                      </a:r>
                      <a:r>
                        <a:rPr lang="sr-Latn-RS" sz="1000" b="0" i="0" u="none" strike="noStrike" cap="none" spc="0" baseline="0" dirty="0" err="1" smtClean="0">
                          <a:ln>
                            <a:noFill/>
                          </a:ln>
                          <a:solidFill>
                            <a:srgbClr val="003300"/>
                          </a:solidFill>
                          <a:effectLst/>
                          <a:uFillTx/>
                          <a:latin typeface="+mn-lt"/>
                          <a:ea typeface="+mn-ea"/>
                          <a:cs typeface="+mn-cs"/>
                          <a:sym typeface="Gill Sans"/>
                        </a:rPr>
                        <a:t>vitro</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release</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skin</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penetration</a:t>
                      </a:r>
                      <a:r>
                        <a:rPr lang="sr-Latn-RS" sz="1000" b="0" i="0" u="none" strike="noStrike" cap="none" spc="0" baseline="0" dirty="0" smtClean="0">
                          <a:ln>
                            <a:noFill/>
                          </a:ln>
                          <a:solidFill>
                            <a:srgbClr val="003300"/>
                          </a:solidFill>
                          <a:effectLst/>
                          <a:uFillTx/>
                          <a:latin typeface="+mn-lt"/>
                          <a:ea typeface="+mn-ea"/>
                          <a:cs typeface="+mn-cs"/>
                          <a:sym typeface="Gill Sans"/>
                        </a:rPr>
                        <a:t>/</a:t>
                      </a:r>
                      <a:r>
                        <a:rPr lang="sr-Latn-RS" sz="1000" b="0" i="0" u="none" strike="noStrike" cap="none" spc="0" baseline="0" dirty="0" err="1" smtClean="0">
                          <a:ln>
                            <a:noFill/>
                          </a:ln>
                          <a:solidFill>
                            <a:srgbClr val="003300"/>
                          </a:solidFill>
                          <a:effectLst/>
                          <a:uFillTx/>
                          <a:latin typeface="+mn-lt"/>
                          <a:ea typeface="+mn-ea"/>
                          <a:cs typeface="+mn-cs"/>
                          <a:sym typeface="Gill Sans"/>
                        </a:rPr>
                        <a:t>permeation</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studies</a:t>
                      </a:r>
                      <a:r>
                        <a:rPr lang="sr-Latn-RS" sz="1000" b="0" i="0" u="none" strike="noStrike" cap="none" spc="0" baseline="0" dirty="0" smtClean="0">
                          <a:ln>
                            <a:noFill/>
                          </a:ln>
                          <a:solidFill>
                            <a:srgbClr val="003300"/>
                          </a:solidFill>
                          <a:effectLst/>
                          <a:uFillTx/>
                          <a:latin typeface="+mn-lt"/>
                          <a:ea typeface="+mn-ea"/>
                          <a:cs typeface="+mn-cs"/>
                          <a:sym typeface="Gill Sans"/>
                        </a:rPr>
                        <a:t>  from </a:t>
                      </a:r>
                      <a:r>
                        <a:rPr lang="sr-Latn-RS" sz="1000" b="0" i="0" u="none" strike="noStrike" cap="none" spc="0" baseline="0" dirty="0" err="1" smtClean="0">
                          <a:ln>
                            <a:noFill/>
                          </a:ln>
                          <a:solidFill>
                            <a:srgbClr val="003300"/>
                          </a:solidFill>
                          <a:effectLst/>
                          <a:uFillTx/>
                          <a:latin typeface="+mn-lt"/>
                          <a:ea typeface="+mn-ea"/>
                          <a:cs typeface="+mn-cs"/>
                          <a:sym typeface="Gill Sans"/>
                        </a:rPr>
                        <a:t>different</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carriers</a:t>
                      </a:r>
                      <a:r>
                        <a:rPr lang="sr-Latn-RS" sz="1000" b="0" i="0" u="none" strike="noStrike" cap="none" spc="0" baseline="0" dirty="0" smtClean="0">
                          <a:ln>
                            <a:noFill/>
                          </a:ln>
                          <a:solidFill>
                            <a:srgbClr val="003300"/>
                          </a:solidFill>
                          <a:effectLst/>
                          <a:uFillTx/>
                          <a:latin typeface="+mn-lt"/>
                          <a:ea typeface="+mn-ea"/>
                          <a:cs typeface="+mn-cs"/>
                          <a:sym typeface="Gill Sans"/>
                        </a:rPr>
                        <a:t>/</a:t>
                      </a:r>
                      <a:r>
                        <a:rPr lang="sr-Latn-RS" sz="1000" b="0" i="0" u="none" strike="noStrike" cap="none" spc="0" baseline="0" dirty="0" err="1" smtClean="0">
                          <a:ln>
                            <a:noFill/>
                          </a:ln>
                          <a:solidFill>
                            <a:srgbClr val="003300"/>
                          </a:solidFill>
                          <a:effectLst/>
                          <a:uFillTx/>
                          <a:latin typeface="+mn-lt"/>
                          <a:ea typeface="+mn-ea"/>
                          <a:cs typeface="+mn-cs"/>
                          <a:sym typeface="Gill Sans"/>
                        </a:rPr>
                        <a:t>vehicles</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for</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skin</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application</a:t>
                      </a:r>
                      <a:endParaRPr lang="sr-Latn-RS" sz="1000" b="0" i="0" u="none" strike="noStrike" cap="none" spc="0" baseline="0" dirty="0" smtClean="0">
                        <a:ln>
                          <a:noFill/>
                        </a:ln>
                        <a:solidFill>
                          <a:srgbClr val="003300"/>
                        </a:solidFill>
                        <a:effectLst/>
                        <a:uFillTx/>
                        <a:latin typeface="+mn-lt"/>
                        <a:ea typeface="+mn-ea"/>
                        <a:cs typeface="+mn-cs"/>
                        <a:sym typeface="Gill Sans"/>
                      </a:endParaRPr>
                    </a:p>
                    <a:p>
                      <a:pPr algn="l"/>
                      <a:r>
                        <a:rPr lang="sr-Latn-RS" sz="1000" b="0" i="0" u="none" strike="noStrike" cap="none" spc="0" baseline="0" dirty="0" err="1" smtClean="0">
                          <a:ln>
                            <a:noFill/>
                          </a:ln>
                          <a:solidFill>
                            <a:srgbClr val="003300"/>
                          </a:solidFill>
                          <a:effectLst/>
                          <a:uFillTx/>
                          <a:latin typeface="+mn-lt"/>
                          <a:ea typeface="+mn-ea"/>
                          <a:cs typeface="+mn-cs"/>
                          <a:sym typeface="Gill Sans"/>
                        </a:rPr>
                        <a:t>Tape-stripping</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and</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differential</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tape-stripping</a:t>
                      </a:r>
                      <a:r>
                        <a:rPr lang="sr-Latn-RS" sz="1000" b="0" i="0" u="none" strike="noStrike" cap="none" spc="0" baseline="0" dirty="0" smtClean="0">
                          <a:ln>
                            <a:noFill/>
                          </a:ln>
                          <a:solidFill>
                            <a:srgbClr val="003300"/>
                          </a:solidFill>
                          <a:effectLst/>
                          <a:uFillTx/>
                          <a:latin typeface="+mn-lt"/>
                          <a:ea typeface="+mn-ea"/>
                          <a:cs typeface="+mn-cs"/>
                          <a:sym typeface="Gill Sans"/>
                        </a:rPr>
                        <a:t>, in </a:t>
                      </a:r>
                      <a:r>
                        <a:rPr lang="sr-Latn-RS" sz="1000" b="0" i="0" u="none" strike="noStrike" cap="none" spc="0" baseline="0" dirty="0" err="1" smtClean="0">
                          <a:ln>
                            <a:noFill/>
                          </a:ln>
                          <a:solidFill>
                            <a:srgbClr val="003300"/>
                          </a:solidFill>
                          <a:effectLst/>
                          <a:uFillTx/>
                          <a:latin typeface="+mn-lt"/>
                          <a:ea typeface="+mn-ea"/>
                          <a:cs typeface="+mn-cs"/>
                          <a:sym typeface="Gill Sans"/>
                        </a:rPr>
                        <a:t>vivo</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skin</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blanching</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assay</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for</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bioequivalence</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of</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topical</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dermatological</a:t>
                      </a:r>
                      <a:r>
                        <a:rPr lang="sr-Latn-RS" sz="1000" b="0" i="0" u="none" strike="noStrike" cap="none" spc="0" baseline="0" dirty="0" smtClean="0">
                          <a:ln>
                            <a:noFill/>
                          </a:ln>
                          <a:solidFill>
                            <a:srgbClr val="003300"/>
                          </a:solidFill>
                          <a:effectLst/>
                          <a:uFillTx/>
                          <a:latin typeface="+mn-lt"/>
                          <a:ea typeface="+mn-ea"/>
                          <a:cs typeface="+mn-cs"/>
                          <a:sym typeface="Gill Sans"/>
                        </a:rPr>
                        <a:t> drug </a:t>
                      </a:r>
                      <a:r>
                        <a:rPr lang="sr-Latn-RS" sz="1000" b="0" i="0" u="none" strike="noStrike" cap="none" spc="0" baseline="0" dirty="0" err="1" smtClean="0">
                          <a:ln>
                            <a:noFill/>
                          </a:ln>
                          <a:solidFill>
                            <a:srgbClr val="003300"/>
                          </a:solidFill>
                          <a:effectLst/>
                          <a:uFillTx/>
                          <a:latin typeface="+mn-lt"/>
                          <a:ea typeface="+mn-ea"/>
                          <a:cs typeface="+mn-cs"/>
                          <a:sym typeface="Gill Sans"/>
                        </a:rPr>
                        <a:t>products</a:t>
                      </a:r>
                      <a:endParaRPr lang="sr-Latn-RS" sz="1000" b="0" i="0" u="none" strike="noStrike" cap="none" spc="0" baseline="0" dirty="0" smtClean="0">
                        <a:ln>
                          <a:noFill/>
                        </a:ln>
                        <a:solidFill>
                          <a:srgbClr val="003300"/>
                        </a:solidFill>
                        <a:effectLst/>
                        <a:uFillTx/>
                        <a:latin typeface="+mn-lt"/>
                        <a:ea typeface="+mn-ea"/>
                        <a:cs typeface="+mn-cs"/>
                        <a:sym typeface="Gill Sans"/>
                      </a:endParaRPr>
                    </a:p>
                    <a:p>
                      <a:pPr algn="l"/>
                      <a:r>
                        <a:rPr lang="sr-Latn-RS" sz="1000" b="0" i="0" u="none" strike="noStrike" cap="none" spc="0" baseline="0" dirty="0" smtClean="0">
                          <a:ln>
                            <a:noFill/>
                          </a:ln>
                          <a:solidFill>
                            <a:srgbClr val="003300"/>
                          </a:solidFill>
                          <a:effectLst/>
                          <a:uFillTx/>
                          <a:latin typeface="+mn-lt"/>
                          <a:ea typeface="+mn-ea"/>
                          <a:cs typeface="+mn-cs"/>
                          <a:sym typeface="Gill Sans"/>
                        </a:rPr>
                        <a:t>In </a:t>
                      </a:r>
                      <a:r>
                        <a:rPr lang="sr-Latn-RS" sz="1000" b="0" i="0" u="none" strike="noStrike" cap="none" spc="0" baseline="0" dirty="0" err="1" smtClean="0">
                          <a:ln>
                            <a:noFill/>
                          </a:ln>
                          <a:solidFill>
                            <a:srgbClr val="003300"/>
                          </a:solidFill>
                          <a:effectLst/>
                          <a:uFillTx/>
                          <a:latin typeface="+mn-lt"/>
                          <a:ea typeface="+mn-ea"/>
                          <a:cs typeface="+mn-cs"/>
                          <a:sym typeface="Gill Sans"/>
                        </a:rPr>
                        <a:t>vitro</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technique</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with</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dyalisis</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bags</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for</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parenteral</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pharmaceutical</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forms</a:t>
                      </a:r>
                      <a:endParaRPr lang="sr-Latn-RS" sz="1000" b="0" i="0" u="none" strike="noStrike" cap="none" spc="0" baseline="0" dirty="0" smtClean="0">
                        <a:ln>
                          <a:noFill/>
                        </a:ln>
                        <a:solidFill>
                          <a:srgbClr val="003300"/>
                        </a:solidFill>
                        <a:effectLst/>
                        <a:uFillTx/>
                        <a:latin typeface="+mn-lt"/>
                        <a:ea typeface="+mn-ea"/>
                        <a:cs typeface="+mn-cs"/>
                        <a:sym typeface="Gill Sans"/>
                      </a:endParaRPr>
                    </a:p>
                    <a:p>
                      <a:pPr algn="l"/>
                      <a:r>
                        <a:rPr lang="sr-Latn-RS" sz="1000" b="0" i="0" u="none" strike="noStrike" cap="none" spc="0" baseline="0" dirty="0" err="1" smtClean="0">
                          <a:ln>
                            <a:noFill/>
                          </a:ln>
                          <a:solidFill>
                            <a:srgbClr val="003300"/>
                          </a:solidFill>
                          <a:effectLst/>
                          <a:uFillTx/>
                          <a:latin typeface="+mn-lt"/>
                          <a:ea typeface="+mn-ea"/>
                          <a:cs typeface="+mn-cs"/>
                          <a:sym typeface="Gill Sans"/>
                        </a:rPr>
                        <a:t>Biophysical</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and</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sensorial</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measurements</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of</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skin</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parameters</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accompanied</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with</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organization</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of</a:t>
                      </a:r>
                      <a:r>
                        <a:rPr lang="sr-Latn-RS" sz="1000" b="0" i="0" u="none" strike="noStrike" cap="none" spc="0" baseline="0" dirty="0" smtClean="0">
                          <a:ln>
                            <a:noFill/>
                          </a:ln>
                          <a:solidFill>
                            <a:srgbClr val="003300"/>
                          </a:solidFill>
                          <a:effectLst/>
                          <a:uFillTx/>
                          <a:latin typeface="+mn-lt"/>
                          <a:ea typeface="+mn-ea"/>
                          <a:cs typeface="+mn-cs"/>
                          <a:sym typeface="Gill Sans"/>
                        </a:rPr>
                        <a:t> in </a:t>
                      </a:r>
                      <a:r>
                        <a:rPr lang="sr-Latn-RS" sz="1000" b="0" i="0" u="none" strike="noStrike" cap="none" spc="0" baseline="0" dirty="0" err="1" smtClean="0">
                          <a:ln>
                            <a:noFill/>
                          </a:ln>
                          <a:solidFill>
                            <a:srgbClr val="003300"/>
                          </a:solidFill>
                          <a:effectLst/>
                          <a:uFillTx/>
                          <a:latin typeface="+mn-lt"/>
                          <a:ea typeface="+mn-ea"/>
                          <a:cs typeface="+mn-cs"/>
                          <a:sym typeface="Gill Sans"/>
                        </a:rPr>
                        <a:t>vivo</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studies</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and</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statistical</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analysis</a:t>
                      </a:r>
                      <a:endParaRPr lang="sr-Latn-RS" sz="1000" b="0" i="0" u="none" strike="noStrike" cap="none" spc="0" baseline="0" dirty="0" smtClean="0">
                        <a:ln>
                          <a:noFill/>
                        </a:ln>
                        <a:solidFill>
                          <a:srgbClr val="003300"/>
                        </a:solidFill>
                        <a:effectLst/>
                        <a:uFillTx/>
                        <a:latin typeface="+mn-lt"/>
                        <a:ea typeface="+mn-ea"/>
                        <a:cs typeface="+mn-cs"/>
                        <a:sym typeface="Gill Sans"/>
                      </a:endParaRPr>
                    </a:p>
                    <a:p>
                      <a:pPr algn="l"/>
                      <a:r>
                        <a:rPr lang="sr-Latn-RS" sz="1000" b="0" i="0" u="none" strike="noStrike" cap="none" spc="0" baseline="0" dirty="0" err="1" smtClean="0">
                          <a:ln>
                            <a:noFill/>
                          </a:ln>
                          <a:solidFill>
                            <a:srgbClr val="003300"/>
                          </a:solidFill>
                          <a:effectLst/>
                          <a:uFillTx/>
                          <a:latin typeface="+mn-lt"/>
                          <a:ea typeface="+mn-ea"/>
                          <a:cs typeface="+mn-cs"/>
                          <a:sym typeface="Gill Sans"/>
                        </a:rPr>
                        <a:t>Physicochemical</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characterization</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of</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colloidal</a:t>
                      </a:r>
                      <a:r>
                        <a:rPr lang="sr-Latn-RS" sz="1000" b="0" i="0" u="none" strike="noStrike" cap="none" spc="0" baseline="0" dirty="0" smtClean="0">
                          <a:ln>
                            <a:noFill/>
                          </a:ln>
                          <a:solidFill>
                            <a:srgbClr val="003300"/>
                          </a:solidFill>
                          <a:effectLst/>
                          <a:uFillTx/>
                          <a:latin typeface="+mn-lt"/>
                          <a:ea typeface="+mn-ea"/>
                          <a:cs typeface="+mn-cs"/>
                          <a:sym typeface="Gill Sans"/>
                        </a:rPr>
                        <a:t> drug/</a:t>
                      </a:r>
                      <a:r>
                        <a:rPr lang="sr-Latn-RS" sz="1000" b="0" i="0" u="none" strike="noStrike" cap="none" spc="0" baseline="0" dirty="0" err="1" smtClean="0">
                          <a:ln>
                            <a:noFill/>
                          </a:ln>
                          <a:solidFill>
                            <a:srgbClr val="003300"/>
                          </a:solidFill>
                          <a:effectLst/>
                          <a:uFillTx/>
                          <a:latin typeface="+mn-lt"/>
                          <a:ea typeface="+mn-ea"/>
                          <a:cs typeface="+mn-cs"/>
                          <a:sym typeface="Gill Sans"/>
                        </a:rPr>
                        <a:t>cosmetic</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actives</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carriers</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particle</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size</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polydispersity</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index</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rheological</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and</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texture</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analysis</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optical</a:t>
                      </a:r>
                      <a:r>
                        <a:rPr lang="sr-Latn-RS" sz="1000" b="0" i="0" u="none" strike="noStrike" cap="none" spc="0" baseline="0" dirty="0" smtClean="0">
                          <a:ln>
                            <a:noFill/>
                          </a:ln>
                          <a:solidFill>
                            <a:srgbClr val="003300"/>
                          </a:solidFill>
                          <a:effectLst/>
                          <a:uFillTx/>
                          <a:latin typeface="+mn-lt"/>
                          <a:ea typeface="+mn-ea"/>
                          <a:cs typeface="+mn-cs"/>
                          <a:sym typeface="Gill Sans"/>
                        </a:rPr>
                        <a:t>/</a:t>
                      </a:r>
                      <a:r>
                        <a:rPr lang="sr-Latn-RS" sz="1000" b="0" i="0" u="none" strike="noStrike" cap="none" spc="0" baseline="0" dirty="0" err="1" smtClean="0">
                          <a:ln>
                            <a:noFill/>
                          </a:ln>
                          <a:solidFill>
                            <a:srgbClr val="003300"/>
                          </a:solidFill>
                          <a:effectLst/>
                          <a:uFillTx/>
                          <a:latin typeface="+mn-lt"/>
                          <a:ea typeface="+mn-ea"/>
                          <a:cs typeface="+mn-cs"/>
                          <a:sym typeface="Gill Sans"/>
                        </a:rPr>
                        <a:t>polarization</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microscopy</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thermal</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behavior</a:t>
                      </a:r>
                      <a:r>
                        <a:rPr lang="sr-Latn-RS" sz="1000" b="0" i="0" u="none" strike="noStrike" cap="none" spc="0" baseline="0" dirty="0" smtClean="0">
                          <a:ln>
                            <a:noFill/>
                          </a:ln>
                          <a:solidFill>
                            <a:srgbClr val="003300"/>
                          </a:solidFill>
                          <a:effectLst/>
                          <a:uFillTx/>
                          <a:latin typeface="+mn-lt"/>
                          <a:ea typeface="+mn-ea"/>
                          <a:cs typeface="+mn-cs"/>
                          <a:sym typeface="Gill Sans"/>
                        </a:rPr>
                        <a:t>)</a:t>
                      </a:r>
                    </a:p>
                    <a:p>
                      <a:pPr algn="l"/>
                      <a:r>
                        <a:rPr lang="sr-Latn-RS" sz="1000" b="0" i="0" u="none" strike="noStrike" cap="none" spc="0" baseline="0" dirty="0" smtClean="0">
                          <a:ln>
                            <a:noFill/>
                          </a:ln>
                          <a:solidFill>
                            <a:srgbClr val="003300"/>
                          </a:solidFill>
                          <a:effectLst/>
                          <a:uFillTx/>
                          <a:latin typeface="+mn-lt"/>
                          <a:ea typeface="+mn-ea"/>
                          <a:cs typeface="+mn-cs"/>
                          <a:sym typeface="Gill Sans"/>
                        </a:rPr>
                        <a:t>In </a:t>
                      </a:r>
                      <a:r>
                        <a:rPr lang="sr-Latn-RS" sz="1000" b="0" i="0" u="none" strike="noStrike" cap="none" spc="0" baseline="0" dirty="0" err="1" smtClean="0">
                          <a:ln>
                            <a:noFill/>
                          </a:ln>
                          <a:solidFill>
                            <a:srgbClr val="003300"/>
                          </a:solidFill>
                          <a:effectLst/>
                          <a:uFillTx/>
                          <a:latin typeface="+mn-lt"/>
                          <a:ea typeface="+mn-ea"/>
                          <a:cs typeface="+mn-cs"/>
                          <a:sym typeface="Gill Sans"/>
                        </a:rPr>
                        <a:t>vivo</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pharmacodynamic</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and</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pharmacokinetic</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studies</a:t>
                      </a:r>
                      <a:r>
                        <a:rPr lang="sr-Latn-RS" sz="1000" b="0" i="0" u="none" strike="noStrike" cap="none" spc="0" baseline="0" dirty="0" smtClean="0">
                          <a:ln>
                            <a:noFill/>
                          </a:ln>
                          <a:solidFill>
                            <a:srgbClr val="003300"/>
                          </a:solidFill>
                          <a:effectLst/>
                          <a:uFillTx/>
                          <a:latin typeface="+mn-lt"/>
                          <a:ea typeface="+mn-ea"/>
                          <a:cs typeface="+mn-cs"/>
                          <a:sym typeface="Gill Sans"/>
                        </a:rPr>
                        <a:t> on </a:t>
                      </a:r>
                      <a:r>
                        <a:rPr lang="sr-Latn-RS" sz="1000" b="0" i="0" u="none" strike="noStrike" cap="none" spc="0" baseline="0" dirty="0" err="1" smtClean="0">
                          <a:ln>
                            <a:noFill/>
                          </a:ln>
                          <a:solidFill>
                            <a:srgbClr val="003300"/>
                          </a:solidFill>
                          <a:effectLst/>
                          <a:uFillTx/>
                          <a:latin typeface="+mn-lt"/>
                          <a:ea typeface="+mn-ea"/>
                          <a:cs typeface="+mn-cs"/>
                          <a:sym typeface="Gill Sans"/>
                        </a:rPr>
                        <a:t>animal</a:t>
                      </a:r>
                      <a:r>
                        <a:rPr lang="sr-Latn-RS" sz="1000" b="0" i="0" u="none" strike="noStrike" cap="none" spc="0" baseline="0" dirty="0" smtClean="0">
                          <a:ln>
                            <a:noFill/>
                          </a:ln>
                          <a:solidFill>
                            <a:srgbClr val="003300"/>
                          </a:solidFill>
                          <a:effectLst/>
                          <a:uFillTx/>
                          <a:latin typeface="+mn-lt"/>
                          <a:ea typeface="+mn-ea"/>
                          <a:cs typeface="+mn-cs"/>
                          <a:sym typeface="Gill Sans"/>
                        </a:rPr>
                        <a:t> </a:t>
                      </a:r>
                      <a:r>
                        <a:rPr lang="sr-Latn-RS" sz="1000" b="0" i="0" u="none" strike="noStrike" cap="none" spc="0" baseline="0" dirty="0" err="1" smtClean="0">
                          <a:ln>
                            <a:noFill/>
                          </a:ln>
                          <a:solidFill>
                            <a:srgbClr val="003300"/>
                          </a:solidFill>
                          <a:effectLst/>
                          <a:uFillTx/>
                          <a:latin typeface="+mn-lt"/>
                          <a:ea typeface="+mn-ea"/>
                          <a:cs typeface="+mn-cs"/>
                          <a:sym typeface="Gill Sans"/>
                        </a:rPr>
                        <a:t>models</a:t>
                      </a:r>
                      <a:endParaRPr lang="sr-Latn-RS" sz="1000" b="0" i="0" u="none" strike="noStrike" cap="none" spc="0" baseline="0" dirty="0">
                        <a:ln>
                          <a:noFill/>
                        </a:ln>
                        <a:solidFill>
                          <a:srgbClr val="003300"/>
                        </a:solidFill>
                        <a:effectLst/>
                        <a:uFillTx/>
                        <a:latin typeface="+mn-lt"/>
                        <a:ea typeface="+mn-ea"/>
                        <a:cs typeface="+mn-cs"/>
                        <a:sym typeface="Gill Sans"/>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884581" y="452224"/>
            <a:ext cx="3589124" cy="841256"/>
          </a:xfrm>
        </p:spPr>
        <p:txBody>
          <a:bodyPr/>
          <a:lstStyle/>
          <a:p>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r>
              <a:rPr lang="sr-Latn-RS" sz="2400" dirty="0" smtClean="0">
                <a:solidFill>
                  <a:srgbClr val="7030A0"/>
                </a:solidFill>
              </a:rPr>
              <a:t>prof</a:t>
            </a:r>
            <a:r>
              <a:rPr lang="sr-Latn-RS" sz="2400" dirty="0">
                <a:solidFill>
                  <a:srgbClr val="7030A0"/>
                </a:solidFill>
              </a:rPr>
              <a:t>. </a:t>
            </a:r>
            <a:r>
              <a:rPr lang="sr-Latn-RS" sz="2400" dirty="0" smtClean="0">
                <a:solidFill>
                  <a:srgbClr val="7030A0"/>
                </a:solidFill>
              </a:rPr>
              <a:t>Snežana </a:t>
            </a:r>
            <a:r>
              <a:rPr lang="sr-Latn-RS" sz="2400" dirty="0">
                <a:solidFill>
                  <a:srgbClr val="7030A0"/>
                </a:solidFill>
              </a:rPr>
              <a:t>Savić</a:t>
            </a:r>
            <a:endParaRPr lang="en-US" sz="2400" dirty="0">
              <a:solidFill>
                <a:srgbClr val="7030A0"/>
              </a:solidFill>
            </a:endParaRPr>
          </a:p>
        </p:txBody>
      </p:sp>
      <p:sp>
        <p:nvSpPr>
          <p:cNvPr id="4" name="Text Placeholder 3">
            <a:extLst>
              <a:ext uri="{FF2B5EF4-FFF2-40B4-BE49-F238E27FC236}">
                <a16:creationId xmlns:a16="http://schemas.microsoft.com/office/drawing/2014/main" id="{88352119-476B-4847-891D-39732FF6DFDA}"/>
              </a:ext>
            </a:extLst>
          </p:cNvPr>
          <p:cNvSpPr>
            <a:spLocks noGrp="1"/>
          </p:cNvSpPr>
          <p:nvPr>
            <p:ph type="body" sz="quarter" idx="27"/>
          </p:nvPr>
        </p:nvSpPr>
        <p:spPr>
          <a:xfrm>
            <a:off x="707157" y="2689692"/>
            <a:ext cx="6924973" cy="687368"/>
          </a:xfrm>
        </p:spPr>
        <p:txBody>
          <a:bodyPr/>
          <a:lstStyle/>
          <a:p>
            <a:r>
              <a:rPr lang="sr-Latn-RS" dirty="0" err="1">
                <a:solidFill>
                  <a:srgbClr val="7030A0"/>
                </a:solidFill>
              </a:rPr>
              <a:t>Pharmaceutical</a:t>
            </a:r>
            <a:r>
              <a:rPr lang="sr-Latn-RS" dirty="0">
                <a:solidFill>
                  <a:srgbClr val="7030A0"/>
                </a:solidFill>
              </a:rPr>
              <a:t> </a:t>
            </a:r>
            <a:r>
              <a:rPr lang="sr-Latn-RS" dirty="0" err="1" smtClean="0">
                <a:solidFill>
                  <a:srgbClr val="7030A0"/>
                </a:solidFill>
              </a:rPr>
              <a:t>Technology</a:t>
            </a:r>
            <a:endParaRPr lang="sr-Latn-RS" dirty="0" smtClean="0">
              <a:solidFill>
                <a:srgbClr val="7030A0"/>
              </a:solidFill>
            </a:endParaRPr>
          </a:p>
          <a:p>
            <a:r>
              <a:rPr lang="sr-Latn-RS" dirty="0">
                <a:solidFill>
                  <a:srgbClr val="7030A0"/>
                </a:solidFill>
              </a:rPr>
              <a:t>AND </a:t>
            </a:r>
            <a:r>
              <a:rPr lang="sr-Latn-RS" dirty="0" err="1">
                <a:solidFill>
                  <a:srgbClr val="7030A0"/>
                </a:solidFill>
              </a:rPr>
              <a:t>cosmetology</a:t>
            </a:r>
            <a:endParaRPr lang="en-US" dirty="0">
              <a:solidFill>
                <a:srgbClr val="7030A0"/>
              </a:solidFill>
            </a:endParaRPr>
          </a:p>
        </p:txBody>
      </p:sp>
      <p:pic>
        <p:nvPicPr>
          <p:cNvPr id="8" name="Picture 7" descr="C:\toshiba\Documents\HP\Snezana\My Documents\Slike razne 2019 2\20191009_130114.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6719" y="1348072"/>
            <a:ext cx="1665775" cy="1248924"/>
          </a:xfrm>
          <a:prstGeom prst="rect">
            <a:avLst/>
          </a:prstGeom>
          <a:noFill/>
          <a:ln w="63500">
            <a:solidFill>
              <a:srgbClr val="ADCD99"/>
            </a:solidFill>
          </a:ln>
        </p:spPr>
      </p:pic>
      <p:sp>
        <p:nvSpPr>
          <p:cNvPr id="6" name="Rectangle 5"/>
          <p:cNvSpPr/>
          <p:nvPr/>
        </p:nvSpPr>
        <p:spPr>
          <a:xfrm>
            <a:off x="4229139" y="4286520"/>
            <a:ext cx="3475695" cy="1862048"/>
          </a:xfrm>
          <a:prstGeom prst="rect">
            <a:avLst/>
          </a:prstGeom>
        </p:spPr>
        <p:txBody>
          <a:bodyPr wrap="square">
            <a:spAutoFit/>
          </a:bodyPr>
          <a:lstStyle/>
          <a:p>
            <a:pPr algn="l"/>
            <a:r>
              <a:rPr lang="vi-VN" sz="1000" b="1" i="0" u="sng" dirty="0">
                <a:solidFill>
                  <a:srgbClr val="003300"/>
                </a:solidFill>
              </a:rPr>
              <a:t>Coworkers through the institutional </a:t>
            </a:r>
            <a:r>
              <a:rPr lang="vi-VN" sz="1000" b="1" i="0" u="sng" dirty="0" smtClean="0">
                <a:solidFill>
                  <a:srgbClr val="003300"/>
                </a:solidFill>
              </a:rPr>
              <a:t>funding</a:t>
            </a:r>
            <a:r>
              <a:rPr lang="en-US" sz="1000" b="1" i="0" u="sng" dirty="0">
                <a:solidFill>
                  <a:srgbClr val="003300"/>
                </a:solidFill>
              </a:rPr>
              <a:t>:</a:t>
            </a:r>
            <a:endParaRPr lang="vi-VN" sz="1000" b="1" i="0" u="sng" dirty="0">
              <a:solidFill>
                <a:srgbClr val="003300"/>
              </a:solidFill>
            </a:endParaRPr>
          </a:p>
          <a:p>
            <a:pPr algn="l"/>
            <a:r>
              <a:rPr lang="sr-Latn-RS" sz="1000" i="0" dirty="0" smtClean="0">
                <a:solidFill>
                  <a:srgbClr val="003300"/>
                </a:solidFill>
              </a:rPr>
              <a:t>Dr. </a:t>
            </a:r>
            <a:r>
              <a:rPr lang="vi-VN" sz="1000" i="0" dirty="0" smtClean="0">
                <a:solidFill>
                  <a:srgbClr val="003300"/>
                </a:solidFill>
              </a:rPr>
              <a:t>Danina Krajišnik</a:t>
            </a:r>
            <a:r>
              <a:rPr lang="sr-Latn-RS" sz="1000" i="0" dirty="0">
                <a:solidFill>
                  <a:srgbClr val="003300"/>
                </a:solidFill>
              </a:rPr>
              <a:t>,</a:t>
            </a:r>
            <a:r>
              <a:rPr lang="sr-Latn-RS" sz="1000" i="0" dirty="0" smtClean="0">
                <a:solidFill>
                  <a:srgbClr val="003300"/>
                </a:solidFill>
              </a:rPr>
              <a:t> </a:t>
            </a:r>
            <a:r>
              <a:rPr lang="vi-VN" sz="1000" i="0" dirty="0" smtClean="0">
                <a:solidFill>
                  <a:srgbClr val="003300"/>
                </a:solidFill>
              </a:rPr>
              <a:t>Associate </a:t>
            </a:r>
            <a:r>
              <a:rPr lang="sr-Latn-RS" sz="1000" i="0" dirty="0" smtClean="0">
                <a:solidFill>
                  <a:srgbClr val="003300"/>
                </a:solidFill>
              </a:rPr>
              <a:t>P</a:t>
            </a:r>
            <a:r>
              <a:rPr lang="vi-VN" sz="1000" i="0" dirty="0" smtClean="0">
                <a:solidFill>
                  <a:srgbClr val="003300"/>
                </a:solidFill>
              </a:rPr>
              <a:t>rof</a:t>
            </a:r>
            <a:r>
              <a:rPr lang="sr-Latn-RS" sz="1000" i="0" dirty="0" err="1" smtClean="0">
                <a:solidFill>
                  <a:srgbClr val="003300"/>
                </a:solidFill>
              </a:rPr>
              <a:t>essor</a:t>
            </a:r>
            <a:endParaRPr lang="vi-VN" sz="1000" i="0" dirty="0">
              <a:solidFill>
                <a:srgbClr val="003300"/>
              </a:solidFill>
            </a:endParaRPr>
          </a:p>
          <a:p>
            <a:pPr algn="l"/>
            <a:r>
              <a:rPr lang="sr-Latn-RS" sz="1000" i="0" dirty="0" smtClean="0">
                <a:solidFill>
                  <a:srgbClr val="003300"/>
                </a:solidFill>
              </a:rPr>
              <a:t>Dr. </a:t>
            </a:r>
            <a:r>
              <a:rPr lang="vi-VN" sz="1000" i="0" dirty="0" smtClean="0">
                <a:solidFill>
                  <a:srgbClr val="003300"/>
                </a:solidFill>
              </a:rPr>
              <a:t>Bojan Čalija</a:t>
            </a:r>
            <a:r>
              <a:rPr lang="sr-Latn-RS" sz="1000" i="0" dirty="0" smtClean="0">
                <a:solidFill>
                  <a:srgbClr val="003300"/>
                </a:solidFill>
              </a:rPr>
              <a:t>, </a:t>
            </a:r>
            <a:r>
              <a:rPr lang="vi-VN" sz="1000" i="0" dirty="0" smtClean="0">
                <a:solidFill>
                  <a:srgbClr val="003300"/>
                </a:solidFill>
              </a:rPr>
              <a:t>Associate </a:t>
            </a:r>
            <a:r>
              <a:rPr lang="sr-Latn-RS" sz="1000" i="0" dirty="0" smtClean="0">
                <a:solidFill>
                  <a:srgbClr val="003300"/>
                </a:solidFill>
              </a:rPr>
              <a:t>P</a:t>
            </a:r>
            <a:r>
              <a:rPr lang="vi-VN" sz="1000" i="0" dirty="0" smtClean="0">
                <a:solidFill>
                  <a:srgbClr val="003300"/>
                </a:solidFill>
              </a:rPr>
              <a:t>rof</a:t>
            </a:r>
            <a:r>
              <a:rPr lang="sr-Latn-RS" sz="1000" i="0" dirty="0" err="1" smtClean="0">
                <a:solidFill>
                  <a:srgbClr val="003300"/>
                </a:solidFill>
              </a:rPr>
              <a:t>essor</a:t>
            </a:r>
            <a:r>
              <a:rPr lang="vi-VN" sz="1000" i="0" dirty="0" smtClean="0">
                <a:solidFill>
                  <a:srgbClr val="003300"/>
                </a:solidFill>
              </a:rPr>
              <a:t> </a:t>
            </a:r>
            <a:endParaRPr lang="vi-VN" sz="1000" i="0" dirty="0">
              <a:solidFill>
                <a:srgbClr val="003300"/>
              </a:solidFill>
            </a:endParaRPr>
          </a:p>
          <a:p>
            <a:pPr algn="l"/>
            <a:r>
              <a:rPr lang="sr-Latn-RS" sz="1000" i="0" dirty="0" smtClean="0">
                <a:solidFill>
                  <a:srgbClr val="003300"/>
                </a:solidFill>
              </a:rPr>
              <a:t>Dr. </a:t>
            </a:r>
            <a:r>
              <a:rPr lang="vi-VN" sz="1000" i="0" dirty="0" smtClean="0">
                <a:solidFill>
                  <a:srgbClr val="003300"/>
                </a:solidFill>
              </a:rPr>
              <a:t>Milica Lukić</a:t>
            </a:r>
            <a:r>
              <a:rPr lang="sr-Latn-RS" sz="1000" i="0" dirty="0" smtClean="0">
                <a:solidFill>
                  <a:srgbClr val="003300"/>
                </a:solidFill>
              </a:rPr>
              <a:t>, </a:t>
            </a:r>
            <a:r>
              <a:rPr lang="vi-VN" sz="1000" i="0" dirty="0" smtClean="0">
                <a:solidFill>
                  <a:srgbClr val="003300"/>
                </a:solidFill>
              </a:rPr>
              <a:t>Assistant </a:t>
            </a:r>
            <a:r>
              <a:rPr lang="sr-Latn-RS" sz="1000" i="0" dirty="0" smtClean="0">
                <a:solidFill>
                  <a:srgbClr val="003300"/>
                </a:solidFill>
              </a:rPr>
              <a:t>P</a:t>
            </a:r>
            <a:r>
              <a:rPr lang="vi-VN" sz="1000" i="0" dirty="0" smtClean="0">
                <a:solidFill>
                  <a:srgbClr val="003300"/>
                </a:solidFill>
              </a:rPr>
              <a:t>rof</a:t>
            </a:r>
            <a:r>
              <a:rPr lang="sr-Latn-RS" sz="1000" i="0" dirty="0" err="1" smtClean="0">
                <a:solidFill>
                  <a:srgbClr val="003300"/>
                </a:solidFill>
              </a:rPr>
              <a:t>essor</a:t>
            </a:r>
            <a:endParaRPr lang="vi-VN" sz="1000" i="0" dirty="0">
              <a:solidFill>
                <a:srgbClr val="003300"/>
              </a:solidFill>
            </a:endParaRPr>
          </a:p>
          <a:p>
            <a:pPr algn="l">
              <a:spcAft>
                <a:spcPts val="600"/>
              </a:spcAft>
            </a:pPr>
            <a:r>
              <a:rPr lang="sr-Latn-RS" sz="1000" i="0" dirty="0" smtClean="0">
                <a:solidFill>
                  <a:srgbClr val="003300"/>
                </a:solidFill>
              </a:rPr>
              <a:t>Mr. </a:t>
            </a:r>
            <a:r>
              <a:rPr lang="sr-Latn-RS" sz="1000" i="0" dirty="0" err="1" smtClean="0">
                <a:solidFill>
                  <a:srgbClr val="003300"/>
                </a:solidFill>
              </a:rPr>
              <a:t>Pharm</a:t>
            </a:r>
            <a:r>
              <a:rPr lang="sr-Latn-RS" sz="1000" i="0" dirty="0" smtClean="0">
                <a:solidFill>
                  <a:srgbClr val="003300"/>
                </a:solidFill>
              </a:rPr>
              <a:t>. </a:t>
            </a:r>
            <a:r>
              <a:rPr lang="vi-VN" sz="1000" i="0" dirty="0" smtClean="0">
                <a:solidFill>
                  <a:srgbClr val="003300"/>
                </a:solidFill>
              </a:rPr>
              <a:t>Nevena </a:t>
            </a:r>
            <a:r>
              <a:rPr lang="vi-VN" sz="1000" i="0" dirty="0">
                <a:solidFill>
                  <a:srgbClr val="003300"/>
                </a:solidFill>
              </a:rPr>
              <a:t>Pajić</a:t>
            </a:r>
          </a:p>
          <a:p>
            <a:pPr algn="l"/>
            <a:r>
              <a:rPr lang="vi-VN" sz="1000" b="1" i="0" u="sng" dirty="0">
                <a:solidFill>
                  <a:srgbClr val="003300"/>
                </a:solidFill>
              </a:rPr>
              <a:t>External members/PhD students:</a:t>
            </a:r>
          </a:p>
          <a:p>
            <a:pPr algn="l"/>
            <a:r>
              <a:rPr lang="vi-VN" sz="1000" i="0" dirty="0">
                <a:solidFill>
                  <a:srgbClr val="003300"/>
                </a:solidFill>
              </a:rPr>
              <a:t>Olivera Drulović </a:t>
            </a:r>
            <a:r>
              <a:rPr lang="vi-VN" sz="1000" i="0" dirty="0" smtClean="0">
                <a:solidFill>
                  <a:srgbClr val="003300"/>
                </a:solidFill>
              </a:rPr>
              <a:t>(sholarship </a:t>
            </a:r>
            <a:r>
              <a:rPr lang="vi-VN" sz="1000" i="0" dirty="0">
                <a:solidFill>
                  <a:srgbClr val="003300"/>
                </a:solidFill>
              </a:rPr>
              <a:t>by MESTD RS)</a:t>
            </a:r>
          </a:p>
          <a:p>
            <a:pPr algn="l"/>
            <a:r>
              <a:rPr lang="vi-VN" sz="1000" i="0" dirty="0">
                <a:solidFill>
                  <a:srgbClr val="003300"/>
                </a:solidFill>
              </a:rPr>
              <a:t>Milica Todorović</a:t>
            </a:r>
          </a:p>
          <a:p>
            <a:pPr algn="l"/>
            <a:r>
              <a:rPr lang="vi-VN" sz="1000" i="0" dirty="0">
                <a:solidFill>
                  <a:srgbClr val="003300"/>
                </a:solidFill>
              </a:rPr>
              <a:t>Milica Aranđelović</a:t>
            </a:r>
          </a:p>
          <a:p>
            <a:pPr algn="l"/>
            <a:r>
              <a:rPr lang="vi-VN" sz="1000" i="0" dirty="0">
                <a:solidFill>
                  <a:srgbClr val="003300"/>
                </a:solidFill>
              </a:rPr>
              <a:t>Miroslav Jevtić</a:t>
            </a:r>
          </a:p>
          <a:p>
            <a:pPr algn="l"/>
            <a:r>
              <a:rPr lang="vi-VN" sz="1000" i="0" dirty="0">
                <a:solidFill>
                  <a:srgbClr val="003300"/>
                </a:solidFill>
              </a:rPr>
              <a:t>Mirjana Timotijević</a:t>
            </a:r>
          </a:p>
        </p:txBody>
      </p:sp>
    </p:spTree>
    <p:extLst>
      <p:ext uri="{BB962C8B-B14F-4D97-AF65-F5344CB8AC3E}">
        <p14:creationId xmlns:p14="http://schemas.microsoft.com/office/powerpoint/2010/main" val="220451418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1986069" y="452224"/>
            <a:ext cx="3589124" cy="841256"/>
          </a:xfrm>
        </p:spPr>
        <p:txBody>
          <a:bodyPr/>
          <a:lstStyle/>
          <a:p>
            <a:pPr algn="ctr"/>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r>
              <a:rPr lang="sr-Latn-RS" sz="2400" dirty="0">
                <a:solidFill>
                  <a:srgbClr val="7030A0"/>
                </a:solidFill>
              </a:rPr>
              <a:t/>
            </a:r>
            <a:br>
              <a:rPr lang="sr-Latn-RS" sz="2400" dirty="0">
                <a:solidFill>
                  <a:srgbClr val="7030A0"/>
                </a:solidFill>
              </a:rPr>
            </a:br>
            <a:r>
              <a:rPr lang="sr-Latn-RS" sz="2400" dirty="0">
                <a:solidFill>
                  <a:srgbClr val="7030A0"/>
                </a:solidFill>
              </a:rPr>
              <a:t>prof. </a:t>
            </a:r>
            <a:r>
              <a:rPr lang="sr-Latn-RS" sz="2400" dirty="0" smtClean="0">
                <a:solidFill>
                  <a:srgbClr val="7030A0"/>
                </a:solidFill>
              </a:rPr>
              <a:t>Snežana </a:t>
            </a:r>
            <a:r>
              <a:rPr lang="sr-Latn-RS" sz="2400" dirty="0">
                <a:solidFill>
                  <a:srgbClr val="7030A0"/>
                </a:solidFill>
              </a:rPr>
              <a:t>Savić</a:t>
            </a:r>
            <a:endParaRPr lang="en-US" sz="2400"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36857250"/>
              </p:ext>
            </p:extLst>
          </p:nvPr>
        </p:nvGraphicFramePr>
        <p:xfrm>
          <a:off x="217922" y="1333140"/>
          <a:ext cx="7125418" cy="8751570"/>
        </p:xfrm>
        <a:graphic>
          <a:graphicData uri="http://schemas.openxmlformats.org/drawingml/2006/table">
            <a:tbl>
              <a:tblPr firstRow="1" firstCol="1" bandRow="1">
                <a:tableStyleId>{5940675A-B579-460E-94D1-54222C63F5DA}</a:tableStyleId>
              </a:tblPr>
              <a:tblGrid>
                <a:gridCol w="703761">
                  <a:extLst>
                    <a:ext uri="{9D8B030D-6E8A-4147-A177-3AD203B41FA5}">
                      <a16:colId xmlns:a16="http://schemas.microsoft.com/office/drawing/2014/main" val="20000"/>
                    </a:ext>
                  </a:extLst>
                </a:gridCol>
                <a:gridCol w="6421657">
                  <a:extLst>
                    <a:ext uri="{9D8B030D-6E8A-4147-A177-3AD203B41FA5}">
                      <a16:colId xmlns:a16="http://schemas.microsoft.com/office/drawing/2014/main" val="20001"/>
                    </a:ext>
                  </a:extLst>
                </a:gridCol>
              </a:tblGrid>
              <a:tr h="1335079">
                <a:tc>
                  <a:txBody>
                    <a:bodyPr/>
                    <a:lstStyle/>
                    <a:p>
                      <a:pPr algn="l">
                        <a:spcAft>
                          <a:spcPts val="0"/>
                        </a:spcAft>
                      </a:pPr>
                      <a:r>
                        <a:rPr lang="sr-Latn-RS" sz="900" kern="1200" dirty="0" err="1" smtClean="0">
                          <a:solidFill>
                            <a:srgbClr val="7030A0"/>
                          </a:solidFill>
                          <a:effectLst/>
                        </a:rPr>
                        <a:t>Projects</a:t>
                      </a:r>
                      <a:r>
                        <a:rPr lang="sr-Latn-RS" sz="900" kern="1200" dirty="0" smtClean="0">
                          <a:solidFill>
                            <a:srgbClr val="7030A0"/>
                          </a:solidFill>
                          <a:effectLst/>
                        </a:rPr>
                        <a:t>/</a:t>
                      </a:r>
                      <a:br>
                        <a:rPr lang="sr-Latn-RS" sz="900" kern="1200" dirty="0" smtClean="0">
                          <a:solidFill>
                            <a:srgbClr val="7030A0"/>
                          </a:solidFill>
                          <a:effectLst/>
                        </a:rPr>
                      </a:br>
                      <a:r>
                        <a:rPr lang="sr-Latn-RS" sz="900" kern="1200" dirty="0" err="1" smtClean="0">
                          <a:solidFill>
                            <a:srgbClr val="7030A0"/>
                          </a:solidFill>
                          <a:effectLst/>
                        </a:rPr>
                        <a:t>funding</a:t>
                      </a:r>
                      <a:r>
                        <a:rPr lang="sr-Latn-RS" sz="900" kern="1200" dirty="0" smtClean="0">
                          <a:solidFill>
                            <a:srgbClr val="7030A0"/>
                          </a:solidFill>
                          <a:effectLst/>
                        </a:rPr>
                        <a:t>:</a:t>
                      </a:r>
                      <a:endParaRPr lang="en-US" sz="900" dirty="0">
                        <a:solidFill>
                          <a:srgbClr val="7030A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US" sz="900" b="1" dirty="0" smtClean="0">
                          <a:solidFill>
                            <a:srgbClr val="7030A0"/>
                          </a:solidFill>
                          <a:effectLst/>
                        </a:rPr>
                        <a:t>Proof of Concept (</a:t>
                      </a:r>
                      <a:r>
                        <a:rPr lang="en-US" sz="900" b="1" dirty="0" err="1" smtClean="0">
                          <a:solidFill>
                            <a:srgbClr val="7030A0"/>
                          </a:solidFill>
                          <a:effectLst/>
                        </a:rPr>
                        <a:t>PoC</a:t>
                      </a:r>
                      <a:r>
                        <a:rPr lang="en-US" sz="900" b="1" dirty="0" smtClean="0">
                          <a:solidFill>
                            <a:srgbClr val="7030A0"/>
                          </a:solidFill>
                          <a:effectLst/>
                        </a:rPr>
                        <a:t>)</a:t>
                      </a:r>
                      <a:r>
                        <a:rPr lang="en-US" sz="900" b="0" dirty="0" smtClean="0">
                          <a:solidFill>
                            <a:srgbClr val="7030A0"/>
                          </a:solidFill>
                          <a:effectLst/>
                        </a:rPr>
                        <a:t> – Innovation Fund of Republic of Serbia: “</a:t>
                      </a:r>
                      <a:r>
                        <a:rPr lang="en-US" sz="900" b="0" i="1" dirty="0" smtClean="0">
                          <a:solidFill>
                            <a:srgbClr val="7030A0"/>
                          </a:solidFill>
                          <a:effectLst/>
                        </a:rPr>
                        <a:t>Natural cosmetic </a:t>
                      </a:r>
                      <a:r>
                        <a:rPr lang="en-US" sz="900" b="0" i="1" dirty="0" err="1" smtClean="0">
                          <a:solidFill>
                            <a:srgbClr val="7030A0"/>
                          </a:solidFill>
                          <a:effectLst/>
                        </a:rPr>
                        <a:t>nano</a:t>
                      </a:r>
                      <a:r>
                        <a:rPr lang="en-US" sz="900" b="0" i="1" dirty="0" smtClean="0">
                          <a:solidFill>
                            <a:srgbClr val="7030A0"/>
                          </a:solidFill>
                          <a:effectLst/>
                        </a:rPr>
                        <a:t>-serum with Red Raspberry Seed Oil of Serbian origin for antioxidant treatment of skin </a:t>
                      </a:r>
                      <a:r>
                        <a:rPr lang="en-US" sz="900" b="0" i="1" dirty="0" err="1" smtClean="0">
                          <a:solidFill>
                            <a:srgbClr val="7030A0"/>
                          </a:solidFill>
                          <a:effectLst/>
                        </a:rPr>
                        <a:t>photoaging</a:t>
                      </a:r>
                      <a:r>
                        <a:rPr lang="en-US" sz="900" b="0" dirty="0" smtClean="0">
                          <a:solidFill>
                            <a:srgbClr val="7030A0"/>
                          </a:solidFill>
                          <a:effectLst/>
                        </a:rPr>
                        <a:t>“, 2.400.000 RSD.</a:t>
                      </a:r>
                    </a:p>
                    <a:p>
                      <a:pPr algn="l">
                        <a:lnSpc>
                          <a:spcPct val="115000"/>
                        </a:lnSpc>
                        <a:spcAft>
                          <a:spcPts val="0"/>
                        </a:spcAft>
                      </a:pPr>
                      <a:r>
                        <a:rPr lang="en-US" sz="900" b="0" dirty="0" smtClean="0">
                          <a:solidFill>
                            <a:srgbClr val="7030A0"/>
                          </a:solidFill>
                          <a:effectLst/>
                        </a:rPr>
                        <a:t>Institutional funding through Contract of MESTD RS, Grant No. 451-03-9/2021-14/200161.</a:t>
                      </a:r>
                    </a:p>
                    <a:p>
                      <a:pPr algn="l">
                        <a:lnSpc>
                          <a:spcPct val="115000"/>
                        </a:lnSpc>
                        <a:spcAft>
                          <a:spcPts val="0"/>
                        </a:spcAft>
                      </a:pPr>
                      <a:r>
                        <a:rPr lang="en-US" sz="900" b="0" dirty="0" smtClean="0">
                          <a:solidFill>
                            <a:srgbClr val="7030A0"/>
                          </a:solidFill>
                          <a:effectLst/>
                        </a:rPr>
                        <a:t>Bilateral project with Eberhard-</a:t>
                      </a:r>
                      <a:r>
                        <a:rPr lang="en-US" sz="900" b="0" dirty="0" err="1" smtClean="0">
                          <a:solidFill>
                            <a:srgbClr val="7030A0"/>
                          </a:solidFill>
                          <a:effectLst/>
                        </a:rPr>
                        <a:t>Karls</a:t>
                      </a:r>
                      <a:r>
                        <a:rPr lang="en-US" sz="900" b="0" dirty="0" smtClean="0">
                          <a:solidFill>
                            <a:srgbClr val="7030A0"/>
                          </a:solidFill>
                          <a:effectLst/>
                        </a:rPr>
                        <a:t> </a:t>
                      </a:r>
                      <a:r>
                        <a:rPr lang="en-US" sz="900" b="0" dirty="0" err="1" smtClean="0">
                          <a:solidFill>
                            <a:srgbClr val="7030A0"/>
                          </a:solidFill>
                          <a:effectLst/>
                        </a:rPr>
                        <a:t>Universität</a:t>
                      </a:r>
                      <a:r>
                        <a:rPr lang="en-US" sz="900" b="0" dirty="0" smtClean="0">
                          <a:solidFill>
                            <a:srgbClr val="7030A0"/>
                          </a:solidFill>
                          <a:effectLst/>
                        </a:rPr>
                        <a:t> </a:t>
                      </a:r>
                      <a:r>
                        <a:rPr lang="en-US" sz="900" b="0" dirty="0" err="1" smtClean="0">
                          <a:solidFill>
                            <a:srgbClr val="7030A0"/>
                          </a:solidFill>
                          <a:effectLst/>
                        </a:rPr>
                        <a:t>Tübingen</a:t>
                      </a:r>
                      <a:r>
                        <a:rPr lang="en-US" sz="900" b="0" dirty="0" smtClean="0">
                          <a:solidFill>
                            <a:srgbClr val="7030A0"/>
                          </a:solidFill>
                          <a:effectLst/>
                        </a:rPr>
                        <a:t> (2020-2021: </a:t>
                      </a:r>
                      <a:r>
                        <a:rPr lang="en-US" sz="900" b="0" i="1" dirty="0" smtClean="0">
                          <a:solidFill>
                            <a:srgbClr val="7030A0"/>
                          </a:solidFill>
                          <a:effectLst/>
                        </a:rPr>
                        <a:t>Innovative </a:t>
                      </a:r>
                      <a:r>
                        <a:rPr lang="en-US" sz="900" b="0" i="1" dirty="0" err="1" smtClean="0">
                          <a:solidFill>
                            <a:srgbClr val="7030A0"/>
                          </a:solidFill>
                          <a:effectLst/>
                        </a:rPr>
                        <a:t>nanoformulations</a:t>
                      </a:r>
                      <a:r>
                        <a:rPr lang="en-US" sz="900" b="0" i="1" dirty="0" smtClean="0">
                          <a:solidFill>
                            <a:srgbClr val="7030A0"/>
                          </a:solidFill>
                          <a:effectLst/>
                        </a:rPr>
                        <a:t> for brain/skin delivery of patented vs. reference active substances: novel formulation approaches and tailored in vitro/in vivo methods for delivery assessment</a:t>
                      </a:r>
                      <a:r>
                        <a:rPr lang="en-US" sz="900" b="0" dirty="0" smtClean="0">
                          <a:solidFill>
                            <a:srgbClr val="7030A0"/>
                          </a:solidFill>
                          <a:effectLst/>
                        </a:rPr>
                        <a:t>).</a:t>
                      </a:r>
                    </a:p>
                    <a:p>
                      <a:pPr algn="l">
                        <a:lnSpc>
                          <a:spcPct val="115000"/>
                        </a:lnSpc>
                        <a:spcAft>
                          <a:spcPts val="0"/>
                        </a:spcAft>
                      </a:pPr>
                      <a:r>
                        <a:rPr lang="en-US" sz="900" b="0" dirty="0" smtClean="0">
                          <a:solidFill>
                            <a:srgbClr val="7030A0"/>
                          </a:solidFill>
                          <a:effectLst/>
                        </a:rPr>
                        <a:t>Advanced In </a:t>
                      </a:r>
                      <a:r>
                        <a:rPr lang="en-US" sz="900" b="0" dirty="0" err="1" smtClean="0">
                          <a:solidFill>
                            <a:srgbClr val="7030A0"/>
                          </a:solidFill>
                          <a:effectLst/>
                        </a:rPr>
                        <a:t>Chemico</a:t>
                      </a:r>
                      <a:r>
                        <a:rPr lang="en-US" sz="900" b="0" dirty="0" smtClean="0">
                          <a:solidFill>
                            <a:srgbClr val="7030A0"/>
                          </a:solidFill>
                          <a:effectLst/>
                        </a:rPr>
                        <a:t>/In Vitro Training and Capacity Building for Safe Cosmetic Nanomaterials and Nanostructured Products (</a:t>
                      </a:r>
                      <a:r>
                        <a:rPr lang="en-US" sz="900" b="0" dirty="0" err="1" smtClean="0">
                          <a:solidFill>
                            <a:srgbClr val="7030A0"/>
                          </a:solidFill>
                          <a:effectLst/>
                        </a:rPr>
                        <a:t>NanoCosMetrics</a:t>
                      </a:r>
                      <a:r>
                        <a:rPr lang="en-US" sz="900" b="0" dirty="0" smtClean="0">
                          <a:solidFill>
                            <a:srgbClr val="7030A0"/>
                          </a:solidFill>
                          <a:effectLst/>
                        </a:rPr>
                        <a:t>), Training and Capacity Building Project, organized by Joint Research Center of European Commission (</a:t>
                      </a:r>
                      <a:r>
                        <a:rPr lang="en-US" sz="900" b="0" dirty="0" err="1" smtClean="0">
                          <a:solidFill>
                            <a:srgbClr val="7030A0"/>
                          </a:solidFill>
                          <a:effectLst/>
                        </a:rPr>
                        <a:t>Ispra</a:t>
                      </a:r>
                      <a:r>
                        <a:rPr lang="en-US" sz="900" b="0" dirty="0" smtClean="0">
                          <a:solidFill>
                            <a:srgbClr val="7030A0"/>
                          </a:solidFill>
                          <a:effectLst/>
                        </a:rPr>
                        <a:t>, Italy).</a:t>
                      </a:r>
                    </a:p>
                    <a:p>
                      <a:pPr algn="l">
                        <a:lnSpc>
                          <a:spcPct val="115000"/>
                        </a:lnSpc>
                        <a:spcAft>
                          <a:spcPts val="0"/>
                        </a:spcAft>
                      </a:pPr>
                      <a:r>
                        <a:rPr lang="en-US" sz="900" b="0" dirty="0" smtClean="0">
                          <a:solidFill>
                            <a:srgbClr val="7030A0"/>
                          </a:solidFill>
                          <a:effectLst/>
                        </a:rPr>
                        <a:t>Coworkers at H2020-IMI projects: IMI2-2017-13-10 -</a:t>
                      </a:r>
                      <a:r>
                        <a:rPr lang="en-US" sz="900" b="0" i="1" dirty="0" smtClean="0">
                          <a:solidFill>
                            <a:srgbClr val="7030A0"/>
                          </a:solidFill>
                          <a:effectLst/>
                        </a:rPr>
                        <a:t>Improving the preclinical prediction of adverse effects of pharmaceuticals on the nervous system</a:t>
                      </a:r>
                      <a:r>
                        <a:rPr lang="en-US" sz="900" b="0" dirty="0" smtClean="0">
                          <a:solidFill>
                            <a:srgbClr val="7030A0"/>
                          </a:solidFill>
                          <a:effectLst/>
                        </a:rPr>
                        <a:t> (</a:t>
                      </a:r>
                      <a:r>
                        <a:rPr lang="en-US" sz="900" b="0" dirty="0" err="1" smtClean="0">
                          <a:solidFill>
                            <a:srgbClr val="7030A0"/>
                          </a:solidFill>
                          <a:effectLst/>
                        </a:rPr>
                        <a:t>NeuroDeRisk</a:t>
                      </a:r>
                      <a:r>
                        <a:rPr lang="en-US" sz="900" b="0" dirty="0" smtClean="0">
                          <a:solidFill>
                            <a:srgbClr val="7030A0"/>
                          </a:solidFill>
                          <a:effectLst/>
                        </a:rPr>
                        <a:t>, Grant agreement ID: 821528).</a:t>
                      </a:r>
                      <a:endParaRPr lang="en-US" sz="900" b="0" dirty="0">
                        <a:solidFill>
                          <a:srgbClr val="7030A0"/>
                        </a:solidFill>
                        <a:effectLst/>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473582">
                <a:tc>
                  <a:txBody>
                    <a:bodyPr/>
                    <a:lstStyle/>
                    <a:p>
                      <a:pPr algn="l">
                        <a:spcAft>
                          <a:spcPts val="0"/>
                        </a:spcAft>
                      </a:pPr>
                      <a:r>
                        <a:rPr lang="sr-Latn-RS" sz="900" kern="1200" dirty="0" err="1" smtClean="0">
                          <a:solidFill>
                            <a:srgbClr val="003300"/>
                          </a:solidFill>
                          <a:effectLst/>
                        </a:rPr>
                        <a:t>Collabora</a:t>
                      </a:r>
                      <a:r>
                        <a:rPr lang="sr-Latn-RS" sz="900" kern="1200" dirty="0" smtClean="0">
                          <a:solidFill>
                            <a:srgbClr val="003300"/>
                          </a:solidFill>
                          <a:effectLst/>
                        </a:rPr>
                        <a:t>-</a:t>
                      </a:r>
                      <a:r>
                        <a:rPr lang="sr-Latn-RS" sz="900" kern="1200" dirty="0" err="1" smtClean="0">
                          <a:solidFill>
                            <a:srgbClr val="003300"/>
                          </a:solidFill>
                          <a:effectLst/>
                        </a:rPr>
                        <a:t>tions</a:t>
                      </a:r>
                      <a:r>
                        <a:rPr lang="sr-Latn-RS" sz="900" kern="1200" dirty="0" smtClean="0">
                          <a:solidFill>
                            <a:srgbClr val="003300"/>
                          </a:solidFill>
                          <a:effectLst/>
                        </a:rPr>
                        <a:t>:</a:t>
                      </a:r>
                      <a:endParaRPr lang="en-US" sz="900" dirty="0">
                        <a:solidFill>
                          <a:srgbClr val="00330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sr-Latn-RS" sz="900" b="1" dirty="0" err="1" smtClean="0">
                          <a:solidFill>
                            <a:srgbClr val="003300"/>
                          </a:solidFill>
                          <a:effectLst/>
                        </a:rPr>
                        <a:t>University</a:t>
                      </a:r>
                      <a:r>
                        <a:rPr lang="sr-Latn-RS" sz="900" b="1" dirty="0" smtClean="0">
                          <a:solidFill>
                            <a:srgbClr val="003300"/>
                          </a:solidFill>
                          <a:effectLst/>
                        </a:rPr>
                        <a:t> </a:t>
                      </a:r>
                      <a:r>
                        <a:rPr lang="sr-Latn-RS" sz="900" b="1" dirty="0" err="1" smtClean="0">
                          <a:solidFill>
                            <a:srgbClr val="003300"/>
                          </a:solidFill>
                          <a:effectLst/>
                        </a:rPr>
                        <a:t>of</a:t>
                      </a:r>
                      <a:r>
                        <a:rPr lang="sr-Latn-RS" sz="900" b="1" dirty="0" smtClean="0">
                          <a:solidFill>
                            <a:srgbClr val="003300"/>
                          </a:solidFill>
                          <a:effectLst/>
                        </a:rPr>
                        <a:t> </a:t>
                      </a:r>
                      <a:r>
                        <a:rPr lang="sr-Latn-RS" sz="900" b="1" dirty="0" err="1" smtClean="0">
                          <a:solidFill>
                            <a:srgbClr val="003300"/>
                          </a:solidFill>
                          <a:effectLst/>
                        </a:rPr>
                        <a:t>Belgrade</a:t>
                      </a:r>
                      <a:r>
                        <a:rPr lang="sr-Latn-RS" sz="900" b="1" dirty="0" smtClean="0">
                          <a:solidFill>
                            <a:srgbClr val="003300"/>
                          </a:solidFill>
                          <a:effectLst/>
                        </a:rPr>
                        <a:t> – </a:t>
                      </a:r>
                      <a:r>
                        <a:rPr lang="sr-Latn-RS" sz="900" b="1" dirty="0" err="1" smtClean="0">
                          <a:solidFill>
                            <a:srgbClr val="003300"/>
                          </a:solidFill>
                          <a:effectLst/>
                        </a:rPr>
                        <a:t>Faculty</a:t>
                      </a:r>
                      <a:r>
                        <a:rPr lang="sr-Latn-RS" sz="900" b="1" dirty="0" smtClean="0">
                          <a:solidFill>
                            <a:srgbClr val="003300"/>
                          </a:solidFill>
                          <a:effectLst/>
                        </a:rPr>
                        <a:t> </a:t>
                      </a:r>
                      <a:r>
                        <a:rPr lang="sr-Latn-RS" sz="900" b="1" dirty="0" err="1" smtClean="0">
                          <a:solidFill>
                            <a:srgbClr val="003300"/>
                          </a:solidFill>
                          <a:effectLst/>
                        </a:rPr>
                        <a:t>of</a:t>
                      </a:r>
                      <a:r>
                        <a:rPr lang="sr-Latn-RS" sz="900" b="1" dirty="0" smtClean="0">
                          <a:solidFill>
                            <a:srgbClr val="003300"/>
                          </a:solidFill>
                          <a:effectLst/>
                        </a:rPr>
                        <a:t> </a:t>
                      </a:r>
                      <a:r>
                        <a:rPr lang="sr-Latn-RS" sz="900" b="1" dirty="0" err="1" smtClean="0">
                          <a:solidFill>
                            <a:srgbClr val="003300"/>
                          </a:solidFill>
                          <a:effectLst/>
                        </a:rPr>
                        <a:t>Pharmacy</a:t>
                      </a:r>
                      <a:endParaRPr lang="en-US" sz="900" b="1" dirty="0" smtClean="0">
                        <a:solidFill>
                          <a:srgbClr val="003300"/>
                        </a:solidFill>
                        <a:effectLst/>
                      </a:endParaRPr>
                    </a:p>
                    <a:p>
                      <a:pPr algn="l">
                        <a:lnSpc>
                          <a:spcPct val="115000"/>
                        </a:lnSpc>
                        <a:spcAft>
                          <a:spcPts val="0"/>
                        </a:spcAft>
                      </a:pPr>
                      <a:r>
                        <a:rPr lang="sr-Latn-RS" sz="900" b="0" dirty="0" err="1" smtClean="0">
                          <a:solidFill>
                            <a:srgbClr val="003300"/>
                          </a:solidFill>
                          <a:effectLst/>
                        </a:rPr>
                        <a:t>Group</a:t>
                      </a:r>
                      <a:r>
                        <a:rPr lang="sr-Latn-RS" sz="900" b="0" dirty="0" smtClean="0">
                          <a:solidFill>
                            <a:srgbClr val="003300"/>
                          </a:solidFill>
                          <a:effectLst/>
                        </a:rPr>
                        <a:t> </a:t>
                      </a:r>
                      <a:r>
                        <a:rPr lang="sr-Latn-RS" sz="900" b="0" dirty="0" err="1" smtClean="0">
                          <a:solidFill>
                            <a:srgbClr val="003300"/>
                          </a:solidFill>
                          <a:effectLst/>
                        </a:rPr>
                        <a:t>of</a:t>
                      </a:r>
                      <a:r>
                        <a:rPr lang="sr-Latn-RS" sz="900" b="0" dirty="0" smtClean="0">
                          <a:solidFill>
                            <a:srgbClr val="003300"/>
                          </a:solidFill>
                          <a:effectLst/>
                        </a:rPr>
                        <a:t> prof. Miroslav Savić (Department </a:t>
                      </a:r>
                      <a:r>
                        <a:rPr lang="sr-Latn-RS" sz="900" b="0" dirty="0" err="1" smtClean="0">
                          <a:solidFill>
                            <a:srgbClr val="003300"/>
                          </a:solidFill>
                          <a:effectLst/>
                        </a:rPr>
                        <a:t>of</a:t>
                      </a:r>
                      <a:r>
                        <a:rPr lang="sr-Latn-RS" sz="900" b="0" dirty="0" smtClean="0">
                          <a:solidFill>
                            <a:srgbClr val="003300"/>
                          </a:solidFill>
                          <a:effectLst/>
                        </a:rPr>
                        <a:t> </a:t>
                      </a:r>
                      <a:r>
                        <a:rPr lang="sr-Latn-RS" sz="900" b="0" dirty="0" err="1" smtClean="0">
                          <a:solidFill>
                            <a:srgbClr val="003300"/>
                          </a:solidFill>
                          <a:effectLst/>
                        </a:rPr>
                        <a:t>Pharmacology</a:t>
                      </a:r>
                      <a:r>
                        <a:rPr lang="sr-Latn-RS" sz="900" b="0" dirty="0" smtClean="0">
                          <a:solidFill>
                            <a:srgbClr val="003300"/>
                          </a:solidFill>
                          <a:effectLst/>
                        </a:rPr>
                        <a:t>)</a:t>
                      </a:r>
                      <a:endParaRPr lang="en-US" sz="900" b="0" dirty="0" smtClean="0">
                        <a:solidFill>
                          <a:srgbClr val="003300"/>
                        </a:solidFill>
                        <a:effectLst/>
                      </a:endParaRPr>
                    </a:p>
                    <a:p>
                      <a:pPr algn="l">
                        <a:lnSpc>
                          <a:spcPct val="115000"/>
                        </a:lnSpc>
                        <a:spcAft>
                          <a:spcPts val="0"/>
                        </a:spcAft>
                      </a:pPr>
                      <a:r>
                        <a:rPr lang="sr-Latn-RS" sz="900" b="0" dirty="0" err="1" smtClean="0">
                          <a:solidFill>
                            <a:srgbClr val="003300"/>
                          </a:solidFill>
                          <a:effectLst/>
                        </a:rPr>
                        <a:t>Group</a:t>
                      </a:r>
                      <a:r>
                        <a:rPr lang="sr-Latn-RS" sz="900" b="0" dirty="0" smtClean="0">
                          <a:solidFill>
                            <a:srgbClr val="003300"/>
                          </a:solidFill>
                          <a:effectLst/>
                        </a:rPr>
                        <a:t> </a:t>
                      </a:r>
                      <a:r>
                        <a:rPr lang="sr-Latn-RS" sz="900" b="0" dirty="0" err="1" smtClean="0">
                          <a:solidFill>
                            <a:srgbClr val="003300"/>
                          </a:solidFill>
                          <a:effectLst/>
                        </a:rPr>
                        <a:t>of</a:t>
                      </a:r>
                      <a:r>
                        <a:rPr lang="sr-Latn-RS" sz="900" b="0" dirty="0" smtClean="0">
                          <a:solidFill>
                            <a:srgbClr val="003300"/>
                          </a:solidFill>
                          <a:effectLst/>
                        </a:rPr>
                        <a:t> prof. Jelena Antić Stanković (Department  </a:t>
                      </a:r>
                      <a:r>
                        <a:rPr lang="sr-Latn-RS" sz="900" b="0" dirty="0" err="1" smtClean="0">
                          <a:solidFill>
                            <a:srgbClr val="003300"/>
                          </a:solidFill>
                          <a:effectLst/>
                        </a:rPr>
                        <a:t>of</a:t>
                      </a:r>
                      <a:r>
                        <a:rPr lang="sr-Latn-RS" sz="900" b="0" dirty="0" smtClean="0">
                          <a:solidFill>
                            <a:srgbClr val="003300"/>
                          </a:solidFill>
                          <a:effectLst/>
                        </a:rPr>
                        <a:t> </a:t>
                      </a:r>
                      <a:r>
                        <a:rPr lang="sr-Latn-RS" sz="900" b="0" dirty="0" err="1" smtClean="0">
                          <a:solidFill>
                            <a:srgbClr val="003300"/>
                          </a:solidFill>
                          <a:effectLst/>
                        </a:rPr>
                        <a:t>Microbiology</a:t>
                      </a:r>
                      <a:r>
                        <a:rPr lang="sr-Latn-RS" sz="900" b="0" dirty="0" smtClean="0">
                          <a:solidFill>
                            <a:srgbClr val="003300"/>
                          </a:solidFill>
                          <a:effectLst/>
                        </a:rPr>
                        <a:t> </a:t>
                      </a:r>
                      <a:r>
                        <a:rPr lang="sr-Latn-RS" sz="900" b="0" dirty="0" err="1" smtClean="0">
                          <a:solidFill>
                            <a:srgbClr val="003300"/>
                          </a:solidFill>
                          <a:effectLst/>
                        </a:rPr>
                        <a:t>and</a:t>
                      </a:r>
                      <a:r>
                        <a:rPr lang="sr-Latn-RS" sz="900" b="0" dirty="0" smtClean="0">
                          <a:solidFill>
                            <a:srgbClr val="003300"/>
                          </a:solidFill>
                          <a:effectLst/>
                        </a:rPr>
                        <a:t> </a:t>
                      </a:r>
                      <a:r>
                        <a:rPr lang="sr-Latn-RS" sz="900" b="0" dirty="0" err="1" smtClean="0">
                          <a:solidFill>
                            <a:srgbClr val="003300"/>
                          </a:solidFill>
                          <a:effectLst/>
                        </a:rPr>
                        <a:t>Immunology</a:t>
                      </a:r>
                      <a:r>
                        <a:rPr lang="sr-Latn-RS" sz="900" b="0" dirty="0" smtClean="0">
                          <a:solidFill>
                            <a:srgbClr val="003300"/>
                          </a:solidFill>
                          <a:effectLst/>
                        </a:rPr>
                        <a:t>)</a:t>
                      </a:r>
                      <a:endParaRPr lang="en-US" sz="900" b="0" dirty="0" smtClean="0">
                        <a:solidFill>
                          <a:srgbClr val="003300"/>
                        </a:solidFill>
                        <a:effectLst/>
                      </a:endParaRPr>
                    </a:p>
                    <a:p>
                      <a:pPr algn="l">
                        <a:lnSpc>
                          <a:spcPct val="115000"/>
                        </a:lnSpc>
                        <a:spcAft>
                          <a:spcPts val="0"/>
                        </a:spcAft>
                      </a:pPr>
                      <a:r>
                        <a:rPr lang="sr-Latn-RS" sz="900" b="0" dirty="0" smtClean="0">
                          <a:solidFill>
                            <a:srgbClr val="003300"/>
                          </a:solidFill>
                          <a:effectLst/>
                        </a:rPr>
                        <a:t>Department </a:t>
                      </a:r>
                      <a:r>
                        <a:rPr lang="sr-Latn-RS" sz="900" b="0" dirty="0" err="1" smtClean="0">
                          <a:solidFill>
                            <a:srgbClr val="003300"/>
                          </a:solidFill>
                          <a:effectLst/>
                        </a:rPr>
                        <a:t>of</a:t>
                      </a:r>
                      <a:r>
                        <a:rPr lang="sr-Latn-RS" sz="900" b="0" dirty="0" smtClean="0">
                          <a:solidFill>
                            <a:srgbClr val="003300"/>
                          </a:solidFill>
                          <a:effectLst/>
                        </a:rPr>
                        <a:t> </a:t>
                      </a:r>
                      <a:r>
                        <a:rPr lang="sr-Latn-RS" sz="900" b="0" dirty="0" err="1" smtClean="0">
                          <a:solidFill>
                            <a:srgbClr val="003300"/>
                          </a:solidFill>
                          <a:effectLst/>
                        </a:rPr>
                        <a:t>Pharmaceutical</a:t>
                      </a:r>
                      <a:r>
                        <a:rPr lang="sr-Latn-RS" sz="900" b="0" dirty="0" smtClean="0">
                          <a:solidFill>
                            <a:srgbClr val="003300"/>
                          </a:solidFill>
                          <a:effectLst/>
                        </a:rPr>
                        <a:t> </a:t>
                      </a:r>
                      <a:r>
                        <a:rPr lang="sr-Latn-RS" sz="900" b="0" dirty="0" err="1" smtClean="0">
                          <a:solidFill>
                            <a:srgbClr val="003300"/>
                          </a:solidFill>
                          <a:effectLst/>
                        </a:rPr>
                        <a:t>chemistry</a:t>
                      </a:r>
                      <a:r>
                        <a:rPr lang="sr-Latn-RS" sz="900" b="0" dirty="0" smtClean="0">
                          <a:solidFill>
                            <a:srgbClr val="003300"/>
                          </a:solidFill>
                          <a:effectLst/>
                        </a:rPr>
                        <a:t> (UPLC </a:t>
                      </a:r>
                      <a:r>
                        <a:rPr lang="sr-Latn-RS" sz="900" b="0" dirty="0" err="1" smtClean="0">
                          <a:solidFill>
                            <a:srgbClr val="003300"/>
                          </a:solidFill>
                          <a:effectLst/>
                        </a:rPr>
                        <a:t>and</a:t>
                      </a:r>
                      <a:r>
                        <a:rPr lang="sr-Latn-RS" sz="900" b="0" dirty="0" smtClean="0">
                          <a:solidFill>
                            <a:srgbClr val="003300"/>
                          </a:solidFill>
                          <a:effectLst/>
                        </a:rPr>
                        <a:t> HPLC </a:t>
                      </a:r>
                      <a:r>
                        <a:rPr lang="sr-Latn-RS" sz="900" b="0" dirty="0" err="1" smtClean="0">
                          <a:solidFill>
                            <a:srgbClr val="003300"/>
                          </a:solidFill>
                          <a:effectLst/>
                        </a:rPr>
                        <a:t>aparatus</a:t>
                      </a:r>
                      <a:r>
                        <a:rPr lang="sr-Latn-RS" sz="900" b="0" dirty="0" smtClean="0">
                          <a:solidFill>
                            <a:srgbClr val="003300"/>
                          </a:solidFill>
                          <a:effectLst/>
                        </a:rPr>
                        <a:t>/</a:t>
                      </a:r>
                      <a:r>
                        <a:rPr lang="sr-Latn-RS" sz="900" b="0" dirty="0" err="1" smtClean="0">
                          <a:solidFill>
                            <a:srgbClr val="003300"/>
                          </a:solidFill>
                          <a:effectLst/>
                        </a:rPr>
                        <a:t>methods</a:t>
                      </a:r>
                      <a:r>
                        <a:rPr lang="sr-Latn-RS" sz="900" b="0" dirty="0" smtClean="0">
                          <a:solidFill>
                            <a:srgbClr val="003300"/>
                          </a:solidFill>
                          <a:effectLst/>
                        </a:rPr>
                        <a:t>)</a:t>
                      </a:r>
                      <a:endParaRPr lang="en-US" sz="900" b="0" dirty="0" smtClean="0">
                        <a:solidFill>
                          <a:srgbClr val="003300"/>
                        </a:solidFill>
                        <a:effectLst/>
                      </a:endParaRPr>
                    </a:p>
                    <a:p>
                      <a:pPr algn="l">
                        <a:lnSpc>
                          <a:spcPct val="115000"/>
                        </a:lnSpc>
                        <a:spcAft>
                          <a:spcPts val="0"/>
                        </a:spcAft>
                      </a:pPr>
                      <a:r>
                        <a:rPr lang="sr-Latn-RS" sz="900" b="0" dirty="0" smtClean="0">
                          <a:solidFill>
                            <a:srgbClr val="003300"/>
                          </a:solidFill>
                          <a:effectLst/>
                        </a:rPr>
                        <a:t>Department </a:t>
                      </a:r>
                      <a:r>
                        <a:rPr lang="sr-Latn-RS" sz="900" b="0" dirty="0" err="1" smtClean="0">
                          <a:solidFill>
                            <a:srgbClr val="003300"/>
                          </a:solidFill>
                          <a:effectLst/>
                        </a:rPr>
                        <a:t>of</a:t>
                      </a:r>
                      <a:r>
                        <a:rPr lang="sr-Latn-RS" sz="900" b="0" dirty="0" smtClean="0">
                          <a:solidFill>
                            <a:srgbClr val="003300"/>
                          </a:solidFill>
                          <a:effectLst/>
                        </a:rPr>
                        <a:t> </a:t>
                      </a:r>
                      <a:r>
                        <a:rPr lang="sr-Latn-RS" sz="900" b="0" dirty="0" err="1" smtClean="0">
                          <a:solidFill>
                            <a:srgbClr val="003300"/>
                          </a:solidFill>
                          <a:effectLst/>
                        </a:rPr>
                        <a:t>Physical</a:t>
                      </a:r>
                      <a:r>
                        <a:rPr lang="sr-Latn-RS" sz="900" b="0" dirty="0" smtClean="0">
                          <a:solidFill>
                            <a:srgbClr val="003300"/>
                          </a:solidFill>
                          <a:effectLst/>
                        </a:rPr>
                        <a:t> </a:t>
                      </a:r>
                      <a:r>
                        <a:rPr lang="sr-Latn-RS" sz="900" b="0" dirty="0" err="1" smtClean="0">
                          <a:solidFill>
                            <a:srgbClr val="003300"/>
                          </a:solidFill>
                          <a:effectLst/>
                        </a:rPr>
                        <a:t>chemistry</a:t>
                      </a:r>
                      <a:r>
                        <a:rPr lang="sr-Latn-RS" sz="900" b="0" dirty="0" smtClean="0">
                          <a:solidFill>
                            <a:srgbClr val="003300"/>
                          </a:solidFill>
                          <a:effectLst/>
                        </a:rPr>
                        <a:t> </a:t>
                      </a:r>
                      <a:r>
                        <a:rPr lang="sr-Latn-RS" sz="900" b="0" dirty="0" err="1" smtClean="0">
                          <a:solidFill>
                            <a:srgbClr val="003300"/>
                          </a:solidFill>
                          <a:effectLst/>
                        </a:rPr>
                        <a:t>and</a:t>
                      </a:r>
                      <a:r>
                        <a:rPr lang="sr-Latn-RS" sz="900" b="0" dirty="0" smtClean="0">
                          <a:solidFill>
                            <a:srgbClr val="003300"/>
                          </a:solidFill>
                          <a:effectLst/>
                        </a:rPr>
                        <a:t> instrumental </a:t>
                      </a:r>
                      <a:r>
                        <a:rPr lang="sr-Latn-RS" sz="900" b="0" dirty="0" err="1" smtClean="0">
                          <a:solidFill>
                            <a:srgbClr val="003300"/>
                          </a:solidFill>
                          <a:effectLst/>
                        </a:rPr>
                        <a:t>methods</a:t>
                      </a:r>
                      <a:endParaRPr lang="sr-Latn-RS" sz="900" b="0" dirty="0" smtClean="0">
                        <a:solidFill>
                          <a:srgbClr val="003300"/>
                        </a:solidFill>
                        <a:effectLst/>
                      </a:endParaRPr>
                    </a:p>
                    <a:p>
                      <a:pPr algn="l">
                        <a:lnSpc>
                          <a:spcPct val="115000"/>
                        </a:lnSpc>
                        <a:spcAft>
                          <a:spcPts val="0"/>
                        </a:spcAft>
                      </a:pPr>
                      <a:r>
                        <a:rPr lang="sr-Latn-RS" sz="900" b="1" dirty="0" err="1" smtClean="0">
                          <a:solidFill>
                            <a:srgbClr val="003300"/>
                          </a:solidFill>
                          <a:effectLst/>
                        </a:rPr>
                        <a:t>University</a:t>
                      </a:r>
                      <a:r>
                        <a:rPr lang="sr-Latn-RS" sz="900" b="1" dirty="0" smtClean="0">
                          <a:solidFill>
                            <a:srgbClr val="003300"/>
                          </a:solidFill>
                          <a:effectLst/>
                        </a:rPr>
                        <a:t> </a:t>
                      </a:r>
                      <a:r>
                        <a:rPr lang="sr-Latn-RS" sz="900" b="1" dirty="0" err="1" smtClean="0">
                          <a:solidFill>
                            <a:srgbClr val="003300"/>
                          </a:solidFill>
                          <a:effectLst/>
                        </a:rPr>
                        <a:t>of</a:t>
                      </a:r>
                      <a:r>
                        <a:rPr lang="sr-Latn-RS" sz="900" b="1" dirty="0" smtClean="0">
                          <a:solidFill>
                            <a:srgbClr val="003300"/>
                          </a:solidFill>
                          <a:effectLst/>
                        </a:rPr>
                        <a:t> </a:t>
                      </a:r>
                      <a:r>
                        <a:rPr lang="sr-Latn-RS" sz="900" b="1" dirty="0" err="1" smtClean="0">
                          <a:solidFill>
                            <a:srgbClr val="003300"/>
                          </a:solidFill>
                          <a:effectLst/>
                        </a:rPr>
                        <a:t>Belgrade</a:t>
                      </a:r>
                      <a:r>
                        <a:rPr lang="sr-Latn-RS" sz="900" b="1" dirty="0" smtClean="0">
                          <a:solidFill>
                            <a:srgbClr val="003300"/>
                          </a:solidFill>
                          <a:effectLst/>
                        </a:rPr>
                        <a:t> – </a:t>
                      </a:r>
                      <a:r>
                        <a:rPr lang="sr-Latn-RS" sz="900" b="1" dirty="0" err="1" smtClean="0">
                          <a:solidFill>
                            <a:srgbClr val="003300"/>
                          </a:solidFill>
                          <a:effectLst/>
                        </a:rPr>
                        <a:t>Mining</a:t>
                      </a:r>
                      <a:r>
                        <a:rPr lang="sr-Latn-RS" sz="900" b="1" dirty="0" smtClean="0">
                          <a:solidFill>
                            <a:srgbClr val="003300"/>
                          </a:solidFill>
                          <a:effectLst/>
                        </a:rPr>
                        <a:t> </a:t>
                      </a:r>
                      <a:r>
                        <a:rPr lang="sr-Latn-RS" sz="900" b="1" dirty="0" err="1" smtClean="0">
                          <a:solidFill>
                            <a:srgbClr val="003300"/>
                          </a:solidFill>
                          <a:effectLst/>
                        </a:rPr>
                        <a:t>and</a:t>
                      </a:r>
                      <a:r>
                        <a:rPr lang="sr-Latn-RS" sz="900" b="1" dirty="0" smtClean="0">
                          <a:solidFill>
                            <a:srgbClr val="003300"/>
                          </a:solidFill>
                          <a:effectLst/>
                        </a:rPr>
                        <a:t> </a:t>
                      </a:r>
                      <a:r>
                        <a:rPr lang="sr-Latn-RS" sz="900" b="1" dirty="0" err="1" smtClean="0">
                          <a:solidFill>
                            <a:srgbClr val="003300"/>
                          </a:solidFill>
                          <a:effectLst/>
                        </a:rPr>
                        <a:t>geological</a:t>
                      </a:r>
                      <a:r>
                        <a:rPr lang="sr-Latn-RS" sz="900" b="1" dirty="0" smtClean="0">
                          <a:solidFill>
                            <a:srgbClr val="003300"/>
                          </a:solidFill>
                          <a:effectLst/>
                        </a:rPr>
                        <a:t> </a:t>
                      </a:r>
                      <a:r>
                        <a:rPr lang="sr-Latn-RS" sz="900" b="1" dirty="0" err="1" smtClean="0">
                          <a:solidFill>
                            <a:srgbClr val="003300"/>
                          </a:solidFill>
                          <a:effectLst/>
                        </a:rPr>
                        <a:t>faculty</a:t>
                      </a:r>
                      <a:r>
                        <a:rPr lang="en-US" sz="900" b="0" baseline="0" dirty="0" smtClean="0">
                          <a:solidFill>
                            <a:srgbClr val="003300"/>
                          </a:solidFill>
                          <a:effectLst/>
                        </a:rPr>
                        <a:t> </a:t>
                      </a:r>
                      <a:r>
                        <a:rPr lang="sr-Latn-RS" sz="900" b="0" dirty="0" err="1" smtClean="0">
                          <a:solidFill>
                            <a:srgbClr val="003300"/>
                          </a:solidFill>
                          <a:effectLst/>
                        </a:rPr>
                        <a:t>Group</a:t>
                      </a:r>
                      <a:r>
                        <a:rPr lang="sr-Latn-RS" sz="900" b="0" dirty="0" smtClean="0">
                          <a:solidFill>
                            <a:srgbClr val="003300"/>
                          </a:solidFill>
                          <a:effectLst/>
                        </a:rPr>
                        <a:t> </a:t>
                      </a:r>
                      <a:r>
                        <a:rPr lang="sr-Latn-RS" sz="900" b="0" dirty="0" err="1" smtClean="0">
                          <a:solidFill>
                            <a:srgbClr val="003300"/>
                          </a:solidFill>
                          <a:effectLst/>
                        </a:rPr>
                        <a:t>of</a:t>
                      </a:r>
                      <a:r>
                        <a:rPr lang="sr-Latn-RS" sz="900" b="0" dirty="0" smtClean="0">
                          <a:solidFill>
                            <a:srgbClr val="003300"/>
                          </a:solidFill>
                          <a:effectLst/>
                        </a:rPr>
                        <a:t> prof. Aleksandar </a:t>
                      </a:r>
                      <a:r>
                        <a:rPr lang="sr-Latn-RS" sz="900" b="0" dirty="0" err="1" smtClean="0">
                          <a:solidFill>
                            <a:srgbClr val="003300"/>
                          </a:solidFill>
                          <a:effectLst/>
                        </a:rPr>
                        <a:t>Kremenovic</a:t>
                      </a:r>
                      <a:r>
                        <a:rPr lang="sr-Latn-RS" sz="900" b="0" dirty="0" smtClean="0">
                          <a:solidFill>
                            <a:srgbClr val="003300"/>
                          </a:solidFill>
                          <a:effectLst/>
                        </a:rPr>
                        <a:t> </a:t>
                      </a:r>
                    </a:p>
                    <a:p>
                      <a:pPr algn="l">
                        <a:lnSpc>
                          <a:spcPct val="115000"/>
                        </a:lnSpc>
                        <a:spcAft>
                          <a:spcPts val="0"/>
                        </a:spcAft>
                      </a:pPr>
                      <a:r>
                        <a:rPr lang="sr-Latn-RS" sz="900" b="1" dirty="0" err="1" smtClean="0">
                          <a:solidFill>
                            <a:srgbClr val="003300"/>
                          </a:solidFill>
                          <a:effectLst/>
                        </a:rPr>
                        <a:t>University</a:t>
                      </a:r>
                      <a:r>
                        <a:rPr lang="sr-Latn-RS" sz="900" b="1" dirty="0" smtClean="0">
                          <a:solidFill>
                            <a:srgbClr val="003300"/>
                          </a:solidFill>
                          <a:effectLst/>
                        </a:rPr>
                        <a:t> </a:t>
                      </a:r>
                      <a:r>
                        <a:rPr lang="sr-Latn-RS" sz="900" b="1" dirty="0" err="1" smtClean="0">
                          <a:solidFill>
                            <a:srgbClr val="003300"/>
                          </a:solidFill>
                          <a:effectLst/>
                        </a:rPr>
                        <a:t>of</a:t>
                      </a:r>
                      <a:r>
                        <a:rPr lang="sr-Latn-RS" sz="900" b="1" dirty="0" smtClean="0">
                          <a:solidFill>
                            <a:srgbClr val="003300"/>
                          </a:solidFill>
                          <a:effectLst/>
                        </a:rPr>
                        <a:t> </a:t>
                      </a:r>
                      <a:r>
                        <a:rPr lang="sr-Latn-RS" sz="900" b="1" dirty="0" err="1" smtClean="0">
                          <a:solidFill>
                            <a:srgbClr val="003300"/>
                          </a:solidFill>
                          <a:effectLst/>
                        </a:rPr>
                        <a:t>Belgrade</a:t>
                      </a:r>
                      <a:r>
                        <a:rPr lang="sr-Latn-RS" sz="900" b="1" dirty="0" smtClean="0">
                          <a:solidFill>
                            <a:srgbClr val="003300"/>
                          </a:solidFill>
                          <a:effectLst/>
                        </a:rPr>
                        <a:t> – Institute </a:t>
                      </a:r>
                      <a:r>
                        <a:rPr lang="sr-Latn-RS" sz="900" b="1" dirty="0" err="1" smtClean="0">
                          <a:solidFill>
                            <a:srgbClr val="003300"/>
                          </a:solidFill>
                          <a:effectLst/>
                        </a:rPr>
                        <a:t>of</a:t>
                      </a:r>
                      <a:r>
                        <a:rPr lang="sr-Latn-RS" sz="900" b="1" dirty="0" smtClean="0">
                          <a:solidFill>
                            <a:srgbClr val="003300"/>
                          </a:solidFill>
                          <a:effectLst/>
                        </a:rPr>
                        <a:t> </a:t>
                      </a:r>
                      <a:r>
                        <a:rPr lang="sr-Latn-RS" sz="900" b="1" dirty="0" err="1" smtClean="0">
                          <a:solidFill>
                            <a:srgbClr val="003300"/>
                          </a:solidFill>
                          <a:effectLst/>
                        </a:rPr>
                        <a:t>chemistry</a:t>
                      </a:r>
                      <a:r>
                        <a:rPr lang="sr-Latn-RS" sz="900" b="1" dirty="0" smtClean="0">
                          <a:solidFill>
                            <a:srgbClr val="003300"/>
                          </a:solidFill>
                          <a:effectLst/>
                        </a:rPr>
                        <a:t>, </a:t>
                      </a:r>
                      <a:r>
                        <a:rPr lang="sr-Latn-RS" sz="900" b="1" dirty="0" err="1" smtClean="0">
                          <a:solidFill>
                            <a:srgbClr val="003300"/>
                          </a:solidFill>
                          <a:effectLst/>
                        </a:rPr>
                        <a:t>technology</a:t>
                      </a:r>
                      <a:r>
                        <a:rPr lang="sr-Latn-RS" sz="900" b="1" dirty="0" smtClean="0">
                          <a:solidFill>
                            <a:srgbClr val="003300"/>
                          </a:solidFill>
                          <a:effectLst/>
                        </a:rPr>
                        <a:t> </a:t>
                      </a:r>
                      <a:r>
                        <a:rPr lang="sr-Latn-RS" sz="900" b="1" dirty="0" err="1" smtClean="0">
                          <a:solidFill>
                            <a:srgbClr val="003300"/>
                          </a:solidFill>
                          <a:effectLst/>
                        </a:rPr>
                        <a:t>and</a:t>
                      </a:r>
                      <a:r>
                        <a:rPr lang="sr-Latn-RS" sz="900" b="1" dirty="0" smtClean="0">
                          <a:solidFill>
                            <a:srgbClr val="003300"/>
                          </a:solidFill>
                          <a:effectLst/>
                        </a:rPr>
                        <a:t> </a:t>
                      </a:r>
                      <a:r>
                        <a:rPr lang="sr-Latn-RS" sz="900" b="1" dirty="0" err="1" smtClean="0">
                          <a:solidFill>
                            <a:srgbClr val="003300"/>
                          </a:solidFill>
                          <a:effectLst/>
                        </a:rPr>
                        <a:t>metallurgy</a:t>
                      </a:r>
                      <a:r>
                        <a:rPr lang="en-US" sz="900" b="0" baseline="0" dirty="0" smtClean="0">
                          <a:solidFill>
                            <a:srgbClr val="003300"/>
                          </a:solidFill>
                          <a:effectLst/>
                        </a:rPr>
                        <a:t> </a:t>
                      </a:r>
                      <a:r>
                        <a:rPr lang="sr-Latn-RS" sz="900" b="0" dirty="0" smtClean="0">
                          <a:solidFill>
                            <a:srgbClr val="003300"/>
                          </a:solidFill>
                          <a:effectLst/>
                        </a:rPr>
                        <a:t>Dr </a:t>
                      </a:r>
                      <a:r>
                        <a:rPr lang="sr-Latn-RS" sz="900" b="0" dirty="0" err="1" smtClean="0">
                          <a:solidFill>
                            <a:srgbClr val="003300"/>
                          </a:solidFill>
                          <a:effectLst/>
                        </a:rPr>
                        <a:t>sc</a:t>
                      </a:r>
                      <a:r>
                        <a:rPr lang="sr-Latn-RS" sz="900" b="0" dirty="0" smtClean="0">
                          <a:solidFill>
                            <a:srgbClr val="003300"/>
                          </a:solidFill>
                          <a:effectLst/>
                        </a:rPr>
                        <a:t>. Danijela Ranđelović</a:t>
                      </a:r>
                    </a:p>
                    <a:p>
                      <a:pPr algn="l">
                        <a:lnSpc>
                          <a:spcPct val="115000"/>
                        </a:lnSpc>
                        <a:spcAft>
                          <a:spcPts val="0"/>
                        </a:spcAft>
                      </a:pPr>
                      <a:r>
                        <a:rPr lang="sr-Latn-RS" sz="900" b="1" dirty="0" err="1" smtClean="0">
                          <a:solidFill>
                            <a:srgbClr val="003300"/>
                          </a:solidFill>
                          <a:effectLst/>
                        </a:rPr>
                        <a:t>University</a:t>
                      </a:r>
                      <a:r>
                        <a:rPr lang="sr-Latn-RS" sz="900" b="1" dirty="0" smtClean="0">
                          <a:solidFill>
                            <a:srgbClr val="003300"/>
                          </a:solidFill>
                          <a:effectLst/>
                        </a:rPr>
                        <a:t> </a:t>
                      </a:r>
                      <a:r>
                        <a:rPr lang="sr-Latn-RS" sz="900" b="1" dirty="0" err="1" smtClean="0">
                          <a:solidFill>
                            <a:srgbClr val="003300"/>
                          </a:solidFill>
                          <a:effectLst/>
                        </a:rPr>
                        <a:t>of</a:t>
                      </a:r>
                      <a:r>
                        <a:rPr lang="sr-Latn-RS" sz="900" b="1" dirty="0" smtClean="0">
                          <a:solidFill>
                            <a:srgbClr val="003300"/>
                          </a:solidFill>
                          <a:effectLst/>
                        </a:rPr>
                        <a:t> Novi Sad</a:t>
                      </a:r>
                      <a:r>
                        <a:rPr lang="en-US" sz="900" b="1" baseline="0" dirty="0" smtClean="0">
                          <a:solidFill>
                            <a:srgbClr val="003300"/>
                          </a:solidFill>
                          <a:effectLst/>
                        </a:rPr>
                        <a:t> </a:t>
                      </a:r>
                    </a:p>
                    <a:p>
                      <a:pPr algn="l">
                        <a:lnSpc>
                          <a:spcPct val="115000"/>
                        </a:lnSpc>
                        <a:spcAft>
                          <a:spcPts val="0"/>
                        </a:spcAft>
                      </a:pPr>
                      <a:r>
                        <a:rPr lang="sr-Latn-RS" sz="900" b="0" dirty="0" err="1" smtClean="0">
                          <a:solidFill>
                            <a:srgbClr val="003300"/>
                          </a:solidFill>
                          <a:effectLst/>
                        </a:rPr>
                        <a:t>Faculty</a:t>
                      </a:r>
                      <a:r>
                        <a:rPr lang="sr-Latn-RS" sz="900" b="0" dirty="0" smtClean="0">
                          <a:solidFill>
                            <a:srgbClr val="003300"/>
                          </a:solidFill>
                          <a:effectLst/>
                        </a:rPr>
                        <a:t> </a:t>
                      </a:r>
                      <a:r>
                        <a:rPr lang="sr-Latn-RS" sz="900" b="0" dirty="0" err="1" smtClean="0">
                          <a:solidFill>
                            <a:srgbClr val="003300"/>
                          </a:solidFill>
                          <a:effectLst/>
                        </a:rPr>
                        <a:t>of</a:t>
                      </a:r>
                      <a:r>
                        <a:rPr lang="sr-Latn-RS" sz="900" b="0" dirty="0" smtClean="0">
                          <a:solidFill>
                            <a:srgbClr val="003300"/>
                          </a:solidFill>
                          <a:effectLst/>
                        </a:rPr>
                        <a:t> </a:t>
                      </a:r>
                      <a:r>
                        <a:rPr lang="sr-Latn-RS" sz="900" b="0" dirty="0" err="1" smtClean="0">
                          <a:solidFill>
                            <a:srgbClr val="003300"/>
                          </a:solidFill>
                          <a:effectLst/>
                        </a:rPr>
                        <a:t>Technical</a:t>
                      </a:r>
                      <a:r>
                        <a:rPr lang="sr-Latn-RS" sz="900" b="0" dirty="0" smtClean="0">
                          <a:solidFill>
                            <a:srgbClr val="003300"/>
                          </a:solidFill>
                          <a:effectLst/>
                        </a:rPr>
                        <a:t> </a:t>
                      </a:r>
                      <a:r>
                        <a:rPr lang="sr-Latn-RS" sz="900" b="0" dirty="0" err="1" smtClean="0">
                          <a:solidFill>
                            <a:srgbClr val="003300"/>
                          </a:solidFill>
                          <a:effectLst/>
                        </a:rPr>
                        <a:t>sciences</a:t>
                      </a:r>
                      <a:r>
                        <a:rPr lang="sr-Latn-RS" sz="900" b="0" dirty="0" smtClean="0">
                          <a:solidFill>
                            <a:srgbClr val="003300"/>
                          </a:solidFill>
                          <a:effectLst/>
                        </a:rPr>
                        <a:t> – Prof. Goran Stojanović</a:t>
                      </a:r>
                    </a:p>
                    <a:p>
                      <a:pPr algn="l">
                        <a:lnSpc>
                          <a:spcPct val="115000"/>
                        </a:lnSpc>
                        <a:spcAft>
                          <a:spcPts val="0"/>
                        </a:spcAft>
                      </a:pPr>
                      <a:r>
                        <a:rPr lang="sr-Latn-RS" sz="900" b="0" dirty="0" err="1" smtClean="0">
                          <a:solidFill>
                            <a:srgbClr val="003300"/>
                          </a:solidFill>
                          <a:effectLst/>
                        </a:rPr>
                        <a:t>School</a:t>
                      </a:r>
                      <a:r>
                        <a:rPr lang="sr-Latn-RS" sz="900" b="0" dirty="0" smtClean="0">
                          <a:solidFill>
                            <a:srgbClr val="003300"/>
                          </a:solidFill>
                          <a:effectLst/>
                        </a:rPr>
                        <a:t> </a:t>
                      </a:r>
                      <a:r>
                        <a:rPr lang="sr-Latn-RS" sz="900" b="0" dirty="0" err="1" smtClean="0">
                          <a:solidFill>
                            <a:srgbClr val="003300"/>
                          </a:solidFill>
                          <a:effectLst/>
                        </a:rPr>
                        <a:t>of</a:t>
                      </a:r>
                      <a:r>
                        <a:rPr lang="sr-Latn-RS" sz="900" b="0" dirty="0" smtClean="0">
                          <a:solidFill>
                            <a:srgbClr val="003300"/>
                          </a:solidFill>
                          <a:effectLst/>
                        </a:rPr>
                        <a:t> Medicine/Department </a:t>
                      </a:r>
                      <a:r>
                        <a:rPr lang="sr-Latn-RS" sz="900" b="0" dirty="0" err="1" smtClean="0">
                          <a:solidFill>
                            <a:srgbClr val="003300"/>
                          </a:solidFill>
                          <a:effectLst/>
                        </a:rPr>
                        <a:t>of</a:t>
                      </a:r>
                      <a:r>
                        <a:rPr lang="sr-Latn-RS" sz="900" b="0" dirty="0" smtClean="0">
                          <a:solidFill>
                            <a:srgbClr val="003300"/>
                          </a:solidFill>
                          <a:effectLst/>
                        </a:rPr>
                        <a:t> </a:t>
                      </a:r>
                      <a:r>
                        <a:rPr lang="sr-Latn-RS" sz="900" b="0" dirty="0" err="1" smtClean="0">
                          <a:solidFill>
                            <a:srgbClr val="003300"/>
                          </a:solidFill>
                          <a:effectLst/>
                        </a:rPr>
                        <a:t>Pharmacy</a:t>
                      </a:r>
                      <a:r>
                        <a:rPr lang="sr-Latn-RS" sz="900" b="0" dirty="0" smtClean="0">
                          <a:solidFill>
                            <a:srgbClr val="003300"/>
                          </a:solidFill>
                          <a:effectLst/>
                        </a:rPr>
                        <a:t> – Prof. Veljko </a:t>
                      </a:r>
                      <a:r>
                        <a:rPr lang="sr-Latn-RS" sz="900" b="0" dirty="0" err="1" smtClean="0">
                          <a:solidFill>
                            <a:srgbClr val="003300"/>
                          </a:solidFill>
                          <a:effectLst/>
                        </a:rPr>
                        <a:t>Krstonošić</a:t>
                      </a:r>
                      <a:endParaRPr lang="sr-Latn-RS" sz="900" b="0" dirty="0" smtClean="0">
                        <a:solidFill>
                          <a:srgbClr val="003300"/>
                        </a:solidFill>
                        <a:effectLst/>
                      </a:endParaRPr>
                    </a:p>
                    <a:p>
                      <a:pPr algn="l">
                        <a:lnSpc>
                          <a:spcPct val="115000"/>
                        </a:lnSpc>
                        <a:spcAft>
                          <a:spcPts val="0"/>
                        </a:spcAft>
                      </a:pPr>
                      <a:r>
                        <a:rPr lang="sr-Latn-RS" sz="900" b="1" dirty="0" err="1" smtClean="0">
                          <a:solidFill>
                            <a:srgbClr val="003300"/>
                          </a:solidFill>
                          <a:effectLst/>
                        </a:rPr>
                        <a:t>University</a:t>
                      </a:r>
                      <a:r>
                        <a:rPr lang="sr-Latn-RS" sz="900" b="1" dirty="0" smtClean="0">
                          <a:solidFill>
                            <a:srgbClr val="003300"/>
                          </a:solidFill>
                          <a:effectLst/>
                        </a:rPr>
                        <a:t> </a:t>
                      </a:r>
                      <a:r>
                        <a:rPr lang="sr-Latn-RS" sz="900" b="1" dirty="0" err="1" smtClean="0">
                          <a:solidFill>
                            <a:srgbClr val="003300"/>
                          </a:solidFill>
                          <a:effectLst/>
                        </a:rPr>
                        <a:t>of</a:t>
                      </a:r>
                      <a:r>
                        <a:rPr lang="sr-Latn-RS" sz="900" b="1" dirty="0" smtClean="0">
                          <a:solidFill>
                            <a:srgbClr val="003300"/>
                          </a:solidFill>
                          <a:effectLst/>
                        </a:rPr>
                        <a:t> </a:t>
                      </a:r>
                      <a:r>
                        <a:rPr lang="sr-Latn-RS" sz="900" b="1" dirty="0" err="1" smtClean="0">
                          <a:solidFill>
                            <a:srgbClr val="003300"/>
                          </a:solidFill>
                          <a:effectLst/>
                        </a:rPr>
                        <a:t>Nis</a:t>
                      </a:r>
                      <a:endParaRPr lang="en-US" sz="900" b="1" dirty="0" smtClean="0">
                        <a:solidFill>
                          <a:srgbClr val="003300"/>
                        </a:solidFill>
                        <a:effectLst/>
                      </a:endParaRPr>
                    </a:p>
                    <a:p>
                      <a:pPr algn="l">
                        <a:lnSpc>
                          <a:spcPct val="115000"/>
                        </a:lnSpc>
                        <a:spcAft>
                          <a:spcPts val="0"/>
                        </a:spcAft>
                      </a:pPr>
                      <a:r>
                        <a:rPr lang="sr-Latn-RS" sz="900" b="0" dirty="0" err="1" smtClean="0">
                          <a:solidFill>
                            <a:srgbClr val="003300"/>
                          </a:solidFill>
                          <a:effectLst/>
                        </a:rPr>
                        <a:t>School</a:t>
                      </a:r>
                      <a:r>
                        <a:rPr lang="sr-Latn-RS" sz="900" b="0" dirty="0" smtClean="0">
                          <a:solidFill>
                            <a:srgbClr val="003300"/>
                          </a:solidFill>
                          <a:effectLst/>
                        </a:rPr>
                        <a:t> </a:t>
                      </a:r>
                      <a:r>
                        <a:rPr lang="sr-Latn-RS" sz="900" b="0" dirty="0" err="1" smtClean="0">
                          <a:solidFill>
                            <a:srgbClr val="003300"/>
                          </a:solidFill>
                          <a:effectLst/>
                        </a:rPr>
                        <a:t>of</a:t>
                      </a:r>
                      <a:r>
                        <a:rPr lang="sr-Latn-RS" sz="900" b="0" dirty="0" smtClean="0">
                          <a:solidFill>
                            <a:srgbClr val="003300"/>
                          </a:solidFill>
                          <a:effectLst/>
                        </a:rPr>
                        <a:t> Medicine/Department </a:t>
                      </a:r>
                      <a:r>
                        <a:rPr lang="sr-Latn-RS" sz="900" b="0" dirty="0" err="1" smtClean="0">
                          <a:solidFill>
                            <a:srgbClr val="003300"/>
                          </a:solidFill>
                          <a:effectLst/>
                        </a:rPr>
                        <a:t>of</a:t>
                      </a:r>
                      <a:r>
                        <a:rPr lang="sr-Latn-RS" sz="900" b="0" dirty="0" smtClean="0">
                          <a:solidFill>
                            <a:srgbClr val="003300"/>
                          </a:solidFill>
                          <a:effectLst/>
                        </a:rPr>
                        <a:t> </a:t>
                      </a:r>
                      <a:r>
                        <a:rPr lang="sr-Latn-RS" sz="900" b="0" dirty="0" err="1" smtClean="0">
                          <a:solidFill>
                            <a:srgbClr val="003300"/>
                          </a:solidFill>
                          <a:effectLst/>
                        </a:rPr>
                        <a:t>Pharmacy</a:t>
                      </a:r>
                      <a:r>
                        <a:rPr lang="sr-Latn-RS" sz="900" b="0" dirty="0" smtClean="0">
                          <a:solidFill>
                            <a:srgbClr val="003300"/>
                          </a:solidFill>
                          <a:effectLst/>
                        </a:rPr>
                        <a:t>  – Prof. Ivana Nešić, </a:t>
                      </a:r>
                      <a:r>
                        <a:rPr lang="sr-Latn-RS" sz="900" b="0" dirty="0" err="1" smtClean="0">
                          <a:solidFill>
                            <a:srgbClr val="003300"/>
                          </a:solidFill>
                          <a:effectLst/>
                        </a:rPr>
                        <a:t>Assist</a:t>
                      </a:r>
                      <a:r>
                        <a:rPr lang="sr-Latn-RS" sz="900" b="0" dirty="0" smtClean="0">
                          <a:solidFill>
                            <a:srgbClr val="003300"/>
                          </a:solidFill>
                          <a:effectLst/>
                        </a:rPr>
                        <a:t>. prof. Marija Tasić </a:t>
                      </a:r>
                      <a:r>
                        <a:rPr lang="sr-Latn-RS" sz="900" b="0" dirty="0" err="1" smtClean="0">
                          <a:solidFill>
                            <a:srgbClr val="003300"/>
                          </a:solidFill>
                          <a:effectLst/>
                        </a:rPr>
                        <a:t>Kostov</a:t>
                      </a:r>
                      <a:endParaRPr lang="sr-Latn-RS" sz="900" b="0" dirty="0" smtClean="0">
                        <a:solidFill>
                          <a:srgbClr val="003300"/>
                        </a:solidFill>
                        <a:effectLst/>
                      </a:endParaRPr>
                    </a:p>
                    <a:p>
                      <a:pPr algn="l">
                        <a:lnSpc>
                          <a:spcPct val="115000"/>
                        </a:lnSpc>
                        <a:spcAft>
                          <a:spcPts val="0"/>
                        </a:spcAft>
                      </a:pPr>
                      <a:r>
                        <a:rPr lang="sr-Latn-RS" sz="900" b="0" dirty="0" err="1" smtClean="0">
                          <a:solidFill>
                            <a:srgbClr val="003300"/>
                          </a:solidFill>
                          <a:effectLst/>
                        </a:rPr>
                        <a:t>Faculty</a:t>
                      </a:r>
                      <a:r>
                        <a:rPr lang="sr-Latn-RS" sz="900" b="0" dirty="0" smtClean="0">
                          <a:solidFill>
                            <a:srgbClr val="003300"/>
                          </a:solidFill>
                          <a:effectLst/>
                        </a:rPr>
                        <a:t> </a:t>
                      </a:r>
                      <a:r>
                        <a:rPr lang="sr-Latn-RS" sz="900" b="0" dirty="0" err="1" smtClean="0">
                          <a:solidFill>
                            <a:srgbClr val="003300"/>
                          </a:solidFill>
                          <a:effectLst/>
                        </a:rPr>
                        <a:t>of</a:t>
                      </a:r>
                      <a:r>
                        <a:rPr lang="sr-Latn-RS" sz="900" b="0" dirty="0" smtClean="0">
                          <a:solidFill>
                            <a:srgbClr val="003300"/>
                          </a:solidFill>
                          <a:effectLst/>
                        </a:rPr>
                        <a:t> </a:t>
                      </a:r>
                      <a:r>
                        <a:rPr lang="sr-Latn-RS" sz="900" b="0" dirty="0" err="1" smtClean="0">
                          <a:solidFill>
                            <a:srgbClr val="003300"/>
                          </a:solidFill>
                          <a:effectLst/>
                        </a:rPr>
                        <a:t>Technology</a:t>
                      </a:r>
                      <a:r>
                        <a:rPr lang="sr-Latn-RS" sz="900" b="0" dirty="0" smtClean="0">
                          <a:solidFill>
                            <a:srgbClr val="003300"/>
                          </a:solidFill>
                          <a:effectLst/>
                        </a:rPr>
                        <a:t> Leskovac – Prof. Nebojša Cekić</a:t>
                      </a:r>
                    </a:p>
                    <a:p>
                      <a:pPr algn="l">
                        <a:lnSpc>
                          <a:spcPct val="115000"/>
                        </a:lnSpc>
                        <a:spcAft>
                          <a:spcPts val="600"/>
                        </a:spcAft>
                      </a:pPr>
                      <a:r>
                        <a:rPr lang="sr-Latn-RS" sz="900" b="1" dirty="0" smtClean="0">
                          <a:solidFill>
                            <a:srgbClr val="003300"/>
                          </a:solidFill>
                          <a:effectLst/>
                        </a:rPr>
                        <a:t>Institute </a:t>
                      </a:r>
                      <a:r>
                        <a:rPr lang="sr-Latn-RS" sz="900" b="1" dirty="0" err="1" smtClean="0">
                          <a:solidFill>
                            <a:srgbClr val="003300"/>
                          </a:solidFill>
                          <a:effectLst/>
                        </a:rPr>
                        <a:t>for</a:t>
                      </a:r>
                      <a:r>
                        <a:rPr lang="sr-Latn-RS" sz="900" b="1" dirty="0" smtClean="0">
                          <a:solidFill>
                            <a:srgbClr val="003300"/>
                          </a:solidFill>
                          <a:effectLst/>
                        </a:rPr>
                        <a:t> </a:t>
                      </a:r>
                      <a:r>
                        <a:rPr lang="sr-Latn-RS" sz="900" b="1" dirty="0" err="1" smtClean="0">
                          <a:solidFill>
                            <a:srgbClr val="003300"/>
                          </a:solidFill>
                          <a:effectLst/>
                        </a:rPr>
                        <a:t>natural</a:t>
                      </a:r>
                      <a:r>
                        <a:rPr lang="sr-Latn-RS" sz="900" b="1" dirty="0" smtClean="0">
                          <a:solidFill>
                            <a:srgbClr val="003300"/>
                          </a:solidFill>
                          <a:effectLst/>
                        </a:rPr>
                        <a:t> </a:t>
                      </a:r>
                      <a:r>
                        <a:rPr lang="sr-Latn-RS" sz="900" b="1" dirty="0" err="1" smtClean="0">
                          <a:solidFill>
                            <a:srgbClr val="003300"/>
                          </a:solidFill>
                          <a:effectLst/>
                        </a:rPr>
                        <a:t>medicines</a:t>
                      </a:r>
                      <a:r>
                        <a:rPr lang="sr-Latn-RS" sz="900" b="1" dirty="0" smtClean="0">
                          <a:solidFill>
                            <a:srgbClr val="003300"/>
                          </a:solidFill>
                          <a:effectLst/>
                        </a:rPr>
                        <a:t> </a:t>
                      </a:r>
                      <a:r>
                        <a:rPr lang="sr-Latn-RS" sz="900" b="1" dirty="0" err="1" smtClean="0">
                          <a:solidFill>
                            <a:srgbClr val="003300"/>
                          </a:solidFill>
                          <a:effectLst/>
                        </a:rPr>
                        <a:t>research</a:t>
                      </a:r>
                      <a:r>
                        <a:rPr lang="sr-Latn-RS" sz="900" b="1" dirty="0" smtClean="0">
                          <a:solidFill>
                            <a:srgbClr val="003300"/>
                          </a:solidFill>
                          <a:effectLst/>
                        </a:rPr>
                        <a:t> "Josif Pančić"</a:t>
                      </a:r>
                      <a:endParaRPr lang="sr-Latn-RS" sz="900" b="0" dirty="0" smtClean="0">
                        <a:solidFill>
                          <a:srgbClr val="003300"/>
                        </a:solidFill>
                        <a:effectLst/>
                      </a:endParaRPr>
                    </a:p>
                    <a:p>
                      <a:pPr algn="l">
                        <a:lnSpc>
                          <a:spcPct val="115000"/>
                        </a:lnSpc>
                        <a:spcAft>
                          <a:spcPts val="0"/>
                        </a:spcAft>
                      </a:pPr>
                      <a:r>
                        <a:rPr lang="sr-Latn-RS" sz="900" b="1" u="sng" dirty="0" err="1" smtClean="0">
                          <a:solidFill>
                            <a:srgbClr val="003300"/>
                          </a:solidFill>
                          <a:effectLst/>
                        </a:rPr>
                        <a:t>International</a:t>
                      </a:r>
                      <a:r>
                        <a:rPr lang="sr-Latn-RS" sz="900" b="1" u="sng" dirty="0" smtClean="0">
                          <a:solidFill>
                            <a:srgbClr val="003300"/>
                          </a:solidFill>
                          <a:effectLst/>
                        </a:rPr>
                        <a:t> </a:t>
                      </a:r>
                      <a:r>
                        <a:rPr lang="sr-Latn-RS" sz="900" b="1" u="sng" dirty="0" err="1" smtClean="0">
                          <a:solidFill>
                            <a:srgbClr val="003300"/>
                          </a:solidFill>
                          <a:effectLst/>
                        </a:rPr>
                        <a:t>collaborations</a:t>
                      </a:r>
                      <a:endParaRPr lang="sr-Latn-RS" sz="900" b="1" u="sng" dirty="0" smtClean="0">
                        <a:solidFill>
                          <a:srgbClr val="003300"/>
                        </a:solidFill>
                        <a:effectLst/>
                      </a:endParaRPr>
                    </a:p>
                    <a:p>
                      <a:pPr algn="l">
                        <a:lnSpc>
                          <a:spcPct val="115000"/>
                        </a:lnSpc>
                        <a:spcAft>
                          <a:spcPts val="0"/>
                        </a:spcAft>
                      </a:pPr>
                      <a:r>
                        <a:rPr lang="sr-Latn-RS" sz="900" b="0" dirty="0" smtClean="0">
                          <a:solidFill>
                            <a:srgbClr val="003300"/>
                          </a:solidFill>
                          <a:effectLst/>
                        </a:rPr>
                        <a:t>Institut </a:t>
                      </a:r>
                      <a:r>
                        <a:rPr lang="sr-Latn-RS" sz="900" b="0" dirty="0" err="1" smtClean="0">
                          <a:solidFill>
                            <a:srgbClr val="003300"/>
                          </a:solidFill>
                          <a:effectLst/>
                        </a:rPr>
                        <a:t>of</a:t>
                      </a:r>
                      <a:r>
                        <a:rPr lang="sr-Latn-RS" sz="900" b="0" dirty="0" smtClean="0">
                          <a:solidFill>
                            <a:srgbClr val="003300"/>
                          </a:solidFill>
                          <a:effectLst/>
                        </a:rPr>
                        <a:t> </a:t>
                      </a:r>
                      <a:r>
                        <a:rPr lang="sr-Latn-RS" sz="900" b="0" dirty="0" err="1" smtClean="0">
                          <a:solidFill>
                            <a:srgbClr val="003300"/>
                          </a:solidFill>
                          <a:effectLst/>
                        </a:rPr>
                        <a:t>Pharmaceutical</a:t>
                      </a:r>
                      <a:r>
                        <a:rPr lang="sr-Latn-RS" sz="900" b="0" dirty="0" smtClean="0">
                          <a:solidFill>
                            <a:srgbClr val="003300"/>
                          </a:solidFill>
                          <a:effectLst/>
                        </a:rPr>
                        <a:t> </a:t>
                      </a:r>
                      <a:r>
                        <a:rPr lang="sr-Latn-RS" sz="900" b="0" dirty="0" err="1" smtClean="0">
                          <a:solidFill>
                            <a:srgbClr val="003300"/>
                          </a:solidFill>
                          <a:effectLst/>
                        </a:rPr>
                        <a:t>technology</a:t>
                      </a:r>
                      <a:r>
                        <a:rPr lang="sr-Latn-RS" sz="900" b="0" dirty="0" smtClean="0">
                          <a:solidFill>
                            <a:srgbClr val="003300"/>
                          </a:solidFill>
                          <a:effectLst/>
                        </a:rPr>
                        <a:t>, </a:t>
                      </a:r>
                      <a:r>
                        <a:rPr lang="sr-Latn-RS" sz="900" b="0" dirty="0" err="1" smtClean="0">
                          <a:solidFill>
                            <a:srgbClr val="003300"/>
                          </a:solidFill>
                          <a:effectLst/>
                        </a:rPr>
                        <a:t>Eberhard-Karls</a:t>
                      </a:r>
                      <a:r>
                        <a:rPr lang="sr-Latn-RS" sz="900" b="0" dirty="0" smtClean="0">
                          <a:solidFill>
                            <a:srgbClr val="003300"/>
                          </a:solidFill>
                          <a:effectLst/>
                        </a:rPr>
                        <a:t> </a:t>
                      </a:r>
                      <a:r>
                        <a:rPr lang="sr-Latn-RS" sz="900" b="0" dirty="0" err="1" smtClean="0">
                          <a:solidFill>
                            <a:srgbClr val="003300"/>
                          </a:solidFill>
                          <a:effectLst/>
                        </a:rPr>
                        <a:t>Universität</a:t>
                      </a:r>
                      <a:r>
                        <a:rPr lang="sr-Latn-RS" sz="900" b="0" dirty="0" smtClean="0">
                          <a:solidFill>
                            <a:srgbClr val="003300"/>
                          </a:solidFill>
                          <a:effectLst/>
                        </a:rPr>
                        <a:t> </a:t>
                      </a:r>
                      <a:r>
                        <a:rPr lang="sr-Latn-RS" sz="900" b="0" dirty="0" err="1" smtClean="0">
                          <a:solidFill>
                            <a:srgbClr val="003300"/>
                          </a:solidFill>
                          <a:effectLst/>
                        </a:rPr>
                        <a:t>Tübingen</a:t>
                      </a:r>
                      <a:r>
                        <a:rPr lang="sr-Latn-RS" sz="900" b="0" dirty="0" smtClean="0">
                          <a:solidFill>
                            <a:srgbClr val="003300"/>
                          </a:solidFill>
                          <a:effectLst/>
                        </a:rPr>
                        <a:t>, </a:t>
                      </a:r>
                      <a:r>
                        <a:rPr lang="sr-Latn-RS" sz="900" b="0" dirty="0" err="1" smtClean="0">
                          <a:solidFill>
                            <a:srgbClr val="003300"/>
                          </a:solidFill>
                          <a:effectLst/>
                        </a:rPr>
                        <a:t>Germany</a:t>
                      </a:r>
                      <a:endParaRPr lang="sr-Latn-RS" sz="900" b="0" dirty="0" smtClean="0">
                        <a:solidFill>
                          <a:srgbClr val="003300"/>
                        </a:solidFill>
                        <a:effectLst/>
                      </a:endParaRPr>
                    </a:p>
                    <a:p>
                      <a:pPr algn="l">
                        <a:lnSpc>
                          <a:spcPct val="115000"/>
                        </a:lnSpc>
                        <a:spcAft>
                          <a:spcPts val="0"/>
                        </a:spcAft>
                      </a:pPr>
                      <a:r>
                        <a:rPr lang="sr-Latn-RS" sz="900" b="0" dirty="0" smtClean="0">
                          <a:solidFill>
                            <a:srgbClr val="003300"/>
                          </a:solidFill>
                          <a:effectLst/>
                        </a:rPr>
                        <a:t>Institut </a:t>
                      </a:r>
                      <a:r>
                        <a:rPr lang="sr-Latn-RS" sz="900" b="0" dirty="0" err="1" smtClean="0">
                          <a:solidFill>
                            <a:srgbClr val="003300"/>
                          </a:solidFill>
                          <a:effectLst/>
                        </a:rPr>
                        <a:t>of</a:t>
                      </a:r>
                      <a:r>
                        <a:rPr lang="sr-Latn-RS" sz="900" b="0" dirty="0" smtClean="0">
                          <a:solidFill>
                            <a:srgbClr val="003300"/>
                          </a:solidFill>
                          <a:effectLst/>
                        </a:rPr>
                        <a:t> </a:t>
                      </a:r>
                      <a:r>
                        <a:rPr lang="sr-Latn-RS" sz="900" b="0" dirty="0" err="1" smtClean="0">
                          <a:solidFill>
                            <a:srgbClr val="003300"/>
                          </a:solidFill>
                          <a:effectLst/>
                        </a:rPr>
                        <a:t>Pharmaceutical</a:t>
                      </a:r>
                      <a:r>
                        <a:rPr lang="sr-Latn-RS" sz="900" b="0" dirty="0" smtClean="0">
                          <a:solidFill>
                            <a:srgbClr val="003300"/>
                          </a:solidFill>
                          <a:effectLst/>
                        </a:rPr>
                        <a:t> </a:t>
                      </a:r>
                      <a:r>
                        <a:rPr lang="sr-Latn-RS" sz="900" b="0" dirty="0" err="1" smtClean="0">
                          <a:solidFill>
                            <a:srgbClr val="003300"/>
                          </a:solidFill>
                          <a:effectLst/>
                        </a:rPr>
                        <a:t>technology</a:t>
                      </a:r>
                      <a:r>
                        <a:rPr lang="sr-Latn-RS" sz="900" b="0" dirty="0" smtClean="0">
                          <a:solidFill>
                            <a:srgbClr val="003300"/>
                          </a:solidFill>
                          <a:effectLst/>
                        </a:rPr>
                        <a:t>, </a:t>
                      </a:r>
                      <a:r>
                        <a:rPr lang="sr-Latn-RS" sz="900" b="0" dirty="0" err="1" smtClean="0">
                          <a:solidFill>
                            <a:srgbClr val="003300"/>
                          </a:solidFill>
                          <a:effectLst/>
                        </a:rPr>
                        <a:t>University</a:t>
                      </a:r>
                      <a:r>
                        <a:rPr lang="sr-Latn-RS" sz="900" b="0" dirty="0" smtClean="0">
                          <a:solidFill>
                            <a:srgbClr val="003300"/>
                          </a:solidFill>
                          <a:effectLst/>
                        </a:rPr>
                        <a:t> </a:t>
                      </a:r>
                      <a:r>
                        <a:rPr lang="sr-Latn-RS" sz="900" b="0" dirty="0" err="1" smtClean="0">
                          <a:solidFill>
                            <a:srgbClr val="003300"/>
                          </a:solidFill>
                          <a:effectLst/>
                        </a:rPr>
                        <a:t>of</a:t>
                      </a:r>
                      <a:r>
                        <a:rPr lang="sr-Latn-RS" sz="900" b="0" dirty="0" smtClean="0">
                          <a:solidFill>
                            <a:srgbClr val="003300"/>
                          </a:solidFill>
                          <a:effectLst/>
                        </a:rPr>
                        <a:t> </a:t>
                      </a:r>
                      <a:r>
                        <a:rPr lang="sr-Latn-RS" sz="900" b="0" dirty="0" err="1" smtClean="0">
                          <a:solidFill>
                            <a:srgbClr val="003300"/>
                          </a:solidFill>
                          <a:effectLst/>
                        </a:rPr>
                        <a:t>Braunschweig</a:t>
                      </a:r>
                      <a:r>
                        <a:rPr lang="sr-Latn-RS" sz="900" b="0" dirty="0" smtClean="0">
                          <a:solidFill>
                            <a:srgbClr val="003300"/>
                          </a:solidFill>
                          <a:effectLst/>
                        </a:rPr>
                        <a:t>, </a:t>
                      </a:r>
                      <a:r>
                        <a:rPr lang="sr-Latn-RS" sz="900" b="0" dirty="0" err="1" smtClean="0">
                          <a:solidFill>
                            <a:srgbClr val="003300"/>
                          </a:solidFill>
                          <a:effectLst/>
                        </a:rPr>
                        <a:t>Germany</a:t>
                      </a:r>
                      <a:endParaRPr lang="sr-Latn-RS" sz="900" b="0" dirty="0" smtClean="0">
                        <a:solidFill>
                          <a:srgbClr val="003300"/>
                        </a:solidFill>
                        <a:effectLst/>
                      </a:endParaRPr>
                    </a:p>
                    <a:p>
                      <a:pPr algn="l">
                        <a:lnSpc>
                          <a:spcPct val="115000"/>
                        </a:lnSpc>
                        <a:spcAft>
                          <a:spcPts val="0"/>
                        </a:spcAft>
                      </a:pPr>
                      <a:r>
                        <a:rPr lang="sr-Latn-RS" sz="900" b="0" dirty="0" err="1" smtClean="0">
                          <a:solidFill>
                            <a:srgbClr val="003300"/>
                          </a:solidFill>
                          <a:effectLst/>
                        </a:rPr>
                        <a:t>National</a:t>
                      </a:r>
                      <a:r>
                        <a:rPr lang="sr-Latn-RS" sz="900" b="0" dirty="0" smtClean="0">
                          <a:solidFill>
                            <a:srgbClr val="003300"/>
                          </a:solidFill>
                          <a:effectLst/>
                        </a:rPr>
                        <a:t> </a:t>
                      </a:r>
                      <a:r>
                        <a:rPr lang="sr-Latn-RS" sz="900" b="0" dirty="0" err="1" smtClean="0">
                          <a:solidFill>
                            <a:srgbClr val="003300"/>
                          </a:solidFill>
                          <a:effectLst/>
                        </a:rPr>
                        <a:t>Helenic</a:t>
                      </a:r>
                      <a:r>
                        <a:rPr lang="sr-Latn-RS" sz="900" b="0" dirty="0" smtClean="0">
                          <a:solidFill>
                            <a:srgbClr val="003300"/>
                          </a:solidFill>
                          <a:effectLst/>
                        </a:rPr>
                        <a:t> </a:t>
                      </a:r>
                      <a:r>
                        <a:rPr lang="sr-Latn-RS" sz="900" b="0" dirty="0" err="1" smtClean="0">
                          <a:solidFill>
                            <a:srgbClr val="003300"/>
                          </a:solidFill>
                          <a:effectLst/>
                        </a:rPr>
                        <a:t>Research</a:t>
                      </a:r>
                      <a:r>
                        <a:rPr lang="sr-Latn-RS" sz="900" b="0" dirty="0" smtClean="0">
                          <a:solidFill>
                            <a:srgbClr val="003300"/>
                          </a:solidFill>
                          <a:effectLst/>
                        </a:rPr>
                        <a:t> </a:t>
                      </a:r>
                      <a:r>
                        <a:rPr lang="sr-Latn-RS" sz="900" b="0" dirty="0" err="1" smtClean="0">
                          <a:solidFill>
                            <a:srgbClr val="003300"/>
                          </a:solidFill>
                          <a:effectLst/>
                        </a:rPr>
                        <a:t>Fondation</a:t>
                      </a:r>
                      <a:r>
                        <a:rPr lang="sr-Latn-RS" sz="900" b="0" dirty="0" smtClean="0">
                          <a:solidFill>
                            <a:srgbClr val="003300"/>
                          </a:solidFill>
                          <a:effectLst/>
                        </a:rPr>
                        <a:t>, </a:t>
                      </a:r>
                      <a:r>
                        <a:rPr lang="sr-Latn-RS" sz="900" b="0" dirty="0" err="1" smtClean="0">
                          <a:solidFill>
                            <a:srgbClr val="003300"/>
                          </a:solidFill>
                          <a:effectLst/>
                        </a:rPr>
                        <a:t>Athenes</a:t>
                      </a:r>
                      <a:r>
                        <a:rPr lang="sr-Latn-RS" sz="900" b="0" dirty="0" smtClean="0">
                          <a:solidFill>
                            <a:srgbClr val="003300"/>
                          </a:solidFill>
                          <a:effectLst/>
                        </a:rPr>
                        <a:t>, </a:t>
                      </a:r>
                      <a:r>
                        <a:rPr lang="sr-Latn-RS" sz="900" b="0" dirty="0" err="1" smtClean="0">
                          <a:solidFill>
                            <a:srgbClr val="003300"/>
                          </a:solidFill>
                          <a:effectLst/>
                        </a:rPr>
                        <a:t>Greece</a:t>
                      </a:r>
                      <a:endParaRPr lang="sr-Latn-RS" sz="900" b="0" dirty="0" smtClean="0">
                        <a:solidFill>
                          <a:srgbClr val="003300"/>
                        </a:solidFill>
                        <a:effectLst/>
                      </a:endParaRPr>
                    </a:p>
                    <a:p>
                      <a:pPr algn="l">
                        <a:lnSpc>
                          <a:spcPct val="115000"/>
                        </a:lnSpc>
                        <a:spcAft>
                          <a:spcPts val="0"/>
                        </a:spcAft>
                      </a:pPr>
                      <a:r>
                        <a:rPr lang="sr-Latn-RS" sz="900" b="0" dirty="0" smtClean="0">
                          <a:solidFill>
                            <a:srgbClr val="003300"/>
                          </a:solidFill>
                          <a:effectLst/>
                        </a:rPr>
                        <a:t>Department </a:t>
                      </a:r>
                      <a:r>
                        <a:rPr lang="sr-Latn-RS" sz="900" b="0" dirty="0" err="1" smtClean="0">
                          <a:solidFill>
                            <a:srgbClr val="003300"/>
                          </a:solidFill>
                          <a:effectLst/>
                        </a:rPr>
                        <a:t>of</a:t>
                      </a:r>
                      <a:r>
                        <a:rPr lang="sr-Latn-RS" sz="900" b="0" dirty="0" smtClean="0">
                          <a:solidFill>
                            <a:srgbClr val="003300"/>
                          </a:solidFill>
                          <a:effectLst/>
                        </a:rPr>
                        <a:t> </a:t>
                      </a:r>
                      <a:r>
                        <a:rPr lang="sr-Latn-RS" sz="900" b="0" dirty="0" err="1" smtClean="0">
                          <a:solidFill>
                            <a:srgbClr val="003300"/>
                          </a:solidFill>
                          <a:effectLst/>
                        </a:rPr>
                        <a:t>Pharmaceutical</a:t>
                      </a:r>
                      <a:r>
                        <a:rPr lang="sr-Latn-RS" sz="900" b="0" dirty="0" smtClean="0">
                          <a:solidFill>
                            <a:srgbClr val="003300"/>
                          </a:solidFill>
                          <a:effectLst/>
                        </a:rPr>
                        <a:t> </a:t>
                      </a:r>
                      <a:r>
                        <a:rPr lang="sr-Latn-RS" sz="900" b="0" dirty="0" err="1" smtClean="0">
                          <a:solidFill>
                            <a:srgbClr val="003300"/>
                          </a:solidFill>
                          <a:effectLst/>
                        </a:rPr>
                        <a:t>technology</a:t>
                      </a:r>
                      <a:r>
                        <a:rPr lang="sr-Latn-RS" sz="900" b="0" dirty="0" smtClean="0">
                          <a:solidFill>
                            <a:srgbClr val="003300"/>
                          </a:solidFill>
                          <a:effectLst/>
                        </a:rPr>
                        <a:t>, </a:t>
                      </a:r>
                      <a:r>
                        <a:rPr lang="sr-Latn-RS" sz="900" b="0" dirty="0" err="1" smtClean="0">
                          <a:solidFill>
                            <a:srgbClr val="003300"/>
                          </a:solidFill>
                          <a:effectLst/>
                        </a:rPr>
                        <a:t>Faculty</a:t>
                      </a:r>
                      <a:r>
                        <a:rPr lang="sr-Latn-RS" sz="900" b="0" dirty="0" smtClean="0">
                          <a:solidFill>
                            <a:srgbClr val="003300"/>
                          </a:solidFill>
                          <a:effectLst/>
                        </a:rPr>
                        <a:t> </a:t>
                      </a:r>
                      <a:r>
                        <a:rPr lang="sr-Latn-RS" sz="900" b="0" dirty="0" err="1" smtClean="0">
                          <a:solidFill>
                            <a:srgbClr val="003300"/>
                          </a:solidFill>
                          <a:effectLst/>
                        </a:rPr>
                        <a:t>of</a:t>
                      </a:r>
                      <a:r>
                        <a:rPr lang="sr-Latn-RS" sz="900" b="0" dirty="0" smtClean="0">
                          <a:solidFill>
                            <a:srgbClr val="003300"/>
                          </a:solidFill>
                          <a:effectLst/>
                        </a:rPr>
                        <a:t> </a:t>
                      </a:r>
                      <a:r>
                        <a:rPr lang="sr-Latn-RS" sz="900" b="0" dirty="0" err="1" smtClean="0">
                          <a:solidFill>
                            <a:srgbClr val="003300"/>
                          </a:solidFill>
                          <a:effectLst/>
                        </a:rPr>
                        <a:t>Pharmacy</a:t>
                      </a:r>
                      <a:r>
                        <a:rPr lang="sr-Latn-RS" sz="900" b="0" dirty="0" smtClean="0">
                          <a:solidFill>
                            <a:srgbClr val="003300"/>
                          </a:solidFill>
                          <a:effectLst/>
                        </a:rPr>
                        <a:t>, </a:t>
                      </a:r>
                      <a:r>
                        <a:rPr lang="sr-Latn-RS" sz="900" b="0" dirty="0" err="1" smtClean="0">
                          <a:solidFill>
                            <a:srgbClr val="003300"/>
                          </a:solidFill>
                          <a:effectLst/>
                        </a:rPr>
                        <a:t>University</a:t>
                      </a:r>
                      <a:r>
                        <a:rPr lang="sr-Latn-RS" sz="900" b="0" dirty="0" smtClean="0">
                          <a:solidFill>
                            <a:srgbClr val="003300"/>
                          </a:solidFill>
                          <a:effectLst/>
                        </a:rPr>
                        <a:t> </a:t>
                      </a:r>
                      <a:r>
                        <a:rPr lang="sr-Latn-RS" sz="900" b="0" dirty="0" err="1" smtClean="0">
                          <a:solidFill>
                            <a:srgbClr val="003300"/>
                          </a:solidFill>
                          <a:effectLst/>
                        </a:rPr>
                        <a:t>of</a:t>
                      </a:r>
                      <a:r>
                        <a:rPr lang="sr-Latn-RS" sz="900" b="0" dirty="0" smtClean="0">
                          <a:solidFill>
                            <a:srgbClr val="003300"/>
                          </a:solidFill>
                          <a:effectLst/>
                        </a:rPr>
                        <a:t> Ljubljana</a:t>
                      </a:r>
                    </a:p>
                    <a:p>
                      <a:pPr algn="l">
                        <a:lnSpc>
                          <a:spcPct val="115000"/>
                        </a:lnSpc>
                        <a:spcAft>
                          <a:spcPts val="0"/>
                        </a:spcAft>
                      </a:pPr>
                      <a:r>
                        <a:rPr lang="sr-Latn-RS" sz="900" b="0" dirty="0" smtClean="0">
                          <a:solidFill>
                            <a:srgbClr val="003300"/>
                          </a:solidFill>
                          <a:effectLst/>
                        </a:rPr>
                        <a:t>Institute </a:t>
                      </a:r>
                      <a:r>
                        <a:rPr lang="sr-Latn-RS" sz="900" b="0" dirty="0" err="1" smtClean="0">
                          <a:solidFill>
                            <a:srgbClr val="003300"/>
                          </a:solidFill>
                          <a:effectLst/>
                        </a:rPr>
                        <a:t>of</a:t>
                      </a:r>
                      <a:r>
                        <a:rPr lang="sr-Latn-RS" sz="900" b="0" dirty="0" smtClean="0">
                          <a:solidFill>
                            <a:srgbClr val="003300"/>
                          </a:solidFill>
                          <a:effectLst/>
                        </a:rPr>
                        <a:t> </a:t>
                      </a:r>
                      <a:r>
                        <a:rPr lang="sr-Latn-RS" sz="900" b="0" dirty="0" err="1" smtClean="0">
                          <a:solidFill>
                            <a:srgbClr val="003300"/>
                          </a:solidFill>
                          <a:effectLst/>
                        </a:rPr>
                        <a:t>Pharmaceutical</a:t>
                      </a:r>
                      <a:r>
                        <a:rPr lang="sr-Latn-RS" sz="900" b="0" dirty="0" smtClean="0">
                          <a:solidFill>
                            <a:srgbClr val="003300"/>
                          </a:solidFill>
                          <a:effectLst/>
                        </a:rPr>
                        <a:t> </a:t>
                      </a:r>
                      <a:r>
                        <a:rPr lang="sr-Latn-RS" sz="900" b="0" dirty="0" err="1" smtClean="0">
                          <a:solidFill>
                            <a:srgbClr val="003300"/>
                          </a:solidFill>
                          <a:effectLst/>
                        </a:rPr>
                        <a:t>technology</a:t>
                      </a:r>
                      <a:r>
                        <a:rPr lang="sr-Latn-RS" sz="900" b="0" dirty="0" smtClean="0">
                          <a:solidFill>
                            <a:srgbClr val="003300"/>
                          </a:solidFill>
                          <a:effectLst/>
                        </a:rPr>
                        <a:t>, </a:t>
                      </a:r>
                      <a:r>
                        <a:rPr lang="sr-Latn-RS" sz="900" b="0" dirty="0" err="1" smtClean="0">
                          <a:solidFill>
                            <a:srgbClr val="003300"/>
                          </a:solidFill>
                          <a:effectLst/>
                        </a:rPr>
                        <a:t>Medical</a:t>
                      </a:r>
                      <a:r>
                        <a:rPr lang="sr-Latn-RS" sz="900" b="0" dirty="0" smtClean="0">
                          <a:solidFill>
                            <a:srgbClr val="003300"/>
                          </a:solidFill>
                          <a:effectLst/>
                        </a:rPr>
                        <a:t> </a:t>
                      </a:r>
                      <a:r>
                        <a:rPr lang="sr-Latn-RS" sz="900" b="0" dirty="0" err="1" smtClean="0">
                          <a:solidFill>
                            <a:srgbClr val="003300"/>
                          </a:solidFill>
                          <a:effectLst/>
                        </a:rPr>
                        <a:t>University</a:t>
                      </a:r>
                      <a:r>
                        <a:rPr lang="sr-Latn-RS" sz="900" b="0" dirty="0" smtClean="0">
                          <a:solidFill>
                            <a:srgbClr val="003300"/>
                          </a:solidFill>
                          <a:effectLst/>
                        </a:rPr>
                        <a:t> </a:t>
                      </a:r>
                      <a:r>
                        <a:rPr lang="sr-Latn-RS" sz="900" b="0" dirty="0" err="1" smtClean="0">
                          <a:solidFill>
                            <a:srgbClr val="003300"/>
                          </a:solidFill>
                          <a:effectLst/>
                        </a:rPr>
                        <a:t>Gdansk</a:t>
                      </a:r>
                      <a:r>
                        <a:rPr lang="sr-Latn-RS" sz="900" b="0" dirty="0" smtClean="0">
                          <a:solidFill>
                            <a:srgbClr val="003300"/>
                          </a:solidFill>
                          <a:effectLst/>
                        </a:rPr>
                        <a:t>, </a:t>
                      </a:r>
                      <a:r>
                        <a:rPr lang="sr-Latn-RS" sz="900" b="0" dirty="0" err="1" smtClean="0">
                          <a:solidFill>
                            <a:srgbClr val="003300"/>
                          </a:solidFill>
                          <a:effectLst/>
                        </a:rPr>
                        <a:t>Poland</a:t>
                      </a:r>
                      <a:endParaRPr lang="sr-Latn-RS" sz="900" b="0" dirty="0" smtClean="0">
                        <a:solidFill>
                          <a:srgbClr val="003300"/>
                        </a:solidFill>
                        <a:effectLst/>
                      </a:endParaRPr>
                    </a:p>
                    <a:p>
                      <a:pPr algn="l">
                        <a:lnSpc>
                          <a:spcPct val="115000"/>
                        </a:lnSpc>
                        <a:spcAft>
                          <a:spcPts val="0"/>
                        </a:spcAft>
                      </a:pPr>
                      <a:r>
                        <a:rPr lang="sr-Latn-RS" sz="900" b="0" dirty="0" err="1" smtClean="0">
                          <a:solidFill>
                            <a:srgbClr val="003300"/>
                          </a:solidFill>
                          <a:effectLst/>
                        </a:rPr>
                        <a:t>Universite</a:t>
                      </a:r>
                      <a:r>
                        <a:rPr lang="sr-Latn-RS" sz="900" b="0" dirty="0" smtClean="0">
                          <a:solidFill>
                            <a:srgbClr val="003300"/>
                          </a:solidFill>
                          <a:effectLst/>
                        </a:rPr>
                        <a:t> </a:t>
                      </a:r>
                      <a:r>
                        <a:rPr lang="sr-Latn-RS" sz="900" b="0" dirty="0" err="1" smtClean="0">
                          <a:solidFill>
                            <a:srgbClr val="003300"/>
                          </a:solidFill>
                          <a:effectLst/>
                        </a:rPr>
                        <a:t>Le</a:t>
                      </a:r>
                      <a:r>
                        <a:rPr lang="sr-Latn-RS" sz="900" b="0" dirty="0" smtClean="0">
                          <a:solidFill>
                            <a:srgbClr val="003300"/>
                          </a:solidFill>
                          <a:effectLst/>
                        </a:rPr>
                        <a:t> </a:t>
                      </a:r>
                      <a:r>
                        <a:rPr lang="sr-Latn-RS" sz="900" b="0" dirty="0" err="1" smtClean="0">
                          <a:solidFill>
                            <a:srgbClr val="003300"/>
                          </a:solidFill>
                          <a:effectLst/>
                        </a:rPr>
                        <a:t>Havre</a:t>
                      </a:r>
                      <a:r>
                        <a:rPr lang="sr-Latn-RS" sz="900" b="0" dirty="0" smtClean="0">
                          <a:solidFill>
                            <a:srgbClr val="003300"/>
                          </a:solidFill>
                          <a:effectLst/>
                        </a:rPr>
                        <a:t>, </a:t>
                      </a:r>
                      <a:r>
                        <a:rPr lang="sr-Latn-RS" sz="900" b="0" dirty="0" err="1" smtClean="0">
                          <a:solidFill>
                            <a:srgbClr val="003300"/>
                          </a:solidFill>
                          <a:effectLst/>
                        </a:rPr>
                        <a:t>France</a:t>
                      </a:r>
                      <a:endParaRPr lang="sr-Latn-RS" sz="900" b="0" dirty="0" smtClean="0">
                        <a:solidFill>
                          <a:srgbClr val="003300"/>
                        </a:solidFill>
                        <a:effectLst/>
                      </a:endParaRPr>
                    </a:p>
                    <a:p>
                      <a:pPr algn="l">
                        <a:lnSpc>
                          <a:spcPct val="115000"/>
                        </a:lnSpc>
                        <a:spcAft>
                          <a:spcPts val="0"/>
                        </a:spcAft>
                      </a:pPr>
                      <a:r>
                        <a:rPr lang="sr-Latn-RS" sz="900" b="0" dirty="0" smtClean="0">
                          <a:solidFill>
                            <a:srgbClr val="003300"/>
                          </a:solidFill>
                          <a:effectLst/>
                        </a:rPr>
                        <a:t>London </a:t>
                      </a:r>
                      <a:r>
                        <a:rPr lang="sr-Latn-RS" sz="900" b="0" dirty="0" err="1" smtClean="0">
                          <a:solidFill>
                            <a:srgbClr val="003300"/>
                          </a:solidFill>
                          <a:effectLst/>
                        </a:rPr>
                        <a:t>College</a:t>
                      </a:r>
                      <a:r>
                        <a:rPr lang="sr-Latn-RS" sz="900" b="0" dirty="0" smtClean="0">
                          <a:solidFill>
                            <a:srgbClr val="003300"/>
                          </a:solidFill>
                          <a:effectLst/>
                        </a:rPr>
                        <a:t> </a:t>
                      </a:r>
                      <a:r>
                        <a:rPr lang="sr-Latn-RS" sz="900" b="0" dirty="0" err="1" smtClean="0">
                          <a:solidFill>
                            <a:srgbClr val="003300"/>
                          </a:solidFill>
                          <a:effectLst/>
                        </a:rPr>
                        <a:t>of</a:t>
                      </a:r>
                      <a:r>
                        <a:rPr lang="sr-Latn-RS" sz="900" b="0" dirty="0" smtClean="0">
                          <a:solidFill>
                            <a:srgbClr val="003300"/>
                          </a:solidFill>
                          <a:effectLst/>
                        </a:rPr>
                        <a:t> </a:t>
                      </a:r>
                      <a:r>
                        <a:rPr lang="sr-Latn-RS" sz="900" b="0" dirty="0" err="1" smtClean="0">
                          <a:solidFill>
                            <a:srgbClr val="003300"/>
                          </a:solidFill>
                          <a:effectLst/>
                        </a:rPr>
                        <a:t>Fashion</a:t>
                      </a:r>
                      <a:r>
                        <a:rPr lang="sr-Latn-RS" sz="900" b="0" dirty="0" smtClean="0">
                          <a:solidFill>
                            <a:srgbClr val="003300"/>
                          </a:solidFill>
                          <a:effectLst/>
                        </a:rPr>
                        <a:t>,  </a:t>
                      </a:r>
                      <a:r>
                        <a:rPr lang="sr-Latn-RS" sz="900" b="0" dirty="0" err="1" smtClean="0">
                          <a:solidFill>
                            <a:srgbClr val="003300"/>
                          </a:solidFill>
                          <a:effectLst/>
                        </a:rPr>
                        <a:t>Unoversity</a:t>
                      </a:r>
                      <a:r>
                        <a:rPr lang="sr-Latn-RS" sz="900" b="0" dirty="0" smtClean="0">
                          <a:solidFill>
                            <a:srgbClr val="003300"/>
                          </a:solidFill>
                          <a:effectLst/>
                        </a:rPr>
                        <a:t> </a:t>
                      </a:r>
                      <a:r>
                        <a:rPr lang="sr-Latn-RS" sz="900" b="0" dirty="0" err="1" smtClean="0">
                          <a:solidFill>
                            <a:srgbClr val="003300"/>
                          </a:solidFill>
                          <a:effectLst/>
                        </a:rPr>
                        <a:t>of</a:t>
                      </a:r>
                      <a:r>
                        <a:rPr lang="sr-Latn-RS" sz="900" b="0" dirty="0" smtClean="0">
                          <a:solidFill>
                            <a:srgbClr val="003300"/>
                          </a:solidFill>
                          <a:effectLst/>
                        </a:rPr>
                        <a:t> </a:t>
                      </a:r>
                      <a:r>
                        <a:rPr lang="sr-Latn-RS" sz="900" b="0" dirty="0" err="1" smtClean="0">
                          <a:solidFill>
                            <a:srgbClr val="003300"/>
                          </a:solidFill>
                          <a:effectLst/>
                        </a:rPr>
                        <a:t>Arts</a:t>
                      </a:r>
                      <a:r>
                        <a:rPr lang="sr-Latn-RS" sz="900" b="0" dirty="0" smtClean="0">
                          <a:solidFill>
                            <a:srgbClr val="003300"/>
                          </a:solidFill>
                          <a:effectLst/>
                        </a:rPr>
                        <a:t>, London, UK</a:t>
                      </a:r>
                    </a:p>
                    <a:p>
                      <a:pPr algn="l">
                        <a:lnSpc>
                          <a:spcPct val="115000"/>
                        </a:lnSpc>
                        <a:spcAft>
                          <a:spcPts val="0"/>
                        </a:spcAft>
                      </a:pPr>
                      <a:r>
                        <a:rPr lang="sr-Latn-RS" sz="900" b="0" dirty="0" err="1" smtClean="0">
                          <a:solidFill>
                            <a:srgbClr val="003300"/>
                          </a:solidFill>
                          <a:effectLst/>
                        </a:rPr>
                        <a:t>School</a:t>
                      </a:r>
                      <a:r>
                        <a:rPr lang="sr-Latn-RS" sz="900" b="0" dirty="0" smtClean="0">
                          <a:solidFill>
                            <a:srgbClr val="003300"/>
                          </a:solidFill>
                          <a:effectLst/>
                        </a:rPr>
                        <a:t> </a:t>
                      </a:r>
                      <a:r>
                        <a:rPr lang="sr-Latn-RS" sz="900" b="0" dirty="0" err="1" smtClean="0">
                          <a:solidFill>
                            <a:srgbClr val="003300"/>
                          </a:solidFill>
                          <a:effectLst/>
                        </a:rPr>
                        <a:t>of</a:t>
                      </a:r>
                      <a:r>
                        <a:rPr lang="sr-Latn-RS" sz="900" b="0" dirty="0" smtClean="0">
                          <a:solidFill>
                            <a:srgbClr val="003300"/>
                          </a:solidFill>
                          <a:effectLst/>
                        </a:rPr>
                        <a:t> </a:t>
                      </a:r>
                      <a:r>
                        <a:rPr lang="sr-Latn-RS" sz="900" b="0" dirty="0" err="1" smtClean="0">
                          <a:solidFill>
                            <a:srgbClr val="003300"/>
                          </a:solidFill>
                          <a:effectLst/>
                        </a:rPr>
                        <a:t>Pharmacy</a:t>
                      </a:r>
                      <a:r>
                        <a:rPr lang="sr-Latn-RS" sz="900" b="0" dirty="0" smtClean="0">
                          <a:solidFill>
                            <a:srgbClr val="003300"/>
                          </a:solidFill>
                          <a:effectLst/>
                        </a:rPr>
                        <a:t>, </a:t>
                      </a:r>
                      <a:r>
                        <a:rPr lang="sr-Latn-RS" sz="900" b="0" dirty="0" err="1" smtClean="0">
                          <a:solidFill>
                            <a:srgbClr val="003300"/>
                          </a:solidFill>
                          <a:effectLst/>
                        </a:rPr>
                        <a:t>University</a:t>
                      </a:r>
                      <a:r>
                        <a:rPr lang="sr-Latn-RS" sz="900" b="0" dirty="0" smtClean="0">
                          <a:solidFill>
                            <a:srgbClr val="003300"/>
                          </a:solidFill>
                          <a:effectLst/>
                        </a:rPr>
                        <a:t> </a:t>
                      </a:r>
                      <a:r>
                        <a:rPr lang="sr-Latn-RS" sz="900" b="0" dirty="0" err="1" smtClean="0">
                          <a:solidFill>
                            <a:srgbClr val="003300"/>
                          </a:solidFill>
                          <a:effectLst/>
                        </a:rPr>
                        <a:t>College</a:t>
                      </a:r>
                      <a:r>
                        <a:rPr lang="sr-Latn-RS" sz="900" b="0" dirty="0" smtClean="0">
                          <a:solidFill>
                            <a:srgbClr val="003300"/>
                          </a:solidFill>
                          <a:effectLst/>
                        </a:rPr>
                        <a:t> </a:t>
                      </a:r>
                      <a:r>
                        <a:rPr lang="sr-Latn-RS" sz="900" b="0" dirty="0" err="1" smtClean="0">
                          <a:solidFill>
                            <a:srgbClr val="003300"/>
                          </a:solidFill>
                          <a:effectLst/>
                        </a:rPr>
                        <a:t>Cork</a:t>
                      </a:r>
                      <a:r>
                        <a:rPr lang="sr-Latn-RS" sz="900" b="0" dirty="0" smtClean="0">
                          <a:solidFill>
                            <a:srgbClr val="003300"/>
                          </a:solidFill>
                          <a:effectLst/>
                        </a:rPr>
                        <a:t>, </a:t>
                      </a:r>
                      <a:r>
                        <a:rPr lang="sr-Latn-RS" sz="900" b="0" dirty="0" err="1" smtClean="0">
                          <a:solidFill>
                            <a:srgbClr val="003300"/>
                          </a:solidFill>
                          <a:effectLst/>
                        </a:rPr>
                        <a:t>Cork</a:t>
                      </a:r>
                      <a:r>
                        <a:rPr lang="sr-Latn-RS" sz="900" b="0" dirty="0" smtClean="0">
                          <a:solidFill>
                            <a:srgbClr val="003300"/>
                          </a:solidFill>
                          <a:effectLst/>
                        </a:rPr>
                        <a:t>, </a:t>
                      </a:r>
                      <a:r>
                        <a:rPr lang="sr-Latn-RS" sz="900" b="0" dirty="0" err="1" smtClean="0">
                          <a:solidFill>
                            <a:srgbClr val="003300"/>
                          </a:solidFill>
                          <a:effectLst/>
                        </a:rPr>
                        <a:t>Ireland</a:t>
                      </a:r>
                      <a:r>
                        <a:rPr lang="sr-Latn-RS" sz="900" b="0" dirty="0" smtClean="0">
                          <a:solidFill>
                            <a:srgbClr val="003300"/>
                          </a:solidFill>
                          <a:effectLst/>
                        </a:rPr>
                        <a:t>, dr </a:t>
                      </a:r>
                      <a:r>
                        <a:rPr lang="sr-Latn-RS" sz="900" b="0" dirty="0" err="1" smtClean="0">
                          <a:solidFill>
                            <a:srgbClr val="003300"/>
                          </a:solidFill>
                          <a:effectLst/>
                        </a:rPr>
                        <a:t>sc</a:t>
                      </a:r>
                      <a:r>
                        <a:rPr lang="sr-Latn-RS" sz="900" b="0" dirty="0" smtClean="0">
                          <a:solidFill>
                            <a:srgbClr val="003300"/>
                          </a:solidFill>
                          <a:effectLst/>
                        </a:rPr>
                        <a:t>. Sonja Vučen</a:t>
                      </a:r>
                    </a:p>
                    <a:p>
                      <a:pPr algn="l">
                        <a:lnSpc>
                          <a:spcPct val="115000"/>
                        </a:lnSpc>
                        <a:spcAft>
                          <a:spcPts val="0"/>
                        </a:spcAft>
                      </a:pPr>
                      <a:r>
                        <a:rPr lang="sr-Latn-RS" sz="900" b="0" dirty="0" err="1" smtClean="0">
                          <a:solidFill>
                            <a:srgbClr val="003300"/>
                          </a:solidFill>
                          <a:effectLst/>
                        </a:rPr>
                        <a:t>Loughborough</a:t>
                      </a:r>
                      <a:r>
                        <a:rPr lang="sr-Latn-RS" sz="900" b="0" dirty="0" smtClean="0">
                          <a:solidFill>
                            <a:srgbClr val="003300"/>
                          </a:solidFill>
                          <a:effectLst/>
                        </a:rPr>
                        <a:t> </a:t>
                      </a:r>
                      <a:r>
                        <a:rPr lang="sr-Latn-RS" sz="900" b="0" dirty="0" err="1" smtClean="0">
                          <a:solidFill>
                            <a:srgbClr val="003300"/>
                          </a:solidFill>
                          <a:effectLst/>
                        </a:rPr>
                        <a:t>University</a:t>
                      </a:r>
                      <a:r>
                        <a:rPr lang="sr-Latn-RS" sz="900" b="0" dirty="0" smtClean="0">
                          <a:solidFill>
                            <a:srgbClr val="003300"/>
                          </a:solidFill>
                          <a:effectLst/>
                        </a:rPr>
                        <a:t>, Department </a:t>
                      </a:r>
                      <a:r>
                        <a:rPr lang="sr-Latn-RS" sz="900" b="0" dirty="0" err="1" smtClean="0">
                          <a:solidFill>
                            <a:srgbClr val="003300"/>
                          </a:solidFill>
                          <a:effectLst/>
                        </a:rPr>
                        <a:t>of</a:t>
                      </a:r>
                      <a:r>
                        <a:rPr lang="sr-Latn-RS" sz="900" b="0" dirty="0" smtClean="0">
                          <a:solidFill>
                            <a:srgbClr val="003300"/>
                          </a:solidFill>
                          <a:effectLst/>
                        </a:rPr>
                        <a:t> Chemical </a:t>
                      </a:r>
                      <a:r>
                        <a:rPr lang="sr-Latn-RS" sz="900" b="0" dirty="0" err="1" smtClean="0">
                          <a:solidFill>
                            <a:srgbClr val="003300"/>
                          </a:solidFill>
                          <a:effectLst/>
                        </a:rPr>
                        <a:t>Engineering</a:t>
                      </a:r>
                      <a:r>
                        <a:rPr lang="sr-Latn-RS" sz="900" b="0" dirty="0" smtClean="0">
                          <a:solidFill>
                            <a:srgbClr val="003300"/>
                          </a:solidFill>
                          <a:effectLst/>
                        </a:rPr>
                        <a:t>, Prof. Goran Vladisavljević</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57201">
                <a:tc>
                  <a:txBody>
                    <a:bodyPr/>
                    <a:lstStyle/>
                    <a:p>
                      <a:pPr algn="l"/>
                      <a:r>
                        <a:rPr lang="sr-Latn-RS" sz="900" kern="1200" dirty="0" err="1" smtClean="0">
                          <a:solidFill>
                            <a:srgbClr val="7030A0"/>
                          </a:solidFill>
                          <a:effectLst/>
                        </a:rPr>
                        <a:t>Selected</a:t>
                      </a:r>
                      <a:r>
                        <a:rPr lang="sr-Latn-RS" sz="900" kern="1200" dirty="0" smtClean="0">
                          <a:solidFill>
                            <a:srgbClr val="7030A0"/>
                          </a:solidFill>
                          <a:effectLst/>
                        </a:rPr>
                        <a:t> </a:t>
                      </a:r>
                      <a:r>
                        <a:rPr lang="sr-Latn-RS" sz="900" kern="1200" dirty="0" err="1" smtClean="0">
                          <a:solidFill>
                            <a:srgbClr val="7030A0"/>
                          </a:solidFill>
                          <a:effectLst/>
                        </a:rPr>
                        <a:t>publications</a:t>
                      </a:r>
                      <a:endParaRPr lang="en-US" sz="900" dirty="0">
                        <a:solidFill>
                          <a:srgbClr val="7030A0"/>
                        </a:solidFill>
                        <a:effectLst/>
                        <a:latin typeface="Calibri"/>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85725" indent="-85725" algn="l"/>
                      <a:r>
                        <a:rPr lang="en-US" sz="900" b="1" i="0" u="none" strike="noStrike" cap="none" spc="0" baseline="0" dirty="0" err="1">
                          <a:ln>
                            <a:noFill/>
                          </a:ln>
                          <a:solidFill>
                            <a:srgbClr val="7030A0"/>
                          </a:solidFill>
                          <a:effectLst/>
                          <a:uFillTx/>
                          <a:latin typeface="+mn-lt"/>
                          <a:ea typeface="+mn-ea"/>
                          <a:cs typeface="+mn-cs"/>
                          <a:sym typeface="Gill Sans"/>
                        </a:rPr>
                        <a:t>Gledovic</a:t>
                      </a:r>
                      <a:r>
                        <a:rPr lang="en-US" sz="900" b="1" i="0" u="none" strike="noStrike" cap="none" spc="0" baseline="0" dirty="0">
                          <a:ln>
                            <a:noFill/>
                          </a:ln>
                          <a:solidFill>
                            <a:srgbClr val="7030A0"/>
                          </a:solidFill>
                          <a:effectLst/>
                          <a:uFillTx/>
                          <a:latin typeface="+mn-lt"/>
                          <a:ea typeface="+mn-ea"/>
                          <a:cs typeface="+mn-cs"/>
                          <a:sym typeface="Gill Sans"/>
                        </a:rPr>
                        <a:t> A</a:t>
                      </a:r>
                      <a:r>
                        <a:rPr lang="en-US" sz="900" b="0" i="0" u="none" strike="noStrike" cap="none" spc="0" baseline="0" dirty="0">
                          <a:ln>
                            <a:noFill/>
                          </a:ln>
                          <a:solidFill>
                            <a:srgbClr val="7030A0"/>
                          </a:solidFill>
                          <a:effectLst/>
                          <a:uFillTx/>
                          <a:latin typeface="+mn-lt"/>
                          <a:ea typeface="+mn-ea"/>
                          <a:cs typeface="+mn-cs"/>
                          <a:sym typeface="Gill Sans"/>
                        </a:rPr>
                        <a:t>, </a:t>
                      </a:r>
                      <a:r>
                        <a:rPr lang="en-US" sz="900" b="0" i="0" u="none" strike="noStrike" cap="none" spc="0" baseline="0" dirty="0" err="1">
                          <a:ln>
                            <a:noFill/>
                          </a:ln>
                          <a:solidFill>
                            <a:srgbClr val="7030A0"/>
                          </a:solidFill>
                          <a:effectLst/>
                          <a:uFillTx/>
                          <a:latin typeface="+mn-lt"/>
                          <a:ea typeface="+mn-ea"/>
                          <a:cs typeface="+mn-cs"/>
                          <a:sym typeface="Gill Sans"/>
                        </a:rPr>
                        <a:t>Janosevic</a:t>
                      </a:r>
                      <a:r>
                        <a:rPr lang="en-US" sz="900" b="0" i="0" u="none" strike="noStrike" cap="none" spc="0" baseline="0" dirty="0">
                          <a:ln>
                            <a:noFill/>
                          </a:ln>
                          <a:solidFill>
                            <a:srgbClr val="7030A0"/>
                          </a:solidFill>
                          <a:effectLst/>
                          <a:uFillTx/>
                          <a:latin typeface="+mn-lt"/>
                          <a:ea typeface="+mn-ea"/>
                          <a:cs typeface="+mn-cs"/>
                          <a:sym typeface="Gill Sans"/>
                        </a:rPr>
                        <a:t> </a:t>
                      </a:r>
                      <a:r>
                        <a:rPr lang="en-US" sz="900" b="0" i="0" u="none" strike="noStrike" cap="none" spc="0" baseline="0" dirty="0" err="1">
                          <a:ln>
                            <a:noFill/>
                          </a:ln>
                          <a:solidFill>
                            <a:srgbClr val="7030A0"/>
                          </a:solidFill>
                          <a:effectLst/>
                          <a:uFillTx/>
                          <a:latin typeface="+mn-lt"/>
                          <a:ea typeface="+mn-ea"/>
                          <a:cs typeface="+mn-cs"/>
                          <a:sym typeface="Gill Sans"/>
                        </a:rPr>
                        <a:t>Lezaic</a:t>
                      </a:r>
                      <a:r>
                        <a:rPr lang="en-US" sz="900" b="0" i="0" u="none" strike="noStrike" cap="none" spc="0" baseline="0" dirty="0">
                          <a:ln>
                            <a:noFill/>
                          </a:ln>
                          <a:solidFill>
                            <a:srgbClr val="7030A0"/>
                          </a:solidFill>
                          <a:effectLst/>
                          <a:uFillTx/>
                          <a:latin typeface="+mn-lt"/>
                          <a:ea typeface="+mn-ea"/>
                          <a:cs typeface="+mn-cs"/>
                          <a:sym typeface="Gill Sans"/>
                        </a:rPr>
                        <a:t> A, </a:t>
                      </a:r>
                      <a:r>
                        <a:rPr lang="en-US" sz="900" b="1" i="0" u="none" strike="noStrike" cap="none" spc="0" baseline="0" dirty="0" err="1">
                          <a:ln>
                            <a:noFill/>
                          </a:ln>
                          <a:solidFill>
                            <a:srgbClr val="7030A0"/>
                          </a:solidFill>
                          <a:effectLst/>
                          <a:uFillTx/>
                          <a:latin typeface="+mn-lt"/>
                          <a:ea typeface="+mn-ea"/>
                          <a:cs typeface="+mn-cs"/>
                          <a:sym typeface="Gill Sans"/>
                        </a:rPr>
                        <a:t>Nikolic</a:t>
                      </a:r>
                      <a:r>
                        <a:rPr lang="en-US" sz="900" b="1" i="0" u="none" strike="noStrike" cap="none" spc="0" baseline="0" dirty="0">
                          <a:ln>
                            <a:noFill/>
                          </a:ln>
                          <a:solidFill>
                            <a:srgbClr val="7030A0"/>
                          </a:solidFill>
                          <a:effectLst/>
                          <a:uFillTx/>
                          <a:latin typeface="+mn-lt"/>
                          <a:ea typeface="+mn-ea"/>
                          <a:cs typeface="+mn-cs"/>
                          <a:sym typeface="Gill Sans"/>
                        </a:rPr>
                        <a:t> I</a:t>
                      </a:r>
                      <a:r>
                        <a:rPr lang="en-US" sz="900" b="0" i="0" u="none" strike="noStrike" cap="none" spc="0" baseline="0" dirty="0">
                          <a:ln>
                            <a:noFill/>
                          </a:ln>
                          <a:solidFill>
                            <a:srgbClr val="7030A0"/>
                          </a:solidFill>
                          <a:effectLst/>
                          <a:uFillTx/>
                          <a:latin typeface="+mn-lt"/>
                          <a:ea typeface="+mn-ea"/>
                          <a:cs typeface="+mn-cs"/>
                          <a:sym typeface="Gill Sans"/>
                        </a:rPr>
                        <a:t>, </a:t>
                      </a:r>
                      <a:r>
                        <a:rPr lang="en-US" sz="900" b="0" i="0" u="none" strike="noStrike" cap="none" spc="0" baseline="0" dirty="0" err="1">
                          <a:ln>
                            <a:noFill/>
                          </a:ln>
                          <a:solidFill>
                            <a:srgbClr val="7030A0"/>
                          </a:solidFill>
                          <a:effectLst/>
                          <a:uFillTx/>
                          <a:latin typeface="+mn-lt"/>
                          <a:ea typeface="+mn-ea"/>
                          <a:cs typeface="+mn-cs"/>
                          <a:sym typeface="Gill Sans"/>
                        </a:rPr>
                        <a:t>Tasic-Kostov</a:t>
                      </a:r>
                      <a:r>
                        <a:rPr lang="en-US" sz="900" b="0" i="0" u="none" strike="noStrike" cap="none" spc="0" baseline="0" dirty="0">
                          <a:ln>
                            <a:noFill/>
                          </a:ln>
                          <a:solidFill>
                            <a:srgbClr val="7030A0"/>
                          </a:solidFill>
                          <a:effectLst/>
                          <a:uFillTx/>
                          <a:latin typeface="+mn-lt"/>
                          <a:ea typeface="+mn-ea"/>
                          <a:cs typeface="+mn-cs"/>
                          <a:sym typeface="Gill Sans"/>
                        </a:rPr>
                        <a:t> M, Antic-</a:t>
                      </a:r>
                      <a:r>
                        <a:rPr lang="en-US" sz="900" b="0" i="0" u="none" strike="noStrike" cap="none" spc="0" baseline="0" dirty="0" err="1">
                          <a:ln>
                            <a:noFill/>
                          </a:ln>
                          <a:solidFill>
                            <a:srgbClr val="7030A0"/>
                          </a:solidFill>
                          <a:effectLst/>
                          <a:uFillTx/>
                          <a:latin typeface="+mn-lt"/>
                          <a:ea typeface="+mn-ea"/>
                          <a:cs typeface="+mn-cs"/>
                          <a:sym typeface="Gill Sans"/>
                        </a:rPr>
                        <a:t>Stankovic</a:t>
                      </a:r>
                      <a:r>
                        <a:rPr lang="en-US" sz="900" b="0" i="0" u="none" strike="noStrike" cap="none" spc="0" baseline="0" dirty="0">
                          <a:ln>
                            <a:noFill/>
                          </a:ln>
                          <a:solidFill>
                            <a:srgbClr val="7030A0"/>
                          </a:solidFill>
                          <a:effectLst/>
                          <a:uFillTx/>
                          <a:latin typeface="+mn-lt"/>
                          <a:ea typeface="+mn-ea"/>
                          <a:cs typeface="+mn-cs"/>
                          <a:sym typeface="Gill Sans"/>
                        </a:rPr>
                        <a:t> J, </a:t>
                      </a:r>
                      <a:r>
                        <a:rPr lang="en-US" sz="900" b="0" i="0" u="none" strike="noStrike" cap="none" spc="0" baseline="0" dirty="0" err="1">
                          <a:ln>
                            <a:noFill/>
                          </a:ln>
                          <a:solidFill>
                            <a:srgbClr val="7030A0"/>
                          </a:solidFill>
                          <a:effectLst/>
                          <a:uFillTx/>
                          <a:latin typeface="+mn-lt"/>
                          <a:ea typeface="+mn-ea"/>
                          <a:cs typeface="+mn-cs"/>
                          <a:sym typeface="Gill Sans"/>
                        </a:rPr>
                        <a:t>Krstonosic</a:t>
                      </a:r>
                      <a:r>
                        <a:rPr lang="en-US" sz="900" b="0" i="0" u="none" strike="noStrike" cap="none" spc="0" baseline="0" dirty="0">
                          <a:ln>
                            <a:noFill/>
                          </a:ln>
                          <a:solidFill>
                            <a:srgbClr val="7030A0"/>
                          </a:solidFill>
                          <a:effectLst/>
                          <a:uFillTx/>
                          <a:latin typeface="+mn-lt"/>
                          <a:ea typeface="+mn-ea"/>
                          <a:cs typeface="+mn-cs"/>
                          <a:sym typeface="Gill Sans"/>
                        </a:rPr>
                        <a:t> V, </a:t>
                      </a:r>
                      <a:r>
                        <a:rPr lang="en-US" sz="900" b="0" i="0" u="none" strike="noStrike" cap="none" spc="0" baseline="0" dirty="0" err="1">
                          <a:ln>
                            <a:noFill/>
                          </a:ln>
                          <a:solidFill>
                            <a:srgbClr val="7030A0"/>
                          </a:solidFill>
                          <a:effectLst/>
                          <a:uFillTx/>
                          <a:latin typeface="+mn-lt"/>
                          <a:ea typeface="+mn-ea"/>
                          <a:cs typeface="+mn-cs"/>
                          <a:sym typeface="Gill Sans"/>
                        </a:rPr>
                        <a:t>Randjelovic</a:t>
                      </a:r>
                      <a:r>
                        <a:rPr lang="en-US" sz="900" b="0" i="0" u="none" strike="noStrike" cap="none" spc="0" baseline="0" dirty="0">
                          <a:ln>
                            <a:noFill/>
                          </a:ln>
                          <a:solidFill>
                            <a:srgbClr val="7030A0"/>
                          </a:solidFill>
                          <a:effectLst/>
                          <a:uFillTx/>
                          <a:latin typeface="+mn-lt"/>
                          <a:ea typeface="+mn-ea"/>
                          <a:cs typeface="+mn-cs"/>
                          <a:sym typeface="Gill Sans"/>
                        </a:rPr>
                        <a:t> D, </a:t>
                      </a:r>
                      <a:r>
                        <a:rPr lang="en-US" sz="900" b="0" i="0" u="none" strike="noStrike" cap="none" spc="0" baseline="0" dirty="0" err="1">
                          <a:ln>
                            <a:noFill/>
                          </a:ln>
                          <a:solidFill>
                            <a:srgbClr val="7030A0"/>
                          </a:solidFill>
                          <a:effectLst/>
                          <a:uFillTx/>
                          <a:latin typeface="+mn-lt"/>
                          <a:ea typeface="+mn-ea"/>
                          <a:cs typeface="+mn-cs"/>
                          <a:sym typeface="Gill Sans"/>
                        </a:rPr>
                        <a:t>Bozic</a:t>
                      </a:r>
                      <a:r>
                        <a:rPr lang="en-US" sz="900" b="0" i="0" u="none" strike="noStrike" cap="none" spc="0" baseline="0" dirty="0">
                          <a:ln>
                            <a:noFill/>
                          </a:ln>
                          <a:solidFill>
                            <a:srgbClr val="7030A0"/>
                          </a:solidFill>
                          <a:effectLst/>
                          <a:uFillTx/>
                          <a:latin typeface="+mn-lt"/>
                          <a:ea typeface="+mn-ea"/>
                          <a:cs typeface="+mn-cs"/>
                          <a:sym typeface="Gill Sans"/>
                        </a:rPr>
                        <a:t> D, </a:t>
                      </a:r>
                      <a:r>
                        <a:rPr lang="en-US" sz="900" b="0" i="0" u="none" strike="noStrike" cap="none" spc="0" baseline="0" dirty="0" err="1">
                          <a:ln>
                            <a:noFill/>
                          </a:ln>
                          <a:solidFill>
                            <a:srgbClr val="7030A0"/>
                          </a:solidFill>
                          <a:effectLst/>
                          <a:uFillTx/>
                          <a:latin typeface="+mn-lt"/>
                          <a:ea typeface="+mn-ea"/>
                          <a:cs typeface="+mn-cs"/>
                          <a:sym typeface="Gill Sans"/>
                        </a:rPr>
                        <a:t>Ilic</a:t>
                      </a:r>
                      <a:r>
                        <a:rPr lang="en-US" sz="900" b="0" i="0" u="none" strike="noStrike" cap="none" spc="0" baseline="0" dirty="0">
                          <a:ln>
                            <a:noFill/>
                          </a:ln>
                          <a:solidFill>
                            <a:srgbClr val="7030A0"/>
                          </a:solidFill>
                          <a:effectLst/>
                          <a:uFillTx/>
                          <a:latin typeface="+mn-lt"/>
                          <a:ea typeface="+mn-ea"/>
                          <a:cs typeface="+mn-cs"/>
                          <a:sym typeface="Gill Sans"/>
                        </a:rPr>
                        <a:t> D, </a:t>
                      </a:r>
                      <a:r>
                        <a:rPr lang="en-US" sz="900" b="0" i="0" u="none" strike="noStrike" cap="none" spc="0" baseline="0" dirty="0" err="1">
                          <a:ln>
                            <a:noFill/>
                          </a:ln>
                          <a:solidFill>
                            <a:srgbClr val="7030A0"/>
                          </a:solidFill>
                          <a:effectLst/>
                          <a:uFillTx/>
                          <a:latin typeface="+mn-lt"/>
                          <a:ea typeface="+mn-ea"/>
                          <a:cs typeface="+mn-cs"/>
                          <a:sym typeface="Gill Sans"/>
                        </a:rPr>
                        <a:t>Tamburic</a:t>
                      </a:r>
                      <a:r>
                        <a:rPr lang="en-US" sz="900" b="0" i="0" u="none" strike="noStrike" cap="none" spc="0" baseline="0" dirty="0">
                          <a:ln>
                            <a:noFill/>
                          </a:ln>
                          <a:solidFill>
                            <a:srgbClr val="7030A0"/>
                          </a:solidFill>
                          <a:effectLst/>
                          <a:uFillTx/>
                          <a:latin typeface="+mn-lt"/>
                          <a:ea typeface="+mn-ea"/>
                          <a:cs typeface="+mn-cs"/>
                          <a:sym typeface="Gill Sans"/>
                        </a:rPr>
                        <a:t> S, </a:t>
                      </a:r>
                      <a:r>
                        <a:rPr lang="en-US" sz="900" b="1" i="0" u="none" strike="noStrike" cap="none" spc="0" baseline="0" dirty="0" err="1">
                          <a:ln>
                            <a:noFill/>
                          </a:ln>
                          <a:solidFill>
                            <a:srgbClr val="7030A0"/>
                          </a:solidFill>
                          <a:effectLst/>
                          <a:uFillTx/>
                          <a:latin typeface="+mn-lt"/>
                          <a:ea typeface="+mn-ea"/>
                          <a:cs typeface="+mn-cs"/>
                          <a:sym typeface="Gill Sans"/>
                        </a:rPr>
                        <a:t>Savic</a:t>
                      </a:r>
                      <a:r>
                        <a:rPr lang="en-US" sz="900" b="1" i="0" u="none" strike="noStrike" cap="none" spc="0" baseline="0" dirty="0">
                          <a:ln>
                            <a:noFill/>
                          </a:ln>
                          <a:solidFill>
                            <a:srgbClr val="7030A0"/>
                          </a:solidFill>
                          <a:effectLst/>
                          <a:uFillTx/>
                          <a:latin typeface="+mn-lt"/>
                          <a:ea typeface="+mn-ea"/>
                          <a:cs typeface="+mn-cs"/>
                          <a:sym typeface="Gill Sans"/>
                        </a:rPr>
                        <a:t> S. </a:t>
                      </a:r>
                      <a:r>
                        <a:rPr lang="en-US" sz="900" b="1" i="0" u="none" strike="noStrike" cap="none" spc="0" baseline="0" dirty="0" err="1">
                          <a:ln>
                            <a:noFill/>
                          </a:ln>
                          <a:solidFill>
                            <a:srgbClr val="7030A0"/>
                          </a:solidFill>
                          <a:effectLst/>
                          <a:uFillTx/>
                          <a:latin typeface="+mn-lt"/>
                          <a:ea typeface="+mn-ea"/>
                          <a:cs typeface="+mn-cs"/>
                          <a:sym typeface="Gill Sans"/>
                        </a:rPr>
                        <a:t>Polyglycerol</a:t>
                      </a:r>
                      <a:r>
                        <a:rPr lang="en-US" sz="900" b="1" i="0" u="none" strike="noStrike" cap="none" spc="0" baseline="0" dirty="0">
                          <a:ln>
                            <a:noFill/>
                          </a:ln>
                          <a:solidFill>
                            <a:srgbClr val="7030A0"/>
                          </a:solidFill>
                          <a:effectLst/>
                          <a:uFillTx/>
                          <a:latin typeface="+mn-lt"/>
                          <a:ea typeface="+mn-ea"/>
                          <a:cs typeface="+mn-cs"/>
                          <a:sym typeface="Gill Sans"/>
                        </a:rPr>
                        <a:t> Ester-Based Low Energy </a:t>
                      </a:r>
                      <a:r>
                        <a:rPr lang="en-US" sz="900" b="1" i="0" u="none" strike="noStrike" cap="none" spc="0" baseline="0" dirty="0" err="1">
                          <a:ln>
                            <a:noFill/>
                          </a:ln>
                          <a:solidFill>
                            <a:srgbClr val="7030A0"/>
                          </a:solidFill>
                          <a:effectLst/>
                          <a:uFillTx/>
                          <a:latin typeface="+mn-lt"/>
                          <a:ea typeface="+mn-ea"/>
                          <a:cs typeface="+mn-cs"/>
                          <a:sym typeface="Gill Sans"/>
                        </a:rPr>
                        <a:t>Nanoemulsions</a:t>
                      </a:r>
                      <a:r>
                        <a:rPr lang="en-US" sz="900" b="1" i="0" u="none" strike="noStrike" cap="none" spc="0" baseline="0" dirty="0">
                          <a:ln>
                            <a:noFill/>
                          </a:ln>
                          <a:solidFill>
                            <a:srgbClr val="7030A0"/>
                          </a:solidFill>
                          <a:effectLst/>
                          <a:uFillTx/>
                          <a:latin typeface="+mn-lt"/>
                          <a:ea typeface="+mn-ea"/>
                          <a:cs typeface="+mn-cs"/>
                          <a:sym typeface="Gill Sans"/>
                        </a:rPr>
                        <a:t> with Red Raspberry Seed Oil and Fruit Extracts: Formulation Development toward Effective In Vitro/In Vivo </a:t>
                      </a:r>
                      <a:r>
                        <a:rPr lang="en-US" sz="900" b="1" i="0" u="none" strike="noStrike" cap="none" spc="0" baseline="0" dirty="0" err="1">
                          <a:ln>
                            <a:noFill/>
                          </a:ln>
                          <a:solidFill>
                            <a:srgbClr val="7030A0"/>
                          </a:solidFill>
                          <a:effectLst/>
                          <a:uFillTx/>
                          <a:latin typeface="+mn-lt"/>
                          <a:ea typeface="+mn-ea"/>
                          <a:cs typeface="+mn-cs"/>
                          <a:sym typeface="Gill Sans"/>
                        </a:rPr>
                        <a:t>Bioperformance</a:t>
                      </a:r>
                      <a:r>
                        <a:rPr lang="en-US" sz="900" b="0" i="0" u="none" strike="noStrike" cap="none" spc="0" baseline="0" dirty="0">
                          <a:ln>
                            <a:noFill/>
                          </a:ln>
                          <a:solidFill>
                            <a:srgbClr val="7030A0"/>
                          </a:solidFill>
                          <a:effectLst/>
                          <a:uFillTx/>
                          <a:latin typeface="+mn-lt"/>
                          <a:ea typeface="+mn-ea"/>
                          <a:cs typeface="+mn-cs"/>
                          <a:sym typeface="Gill Sans"/>
                        </a:rPr>
                        <a:t>. </a:t>
                      </a:r>
                      <a:r>
                        <a:rPr lang="en-US" sz="900" b="1" i="0" u="sng" strike="noStrike" cap="none" spc="0" baseline="0" dirty="0" err="1">
                          <a:ln>
                            <a:noFill/>
                          </a:ln>
                          <a:solidFill>
                            <a:srgbClr val="7030A0"/>
                          </a:solidFill>
                          <a:effectLst/>
                          <a:uFillTx/>
                          <a:latin typeface="+mn-lt"/>
                          <a:ea typeface="+mn-ea"/>
                          <a:cs typeface="+mn-cs"/>
                          <a:sym typeface="Gill Sans"/>
                        </a:rPr>
                        <a:t>Nanomaterials</a:t>
                      </a:r>
                      <a:r>
                        <a:rPr lang="sr-Latn-RS" sz="900" b="0" i="0" u="none" strike="noStrike" cap="none" spc="0" baseline="0" dirty="0">
                          <a:ln>
                            <a:noFill/>
                          </a:ln>
                          <a:solidFill>
                            <a:srgbClr val="7030A0"/>
                          </a:solidFill>
                          <a:effectLst/>
                          <a:uFillTx/>
                          <a:latin typeface="+mn-lt"/>
                          <a:ea typeface="+mn-ea"/>
                          <a:cs typeface="+mn-cs"/>
                          <a:sym typeface="Gill Sans"/>
                        </a:rPr>
                        <a:t> </a:t>
                      </a:r>
                      <a:r>
                        <a:rPr lang="en-US" sz="900" b="0" i="0" u="none" strike="noStrike" cap="none" spc="0" baseline="0" dirty="0">
                          <a:ln>
                            <a:noFill/>
                          </a:ln>
                          <a:solidFill>
                            <a:srgbClr val="7030A0"/>
                          </a:solidFill>
                          <a:effectLst/>
                          <a:uFillTx/>
                          <a:latin typeface="+mn-lt"/>
                          <a:ea typeface="+mn-ea"/>
                          <a:cs typeface="+mn-cs"/>
                          <a:sym typeface="Gill Sans"/>
                        </a:rPr>
                        <a:t>(Basel). 2021 Jan 15;11(1):217. </a:t>
                      </a:r>
                      <a:r>
                        <a:rPr lang="en-US" sz="900" b="0" i="0" u="none" strike="noStrike" cap="none" spc="0" baseline="0" dirty="0" err="1">
                          <a:ln>
                            <a:noFill/>
                          </a:ln>
                          <a:solidFill>
                            <a:srgbClr val="7030A0"/>
                          </a:solidFill>
                          <a:effectLst/>
                          <a:uFillTx/>
                          <a:latin typeface="+mn-lt"/>
                          <a:ea typeface="+mn-ea"/>
                          <a:cs typeface="+mn-cs"/>
                          <a:sym typeface="Gill Sans"/>
                        </a:rPr>
                        <a:t>doi</a:t>
                      </a:r>
                      <a:r>
                        <a:rPr lang="en-US" sz="900" b="0" i="0" u="none" strike="noStrike" cap="none" spc="0" baseline="0" dirty="0">
                          <a:ln>
                            <a:noFill/>
                          </a:ln>
                          <a:solidFill>
                            <a:srgbClr val="7030A0"/>
                          </a:solidFill>
                          <a:effectLst/>
                          <a:uFillTx/>
                          <a:latin typeface="+mn-lt"/>
                          <a:ea typeface="+mn-ea"/>
                          <a:cs typeface="+mn-cs"/>
                          <a:sym typeface="Gill Sans"/>
                        </a:rPr>
                        <a:t>: 10.3390/nano11010217 (</a:t>
                      </a:r>
                      <a:r>
                        <a:rPr lang="en-US" sz="900" b="1" i="0" u="none" strike="noStrike" cap="none" spc="0" baseline="0" dirty="0">
                          <a:ln>
                            <a:noFill/>
                          </a:ln>
                          <a:solidFill>
                            <a:srgbClr val="7030A0"/>
                          </a:solidFill>
                          <a:effectLst/>
                          <a:uFillTx/>
                          <a:latin typeface="+mn-lt"/>
                          <a:ea typeface="+mn-ea"/>
                          <a:cs typeface="+mn-cs"/>
                          <a:sym typeface="Gill Sans"/>
                        </a:rPr>
                        <a:t>IF 4,324/2019</a:t>
                      </a:r>
                      <a:r>
                        <a:rPr lang="en-US" sz="900" b="0" i="0" u="none" strike="noStrike" cap="none" spc="0" baseline="0" dirty="0">
                          <a:ln>
                            <a:noFill/>
                          </a:ln>
                          <a:solidFill>
                            <a:srgbClr val="7030A0"/>
                          </a:solidFill>
                          <a:effectLst/>
                          <a:uFillTx/>
                          <a:latin typeface="+mn-lt"/>
                          <a:ea typeface="+mn-ea"/>
                          <a:cs typeface="+mn-cs"/>
                          <a:sym typeface="Gill Sans"/>
                        </a:rPr>
                        <a:t>)</a:t>
                      </a:r>
                    </a:p>
                    <a:p>
                      <a:pPr marL="85725" indent="-85725" algn="l"/>
                      <a:r>
                        <a:rPr lang="el-GR" sz="900" b="1" i="0" u="none" strike="noStrike" cap="none" spc="0" baseline="0" dirty="0">
                          <a:ln>
                            <a:noFill/>
                          </a:ln>
                          <a:solidFill>
                            <a:srgbClr val="003300"/>
                          </a:solidFill>
                          <a:effectLst/>
                          <a:uFillTx/>
                          <a:latin typeface="+mn-lt"/>
                          <a:ea typeface="+mn-ea"/>
                          <a:cs typeface="+mn-cs"/>
                          <a:sym typeface="Gill Sans"/>
                        </a:rPr>
                        <a:t>Mitrović JR</a:t>
                      </a:r>
                      <a:r>
                        <a:rPr lang="el-GR" sz="900" b="0" i="0" u="none" strike="noStrike" cap="none" spc="0" baseline="0" dirty="0">
                          <a:ln>
                            <a:noFill/>
                          </a:ln>
                          <a:solidFill>
                            <a:srgbClr val="003300"/>
                          </a:solidFill>
                          <a:effectLst/>
                          <a:uFillTx/>
                          <a:latin typeface="+mn-lt"/>
                          <a:ea typeface="+mn-ea"/>
                          <a:cs typeface="+mn-cs"/>
                          <a:sym typeface="Gill Sans"/>
                        </a:rPr>
                        <a:t>, Divović B, Knutson DE</a:t>
                      </a:r>
                      <a:r>
                        <a:rPr lang="el-GR" sz="900" b="1" i="0" u="none" strike="noStrike" cap="none" spc="0" baseline="0" dirty="0">
                          <a:ln>
                            <a:noFill/>
                          </a:ln>
                          <a:solidFill>
                            <a:srgbClr val="003300"/>
                          </a:solidFill>
                          <a:effectLst/>
                          <a:uFillTx/>
                          <a:latin typeface="+mn-lt"/>
                          <a:ea typeface="+mn-ea"/>
                          <a:cs typeface="+mn-cs"/>
                          <a:sym typeface="Gill Sans"/>
                        </a:rPr>
                        <a:t>, Đoković JB</a:t>
                      </a:r>
                      <a:r>
                        <a:rPr lang="el-GR" sz="900" b="0" i="0" u="none" strike="noStrike" cap="none" spc="0" baseline="0" dirty="0">
                          <a:ln>
                            <a:noFill/>
                          </a:ln>
                          <a:solidFill>
                            <a:srgbClr val="003300"/>
                          </a:solidFill>
                          <a:effectLst/>
                          <a:uFillTx/>
                          <a:latin typeface="+mn-lt"/>
                          <a:ea typeface="+mn-ea"/>
                          <a:cs typeface="+mn-cs"/>
                          <a:sym typeface="Gill Sans"/>
                        </a:rPr>
                        <a:t>, Vulić PJ, Randjelović DV, Dobričić VD, Čalija BR, Cook JM, Savić MM,</a:t>
                      </a:r>
                      <a:r>
                        <a:rPr lang="el-GR" sz="900" b="1" i="0" u="none" strike="noStrike" cap="none" spc="0" baseline="0" dirty="0">
                          <a:ln>
                            <a:noFill/>
                          </a:ln>
                          <a:solidFill>
                            <a:srgbClr val="003300"/>
                          </a:solidFill>
                          <a:effectLst/>
                          <a:uFillTx/>
                          <a:latin typeface="+mn-lt"/>
                          <a:ea typeface="+mn-ea"/>
                          <a:cs typeface="+mn-cs"/>
                          <a:sym typeface="Gill Sans"/>
                        </a:rPr>
                        <a:t> Savić SD.</a:t>
                      </a:r>
                      <a:r>
                        <a:rPr lang="el-GR" sz="900" b="0" i="0" u="none" strike="noStrike" cap="none" spc="0" baseline="0" dirty="0">
                          <a:ln>
                            <a:noFill/>
                          </a:ln>
                          <a:solidFill>
                            <a:srgbClr val="003300"/>
                          </a:solidFill>
                          <a:effectLst/>
                          <a:uFillTx/>
                          <a:latin typeface="+mn-lt"/>
                          <a:ea typeface="+mn-ea"/>
                          <a:cs typeface="+mn-cs"/>
                          <a:sym typeface="Gill Sans"/>
                        </a:rPr>
                        <a:t> </a:t>
                      </a:r>
                      <a:r>
                        <a:rPr lang="el-GR" sz="900" b="1" i="0" u="none" strike="noStrike" cap="none" spc="0" baseline="0" dirty="0">
                          <a:ln>
                            <a:noFill/>
                          </a:ln>
                          <a:solidFill>
                            <a:srgbClr val="003300"/>
                          </a:solidFill>
                          <a:effectLst/>
                          <a:uFillTx/>
                          <a:latin typeface="+mn-lt"/>
                          <a:ea typeface="+mn-ea"/>
                          <a:cs typeface="+mn-cs"/>
                          <a:sym typeface="Gill Sans"/>
                        </a:rPr>
                        <a:t>Nanocrystal dispersion of DK-I-56-1, a poorly soluble pyrazoloquinolinone positive modulator of α6 GABAA receptors: Formulation approach toward improved in vivo performance.</a:t>
                      </a:r>
                      <a:r>
                        <a:rPr lang="el-GR" sz="900" b="0" i="0" u="none" strike="noStrike" cap="none" spc="0" baseline="0" dirty="0">
                          <a:ln>
                            <a:noFill/>
                          </a:ln>
                          <a:solidFill>
                            <a:srgbClr val="003300"/>
                          </a:solidFill>
                          <a:effectLst/>
                          <a:uFillTx/>
                          <a:latin typeface="+mn-lt"/>
                          <a:ea typeface="+mn-ea"/>
                          <a:cs typeface="+mn-cs"/>
                          <a:sym typeface="Gill Sans"/>
                        </a:rPr>
                        <a:t> </a:t>
                      </a:r>
                      <a:r>
                        <a:rPr lang="el-GR" sz="900" b="1" i="0" u="sng" strike="noStrike" cap="none" spc="0" baseline="0" dirty="0">
                          <a:ln>
                            <a:noFill/>
                          </a:ln>
                          <a:solidFill>
                            <a:srgbClr val="003300"/>
                          </a:solidFill>
                          <a:effectLst/>
                          <a:uFillTx/>
                          <a:latin typeface="+mn-lt"/>
                          <a:ea typeface="+mn-ea"/>
                          <a:cs typeface="+mn-cs"/>
                          <a:sym typeface="Gill Sans"/>
                        </a:rPr>
                        <a:t>Eur J Pharm Sci</a:t>
                      </a:r>
                      <a:r>
                        <a:rPr lang="el-GR" sz="900" b="0" i="0" u="none" strike="noStrike" cap="none" spc="0" baseline="0" dirty="0">
                          <a:ln>
                            <a:noFill/>
                          </a:ln>
                          <a:solidFill>
                            <a:srgbClr val="003300"/>
                          </a:solidFill>
                          <a:effectLst/>
                          <a:uFillTx/>
                          <a:latin typeface="+mn-lt"/>
                          <a:ea typeface="+mn-ea"/>
                          <a:cs typeface="+mn-cs"/>
                          <a:sym typeface="Gill Sans"/>
                        </a:rPr>
                        <a:t>. 2020</a:t>
                      </a:r>
                      <a:r>
                        <a:rPr lang="sr-Latn-RS" sz="900" b="0" i="0" u="none" strike="noStrike" cap="none" spc="0" baseline="0" dirty="0">
                          <a:ln>
                            <a:noFill/>
                          </a:ln>
                          <a:solidFill>
                            <a:srgbClr val="003300"/>
                          </a:solidFill>
                          <a:effectLst/>
                          <a:uFillTx/>
                          <a:latin typeface="+mn-lt"/>
                          <a:ea typeface="+mn-ea"/>
                          <a:cs typeface="+mn-cs"/>
                          <a:sym typeface="Gill Sans"/>
                        </a:rPr>
                        <a:t>,</a:t>
                      </a:r>
                      <a:r>
                        <a:rPr lang="el-GR" sz="900" b="0" i="0" u="none" strike="noStrike" cap="none" spc="0" baseline="0" dirty="0">
                          <a:ln>
                            <a:noFill/>
                          </a:ln>
                          <a:solidFill>
                            <a:srgbClr val="003300"/>
                          </a:solidFill>
                          <a:effectLst/>
                          <a:uFillTx/>
                          <a:latin typeface="+mn-lt"/>
                          <a:ea typeface="+mn-ea"/>
                          <a:cs typeface="+mn-cs"/>
                          <a:sym typeface="Gill Sans"/>
                        </a:rPr>
                        <a:t> doi: 10.1016/j.ejps.2020.105432 </a:t>
                      </a:r>
                      <a:r>
                        <a:rPr lang="sr-Latn-RS" sz="900" b="1" i="0" u="none" strike="noStrike" cap="none" spc="0" baseline="0" dirty="0">
                          <a:ln>
                            <a:noFill/>
                          </a:ln>
                          <a:solidFill>
                            <a:srgbClr val="003300"/>
                          </a:solidFill>
                          <a:effectLst/>
                          <a:uFillTx/>
                          <a:latin typeface="+mn-lt"/>
                          <a:ea typeface="+mn-ea"/>
                          <a:cs typeface="+mn-cs"/>
                          <a:sym typeface="Gill Sans"/>
                        </a:rPr>
                        <a:t>(IF 3,616/2019)</a:t>
                      </a:r>
                      <a:r>
                        <a:rPr lang="sr-Latn-RS" sz="900" b="0" i="0" u="none" strike="noStrike" cap="none" spc="0" baseline="0" dirty="0">
                          <a:ln>
                            <a:noFill/>
                          </a:ln>
                          <a:solidFill>
                            <a:srgbClr val="003300"/>
                          </a:solidFill>
                          <a:effectLst/>
                          <a:uFillTx/>
                          <a:latin typeface="+mn-lt"/>
                          <a:ea typeface="+mn-ea"/>
                          <a:cs typeface="+mn-cs"/>
                          <a:sym typeface="Gill Sans"/>
                        </a:rPr>
                        <a:t>.</a:t>
                      </a:r>
                      <a:endParaRPr lang="en-US" sz="900" b="0" i="0" u="none" strike="noStrike" cap="none" spc="0" baseline="0" dirty="0">
                        <a:ln>
                          <a:noFill/>
                        </a:ln>
                        <a:solidFill>
                          <a:srgbClr val="003300"/>
                        </a:solidFill>
                        <a:effectLst/>
                        <a:uFillTx/>
                        <a:latin typeface="+mn-lt"/>
                        <a:ea typeface="+mn-ea"/>
                        <a:cs typeface="+mn-cs"/>
                        <a:sym typeface="Gill Sans"/>
                      </a:endParaRPr>
                    </a:p>
                    <a:p>
                      <a:pPr marL="85725" indent="-85725" algn="l"/>
                      <a:r>
                        <a:rPr lang="el-GR" sz="900" b="1" i="0" u="none" strike="noStrike" cap="none" spc="0" baseline="0" dirty="0">
                          <a:ln>
                            <a:noFill/>
                          </a:ln>
                          <a:solidFill>
                            <a:srgbClr val="7030A0"/>
                          </a:solidFill>
                          <a:effectLst/>
                          <a:uFillTx/>
                          <a:latin typeface="+mn-lt"/>
                          <a:ea typeface="+mn-ea"/>
                          <a:cs typeface="+mn-cs"/>
                          <a:sym typeface="Gill Sans"/>
                        </a:rPr>
                        <a:t>Nikoli</a:t>
                      </a:r>
                      <a:r>
                        <a:rPr lang="sr-Latn-RS" sz="900" b="1" i="0" u="none" strike="noStrike" cap="none" spc="0" baseline="0" dirty="0">
                          <a:ln>
                            <a:noFill/>
                          </a:ln>
                          <a:solidFill>
                            <a:srgbClr val="7030A0"/>
                          </a:solidFill>
                          <a:effectLst/>
                          <a:uFillTx/>
                          <a:latin typeface="+mn-lt"/>
                          <a:ea typeface="+mn-ea"/>
                          <a:cs typeface="+mn-cs"/>
                          <a:sym typeface="Gill Sans"/>
                        </a:rPr>
                        <a:t>ć</a:t>
                      </a:r>
                      <a:r>
                        <a:rPr lang="el-GR" sz="900" b="1" i="0" u="none" strike="noStrike" cap="none" spc="0" baseline="0" dirty="0">
                          <a:ln>
                            <a:noFill/>
                          </a:ln>
                          <a:solidFill>
                            <a:srgbClr val="7030A0"/>
                          </a:solidFill>
                          <a:effectLst/>
                          <a:uFillTx/>
                          <a:latin typeface="+mn-lt"/>
                          <a:ea typeface="+mn-ea"/>
                          <a:cs typeface="+mn-cs"/>
                          <a:sym typeface="Gill Sans"/>
                        </a:rPr>
                        <a:t> I</a:t>
                      </a:r>
                      <a:r>
                        <a:rPr lang="el-GR" sz="900" b="0" i="0" u="none" strike="noStrike" cap="none" spc="0" baseline="0" dirty="0">
                          <a:ln>
                            <a:noFill/>
                          </a:ln>
                          <a:solidFill>
                            <a:srgbClr val="7030A0"/>
                          </a:solidFill>
                          <a:effectLst/>
                          <a:uFillTx/>
                          <a:latin typeface="+mn-lt"/>
                          <a:ea typeface="+mn-ea"/>
                          <a:cs typeface="+mn-cs"/>
                          <a:sym typeface="Gill Sans"/>
                        </a:rPr>
                        <a:t>, Mitsou E, </a:t>
                      </a:r>
                      <a:r>
                        <a:rPr lang="sr-Latn-RS" sz="900" b="0" i="0" u="none" strike="noStrike" cap="none" spc="0" baseline="0" dirty="0">
                          <a:ln>
                            <a:noFill/>
                          </a:ln>
                          <a:solidFill>
                            <a:srgbClr val="7030A0"/>
                          </a:solidFill>
                          <a:effectLst/>
                          <a:uFillTx/>
                          <a:latin typeface="+mn-lt"/>
                          <a:ea typeface="+mn-ea"/>
                          <a:cs typeface="+mn-cs"/>
                          <a:sym typeface="Gill Sans"/>
                        </a:rPr>
                        <a:t>Damjanović A</a:t>
                      </a:r>
                      <a:r>
                        <a:rPr lang="el-GR" sz="900" b="0" i="0" u="none" strike="noStrike" cap="none" spc="0" baseline="0" dirty="0">
                          <a:ln>
                            <a:noFill/>
                          </a:ln>
                          <a:solidFill>
                            <a:srgbClr val="7030A0"/>
                          </a:solidFill>
                          <a:effectLst/>
                          <a:uFillTx/>
                          <a:latin typeface="+mn-lt"/>
                          <a:ea typeface="+mn-ea"/>
                          <a:cs typeface="+mn-cs"/>
                          <a:sym typeface="Gill Sans"/>
                        </a:rPr>
                        <a:t>, Papadimitriou V</a:t>
                      </a:r>
                      <a:r>
                        <a:rPr lang="sr-Latn-RS" sz="900" b="0" i="0" u="none" strike="noStrike" cap="none" spc="0" baseline="0" dirty="0">
                          <a:ln>
                            <a:noFill/>
                          </a:ln>
                          <a:solidFill>
                            <a:srgbClr val="7030A0"/>
                          </a:solidFill>
                          <a:effectLst/>
                          <a:uFillTx/>
                          <a:latin typeface="+mn-lt"/>
                          <a:ea typeface="+mn-ea"/>
                          <a:cs typeface="+mn-cs"/>
                          <a:sym typeface="Gill Sans"/>
                        </a:rPr>
                        <a:t>, Antić-Stanković J, Stanojević</a:t>
                      </a:r>
                      <a:r>
                        <a:rPr lang="el-GR" sz="900" b="0" i="0" u="none" strike="noStrike" cap="none" spc="0" baseline="0" dirty="0">
                          <a:ln>
                            <a:noFill/>
                          </a:ln>
                          <a:solidFill>
                            <a:srgbClr val="7030A0"/>
                          </a:solidFill>
                          <a:effectLst/>
                          <a:uFillTx/>
                          <a:latin typeface="+mn-lt"/>
                          <a:ea typeface="+mn-ea"/>
                          <a:cs typeface="+mn-cs"/>
                          <a:sym typeface="Gill Sans"/>
                        </a:rPr>
                        <a:t> B, Xenakis A</a:t>
                      </a:r>
                      <a:r>
                        <a:rPr lang="sr-Latn-RS" sz="900" b="0" i="0" u="none" strike="noStrike" cap="none" spc="0" baseline="0" dirty="0">
                          <a:ln>
                            <a:noFill/>
                          </a:ln>
                          <a:solidFill>
                            <a:srgbClr val="7030A0"/>
                          </a:solidFill>
                          <a:effectLst/>
                          <a:uFillTx/>
                          <a:latin typeface="+mn-lt"/>
                          <a:ea typeface="+mn-ea"/>
                          <a:cs typeface="+mn-cs"/>
                          <a:sym typeface="Gill Sans"/>
                        </a:rPr>
                        <a:t>, </a:t>
                      </a:r>
                      <a:r>
                        <a:rPr lang="el-GR" sz="900" b="1" i="0" u="none" strike="noStrike" cap="none" spc="0" baseline="0" dirty="0">
                          <a:ln>
                            <a:noFill/>
                          </a:ln>
                          <a:solidFill>
                            <a:srgbClr val="7030A0"/>
                          </a:solidFill>
                          <a:effectLst/>
                          <a:uFillTx/>
                          <a:latin typeface="+mn-lt"/>
                          <a:ea typeface="+mn-ea"/>
                          <a:cs typeface="+mn-cs"/>
                          <a:sym typeface="Gill Sans"/>
                        </a:rPr>
                        <a:t>Savic S.</a:t>
                      </a:r>
                      <a:r>
                        <a:rPr lang="el-GR" sz="900" b="0" i="0" u="none" strike="noStrike" cap="none" spc="0" baseline="0" dirty="0">
                          <a:ln>
                            <a:noFill/>
                          </a:ln>
                          <a:solidFill>
                            <a:srgbClr val="7030A0"/>
                          </a:solidFill>
                          <a:effectLst/>
                          <a:uFillTx/>
                          <a:latin typeface="+mn-lt"/>
                          <a:ea typeface="+mn-ea"/>
                          <a:cs typeface="+mn-cs"/>
                          <a:sym typeface="Gill Sans"/>
                        </a:rPr>
                        <a:t> </a:t>
                      </a:r>
                      <a:r>
                        <a:rPr lang="el-GR" sz="900" b="1" i="0" u="none" strike="noStrike" cap="none" spc="0" baseline="0" dirty="0">
                          <a:ln>
                            <a:noFill/>
                          </a:ln>
                          <a:solidFill>
                            <a:srgbClr val="7030A0"/>
                          </a:solidFill>
                          <a:effectLst/>
                          <a:uFillTx/>
                          <a:latin typeface="+mn-lt"/>
                          <a:ea typeface="+mn-ea"/>
                          <a:cs typeface="+mn-cs"/>
                          <a:sym typeface="Gill Sans"/>
                        </a:rPr>
                        <a:t>Curcumin-loaded low-energy nanoemulsions: Linking EPR spectroscopy-analysed microstructure and antioxidant potential with in vitro evaluated biological activity</a:t>
                      </a:r>
                      <a:r>
                        <a:rPr lang="sr-Latn-RS" sz="900" b="1" i="0" u="none" strike="noStrike" cap="none" spc="0" baseline="0" dirty="0">
                          <a:ln>
                            <a:noFill/>
                          </a:ln>
                          <a:solidFill>
                            <a:srgbClr val="7030A0"/>
                          </a:solidFill>
                          <a:effectLst/>
                          <a:uFillTx/>
                          <a:latin typeface="+mn-lt"/>
                          <a:ea typeface="+mn-ea"/>
                          <a:cs typeface="+mn-cs"/>
                          <a:sym typeface="Gill Sans"/>
                        </a:rPr>
                        <a:t>. </a:t>
                      </a:r>
                      <a:r>
                        <a:rPr lang="el-GR" sz="900" b="1" i="0" u="sng" strike="noStrike" cap="none" spc="0" baseline="0" dirty="0">
                          <a:ln>
                            <a:noFill/>
                          </a:ln>
                          <a:solidFill>
                            <a:srgbClr val="7030A0"/>
                          </a:solidFill>
                          <a:effectLst/>
                          <a:uFillTx/>
                          <a:latin typeface="+mn-lt"/>
                          <a:ea typeface="+mn-ea"/>
                          <a:cs typeface="+mn-cs"/>
                          <a:sym typeface="Gill Sans"/>
                        </a:rPr>
                        <a:t>J Mol Liq</a:t>
                      </a:r>
                      <a:r>
                        <a:rPr lang="sr-Latn-RS" sz="900" b="0" i="0" u="none" strike="noStrike" cap="none" spc="0" baseline="0" dirty="0">
                          <a:ln>
                            <a:noFill/>
                          </a:ln>
                          <a:solidFill>
                            <a:srgbClr val="7030A0"/>
                          </a:solidFill>
                          <a:effectLst/>
                          <a:uFillTx/>
                          <a:latin typeface="+mn-lt"/>
                          <a:ea typeface="+mn-ea"/>
                          <a:cs typeface="+mn-cs"/>
                          <a:sym typeface="Gill Sans"/>
                        </a:rPr>
                        <a:t>.</a:t>
                      </a:r>
                      <a:r>
                        <a:rPr lang="el-GR" sz="900" b="0" i="0" u="none" strike="noStrike" cap="none" spc="0" baseline="0" dirty="0">
                          <a:ln>
                            <a:noFill/>
                          </a:ln>
                          <a:solidFill>
                            <a:srgbClr val="7030A0"/>
                          </a:solidFill>
                          <a:effectLst/>
                          <a:uFillTx/>
                          <a:latin typeface="+mn-lt"/>
                          <a:ea typeface="+mn-ea"/>
                          <a:cs typeface="+mn-cs"/>
                          <a:sym typeface="Gill Sans"/>
                        </a:rPr>
                        <a:t> 2020</a:t>
                      </a:r>
                      <a:r>
                        <a:rPr lang="sr-Latn-RS" sz="900" b="0" i="0" u="none" strike="noStrike" cap="none" spc="0" baseline="0" dirty="0">
                          <a:ln>
                            <a:noFill/>
                          </a:ln>
                          <a:solidFill>
                            <a:srgbClr val="7030A0"/>
                          </a:solidFill>
                          <a:effectLst/>
                          <a:uFillTx/>
                          <a:latin typeface="+mn-lt"/>
                          <a:ea typeface="+mn-ea"/>
                          <a:cs typeface="+mn-cs"/>
                          <a:sym typeface="Gill Sans"/>
                        </a:rPr>
                        <a:t>, </a:t>
                      </a:r>
                      <a:r>
                        <a:rPr lang="el-GR" sz="900" b="0" i="0" u="none" strike="noStrike" cap="none" spc="0" baseline="0" dirty="0">
                          <a:ln>
                            <a:noFill/>
                          </a:ln>
                          <a:solidFill>
                            <a:srgbClr val="7030A0"/>
                          </a:solidFill>
                          <a:effectLst/>
                          <a:uFillTx/>
                          <a:latin typeface="+mn-lt"/>
                          <a:ea typeface="+mn-ea"/>
                          <a:cs typeface="+mn-cs"/>
                          <a:sym typeface="Gill Sans"/>
                        </a:rPr>
                        <a:t>doi.org/10.1016/j.molliq.2020.112479 </a:t>
                      </a:r>
                      <a:r>
                        <a:rPr lang="sr-Latn-RS" sz="900" b="1" i="0" u="none" strike="noStrike" cap="none" spc="0" baseline="0" dirty="0">
                          <a:ln>
                            <a:noFill/>
                          </a:ln>
                          <a:solidFill>
                            <a:srgbClr val="7030A0"/>
                          </a:solidFill>
                          <a:effectLst/>
                          <a:uFillTx/>
                          <a:latin typeface="+mn-lt"/>
                          <a:ea typeface="+mn-ea"/>
                          <a:cs typeface="+mn-cs"/>
                          <a:sym typeface="Gill Sans"/>
                        </a:rPr>
                        <a:t>(IF 5,065/2019)</a:t>
                      </a:r>
                      <a:r>
                        <a:rPr lang="sr-Latn-RS" sz="900" b="0" i="0" u="none" strike="noStrike" cap="none" spc="0" baseline="0" dirty="0">
                          <a:ln>
                            <a:noFill/>
                          </a:ln>
                          <a:solidFill>
                            <a:srgbClr val="7030A0"/>
                          </a:solidFill>
                          <a:effectLst/>
                          <a:uFillTx/>
                          <a:latin typeface="+mn-lt"/>
                          <a:ea typeface="+mn-ea"/>
                          <a:cs typeface="+mn-cs"/>
                          <a:sym typeface="Gill Sans"/>
                        </a:rPr>
                        <a:t>.</a:t>
                      </a:r>
                      <a:endParaRPr lang="en-US" sz="900" b="0" i="0" u="none" strike="noStrike" cap="none" spc="0" baseline="0" dirty="0">
                        <a:ln>
                          <a:noFill/>
                        </a:ln>
                        <a:solidFill>
                          <a:srgbClr val="7030A0"/>
                        </a:solidFill>
                        <a:effectLst/>
                        <a:uFillTx/>
                        <a:latin typeface="+mn-lt"/>
                        <a:ea typeface="+mn-ea"/>
                        <a:cs typeface="+mn-cs"/>
                        <a:sym typeface="Gill Sans"/>
                      </a:endParaRPr>
                    </a:p>
                    <a:p>
                      <a:pPr marL="85725" indent="-85725" algn="l"/>
                      <a:r>
                        <a:rPr lang="el-GR" sz="900" b="0" i="0" u="none" strike="noStrike" cap="none" spc="0" baseline="0" dirty="0">
                          <a:ln>
                            <a:noFill/>
                          </a:ln>
                          <a:solidFill>
                            <a:srgbClr val="003300"/>
                          </a:solidFill>
                          <a:effectLst/>
                          <a:uFillTx/>
                          <a:latin typeface="+mn-lt"/>
                          <a:ea typeface="+mn-ea"/>
                          <a:cs typeface="+mn-cs"/>
                          <a:sym typeface="Gill Sans"/>
                        </a:rPr>
                        <a:t>Savić V, </a:t>
                      </a:r>
                      <a:r>
                        <a:rPr lang="el-GR" sz="900" b="1" i="0" u="none" strike="noStrike" cap="none" spc="0" baseline="0" dirty="0">
                          <a:ln>
                            <a:noFill/>
                          </a:ln>
                          <a:solidFill>
                            <a:srgbClr val="003300"/>
                          </a:solidFill>
                          <a:effectLst/>
                          <a:uFillTx/>
                          <a:latin typeface="+mn-lt"/>
                          <a:ea typeface="+mn-ea"/>
                          <a:cs typeface="+mn-cs"/>
                          <a:sym typeface="Gill Sans"/>
                        </a:rPr>
                        <a:t>Ilić T, Nikolić I</a:t>
                      </a:r>
                      <a:r>
                        <a:rPr lang="el-GR" sz="900" b="0" i="0" u="none" strike="noStrike" cap="none" spc="0" baseline="0" dirty="0">
                          <a:ln>
                            <a:noFill/>
                          </a:ln>
                          <a:solidFill>
                            <a:srgbClr val="003300"/>
                          </a:solidFill>
                          <a:effectLst/>
                          <a:uFillTx/>
                          <a:latin typeface="+mn-lt"/>
                          <a:ea typeface="+mn-ea"/>
                          <a:cs typeface="+mn-cs"/>
                          <a:sym typeface="Gill Sans"/>
                        </a:rPr>
                        <a:t>, Marković B, </a:t>
                      </a:r>
                      <a:r>
                        <a:rPr lang="el-GR" sz="900" b="1" i="0" u="none" strike="noStrike" cap="none" spc="0" baseline="0" dirty="0">
                          <a:ln>
                            <a:noFill/>
                          </a:ln>
                          <a:solidFill>
                            <a:srgbClr val="003300"/>
                          </a:solidFill>
                          <a:effectLst/>
                          <a:uFillTx/>
                          <a:latin typeface="+mn-lt"/>
                          <a:ea typeface="+mn-ea"/>
                          <a:cs typeface="+mn-cs"/>
                          <a:sym typeface="Gill Sans"/>
                        </a:rPr>
                        <a:t>Čalija B</a:t>
                      </a:r>
                      <a:r>
                        <a:rPr lang="el-GR" sz="900" b="0" i="0" u="none" strike="noStrike" cap="none" spc="0" baseline="0" dirty="0">
                          <a:ln>
                            <a:noFill/>
                          </a:ln>
                          <a:solidFill>
                            <a:srgbClr val="003300"/>
                          </a:solidFill>
                          <a:effectLst/>
                          <a:uFillTx/>
                          <a:latin typeface="+mn-lt"/>
                          <a:ea typeface="+mn-ea"/>
                          <a:cs typeface="+mn-cs"/>
                          <a:sym typeface="Gill Sans"/>
                        </a:rPr>
                        <a:t>, Cekić N,</a:t>
                      </a:r>
                      <a:r>
                        <a:rPr lang="el-GR" sz="900" b="1" i="0" u="none" strike="noStrike" cap="none" spc="0" baseline="0" dirty="0">
                          <a:ln>
                            <a:noFill/>
                          </a:ln>
                          <a:solidFill>
                            <a:srgbClr val="003300"/>
                          </a:solidFill>
                          <a:effectLst/>
                          <a:uFillTx/>
                          <a:latin typeface="+mn-lt"/>
                          <a:ea typeface="+mn-ea"/>
                          <a:cs typeface="+mn-cs"/>
                          <a:sym typeface="Gill Sans"/>
                        </a:rPr>
                        <a:t> Savić S. Tacrolimus-loaded lecithin-based nanostructured lipid carrier and nanoemulsion with propylene glycol monocaprylate as a liquid lipid: Formulation characterization and assessment of dermal delivery compared to referent ointment</a:t>
                      </a:r>
                      <a:r>
                        <a:rPr lang="el-GR" sz="900" b="0" i="0" u="none" strike="noStrike" cap="none" spc="0" baseline="0" dirty="0">
                          <a:ln>
                            <a:noFill/>
                          </a:ln>
                          <a:solidFill>
                            <a:srgbClr val="003300"/>
                          </a:solidFill>
                          <a:effectLst/>
                          <a:uFillTx/>
                          <a:latin typeface="+mn-lt"/>
                          <a:ea typeface="+mn-ea"/>
                          <a:cs typeface="+mn-cs"/>
                          <a:sym typeface="Gill Sans"/>
                        </a:rPr>
                        <a:t>. </a:t>
                      </a:r>
                      <a:r>
                        <a:rPr lang="el-GR" sz="900" b="1" i="0" u="sng" strike="noStrike" cap="none" spc="0" baseline="0" dirty="0">
                          <a:ln>
                            <a:noFill/>
                          </a:ln>
                          <a:solidFill>
                            <a:srgbClr val="003300"/>
                          </a:solidFill>
                          <a:effectLst/>
                          <a:uFillTx/>
                          <a:latin typeface="+mn-lt"/>
                          <a:ea typeface="+mn-ea"/>
                          <a:cs typeface="+mn-cs"/>
                          <a:sym typeface="Gill Sans"/>
                        </a:rPr>
                        <a:t>Int J Pharm</a:t>
                      </a:r>
                      <a:r>
                        <a:rPr lang="el-GR" sz="900" b="0" i="0" u="none" strike="noStrike" cap="none" spc="0" baseline="0" dirty="0">
                          <a:ln>
                            <a:noFill/>
                          </a:ln>
                          <a:solidFill>
                            <a:srgbClr val="003300"/>
                          </a:solidFill>
                          <a:effectLst/>
                          <a:uFillTx/>
                          <a:latin typeface="+mn-lt"/>
                          <a:ea typeface="+mn-ea"/>
                          <a:cs typeface="+mn-cs"/>
                          <a:sym typeface="Gill Sans"/>
                        </a:rPr>
                        <a:t>. 2019</a:t>
                      </a:r>
                      <a:r>
                        <a:rPr lang="sr-Latn-RS" sz="900" b="0" i="0" u="none" strike="noStrike" cap="none" spc="0" baseline="0" dirty="0">
                          <a:ln>
                            <a:noFill/>
                          </a:ln>
                          <a:solidFill>
                            <a:srgbClr val="003300"/>
                          </a:solidFill>
                          <a:effectLst/>
                          <a:uFillTx/>
                          <a:latin typeface="+mn-lt"/>
                          <a:ea typeface="+mn-ea"/>
                          <a:cs typeface="+mn-cs"/>
                          <a:sym typeface="Gill Sans"/>
                        </a:rPr>
                        <a:t>,</a:t>
                      </a:r>
                      <a:r>
                        <a:rPr lang="el-GR" sz="900" b="0" i="0" u="none" strike="noStrike" cap="none" spc="0" baseline="0" dirty="0">
                          <a:ln>
                            <a:noFill/>
                          </a:ln>
                          <a:solidFill>
                            <a:srgbClr val="003300"/>
                          </a:solidFill>
                          <a:effectLst/>
                          <a:uFillTx/>
                          <a:latin typeface="+mn-lt"/>
                          <a:ea typeface="+mn-ea"/>
                          <a:cs typeface="+mn-cs"/>
                          <a:sym typeface="Gill Sans"/>
                        </a:rPr>
                        <a:t> doi: 10.1016/j.ijpharm.2019.118624 </a:t>
                      </a:r>
                      <a:r>
                        <a:rPr lang="sr-Latn-RS" sz="900" b="1" i="0" u="none" strike="noStrike" cap="none" spc="0" baseline="0" dirty="0">
                          <a:ln>
                            <a:noFill/>
                          </a:ln>
                          <a:solidFill>
                            <a:srgbClr val="003300"/>
                          </a:solidFill>
                          <a:effectLst/>
                          <a:uFillTx/>
                          <a:latin typeface="+mn-lt"/>
                          <a:ea typeface="+mn-ea"/>
                          <a:cs typeface="+mn-cs"/>
                          <a:sym typeface="Gill Sans"/>
                        </a:rPr>
                        <a:t>(IF 4,845/2019)</a:t>
                      </a:r>
                      <a:r>
                        <a:rPr lang="sr-Latn-RS" sz="900" b="0" i="0" u="none" strike="noStrike" cap="none" spc="0" baseline="0" dirty="0">
                          <a:ln>
                            <a:noFill/>
                          </a:ln>
                          <a:solidFill>
                            <a:srgbClr val="003300"/>
                          </a:solidFill>
                          <a:effectLst/>
                          <a:uFillTx/>
                          <a:latin typeface="+mn-lt"/>
                          <a:ea typeface="+mn-ea"/>
                          <a:cs typeface="+mn-cs"/>
                          <a:sym typeface="Gill Sans"/>
                        </a:rPr>
                        <a:t>.</a:t>
                      </a:r>
                      <a:endParaRPr lang="en-US" sz="900" b="0" i="0" u="none" strike="noStrike" cap="none" spc="0" baseline="0" dirty="0">
                        <a:ln>
                          <a:noFill/>
                        </a:ln>
                        <a:solidFill>
                          <a:srgbClr val="003300"/>
                        </a:solidFill>
                        <a:effectLst/>
                        <a:uFillTx/>
                        <a:latin typeface="+mn-lt"/>
                        <a:ea typeface="+mn-ea"/>
                        <a:cs typeface="+mn-cs"/>
                        <a:sym typeface="Gill Sans"/>
                      </a:endParaRPr>
                    </a:p>
                    <a:p>
                      <a:pPr marL="85725" indent="-85725" algn="l"/>
                      <a:r>
                        <a:rPr lang="el-GR" sz="900" b="1" i="0" u="none" strike="noStrike" cap="none" spc="0" baseline="0" dirty="0">
                          <a:ln>
                            <a:noFill/>
                          </a:ln>
                          <a:solidFill>
                            <a:srgbClr val="7030A0"/>
                          </a:solidFill>
                          <a:effectLst/>
                          <a:uFillTx/>
                          <a:latin typeface="+mn-lt"/>
                          <a:ea typeface="+mn-ea"/>
                          <a:cs typeface="+mn-cs"/>
                          <a:sym typeface="Gill Sans"/>
                        </a:rPr>
                        <a:t>Ilić T</a:t>
                      </a:r>
                      <a:r>
                        <a:rPr lang="el-GR" sz="900" b="0" i="0" u="none" strike="noStrike" cap="none" spc="0" baseline="0" dirty="0">
                          <a:ln>
                            <a:noFill/>
                          </a:ln>
                          <a:solidFill>
                            <a:srgbClr val="7030A0"/>
                          </a:solidFill>
                          <a:effectLst/>
                          <a:uFillTx/>
                          <a:latin typeface="+mn-lt"/>
                          <a:ea typeface="+mn-ea"/>
                          <a:cs typeface="+mn-cs"/>
                          <a:sym typeface="Gill Sans"/>
                        </a:rPr>
                        <a:t>, Savić S, Batinić B, Marković B, Schmidberger M, Lunter D, Savić M,</a:t>
                      </a:r>
                      <a:r>
                        <a:rPr lang="el-GR" sz="900" b="1" i="0" u="none" strike="noStrike" cap="none" spc="0" baseline="0" dirty="0">
                          <a:ln>
                            <a:noFill/>
                          </a:ln>
                          <a:solidFill>
                            <a:srgbClr val="7030A0"/>
                          </a:solidFill>
                          <a:effectLst/>
                          <a:uFillTx/>
                          <a:latin typeface="+mn-lt"/>
                          <a:ea typeface="+mn-ea"/>
                          <a:cs typeface="+mn-cs"/>
                          <a:sym typeface="Gill Sans"/>
                        </a:rPr>
                        <a:t> Savić S.</a:t>
                      </a:r>
                      <a:r>
                        <a:rPr lang="sr-Latn-RS" sz="900" b="1" i="0" u="none" strike="noStrike" cap="none" spc="0" baseline="0" dirty="0">
                          <a:ln>
                            <a:noFill/>
                          </a:ln>
                          <a:solidFill>
                            <a:srgbClr val="7030A0"/>
                          </a:solidFill>
                          <a:effectLst/>
                          <a:uFillTx/>
                          <a:latin typeface="+mn-lt"/>
                          <a:ea typeface="+mn-ea"/>
                          <a:cs typeface="+mn-cs"/>
                          <a:sym typeface="Gill Sans"/>
                        </a:rPr>
                        <a:t> </a:t>
                      </a:r>
                      <a:r>
                        <a:rPr lang="el-GR" sz="900" b="1" i="0" u="none" strike="noStrike" cap="none" spc="0" baseline="0" dirty="0">
                          <a:ln>
                            <a:noFill/>
                          </a:ln>
                          <a:solidFill>
                            <a:srgbClr val="7030A0"/>
                          </a:solidFill>
                          <a:effectLst/>
                          <a:uFillTx/>
                          <a:latin typeface="+mn-lt"/>
                          <a:ea typeface="+mn-ea"/>
                          <a:cs typeface="+mn-cs"/>
                          <a:sym typeface="Gill Sans"/>
                        </a:rPr>
                        <a:t>Combined use of biocompatible nanoemulsions and solid microneedles to improve transport of a model NSAID across the skin: In vitro and in vivo studies. </a:t>
                      </a:r>
                      <a:r>
                        <a:rPr lang="el-GR" sz="900" b="1" i="0" u="sng" strike="noStrike" cap="none" spc="0" baseline="0" dirty="0">
                          <a:ln>
                            <a:noFill/>
                          </a:ln>
                          <a:solidFill>
                            <a:srgbClr val="7030A0"/>
                          </a:solidFill>
                          <a:effectLst/>
                          <a:uFillTx/>
                          <a:latin typeface="+mn-lt"/>
                          <a:ea typeface="+mn-ea"/>
                          <a:cs typeface="+mn-cs"/>
                          <a:sym typeface="Gill Sans"/>
                        </a:rPr>
                        <a:t>Eur J Pharm Sci</a:t>
                      </a:r>
                      <a:r>
                        <a:rPr lang="el-GR" sz="900" b="0" i="0" u="none" strike="noStrike" cap="none" spc="0" baseline="0" dirty="0">
                          <a:ln>
                            <a:noFill/>
                          </a:ln>
                          <a:solidFill>
                            <a:srgbClr val="7030A0"/>
                          </a:solidFill>
                          <a:effectLst/>
                          <a:uFillTx/>
                          <a:latin typeface="+mn-lt"/>
                          <a:ea typeface="+mn-ea"/>
                          <a:cs typeface="+mn-cs"/>
                          <a:sym typeface="Gill Sans"/>
                        </a:rPr>
                        <a:t>. 2</a:t>
                      </a:r>
                      <a:r>
                        <a:rPr lang="sr-Latn-RS" sz="900" b="0" i="0" u="none" strike="noStrike" cap="none" spc="0" baseline="0" dirty="0">
                          <a:ln>
                            <a:noFill/>
                          </a:ln>
                          <a:solidFill>
                            <a:srgbClr val="7030A0"/>
                          </a:solidFill>
                          <a:effectLst/>
                          <a:uFillTx/>
                          <a:latin typeface="+mn-lt"/>
                          <a:ea typeface="+mn-ea"/>
                          <a:cs typeface="+mn-cs"/>
                          <a:sym typeface="Gill Sans"/>
                        </a:rPr>
                        <a:t>018,</a:t>
                      </a:r>
                      <a:r>
                        <a:rPr lang="el-GR" sz="900" b="0" i="0" u="none" strike="noStrike" cap="none" spc="0" baseline="0" dirty="0">
                          <a:ln>
                            <a:noFill/>
                          </a:ln>
                          <a:solidFill>
                            <a:srgbClr val="7030A0"/>
                          </a:solidFill>
                          <a:effectLst/>
                          <a:uFillTx/>
                          <a:latin typeface="+mn-lt"/>
                          <a:ea typeface="+mn-ea"/>
                          <a:cs typeface="+mn-cs"/>
                          <a:sym typeface="Gill Sans"/>
                        </a:rPr>
                        <a:t> doi: 10.1016/j.ejps.2018.09.023. </a:t>
                      </a:r>
                      <a:r>
                        <a:rPr lang="sr-Latn-RS" sz="900" b="1" i="0" u="none" strike="noStrike" cap="none" spc="0" baseline="0" dirty="0">
                          <a:ln>
                            <a:noFill/>
                          </a:ln>
                          <a:solidFill>
                            <a:srgbClr val="7030A0"/>
                          </a:solidFill>
                          <a:effectLst/>
                          <a:uFillTx/>
                          <a:latin typeface="+mn-lt"/>
                          <a:ea typeface="+mn-ea"/>
                          <a:cs typeface="+mn-cs"/>
                          <a:sym typeface="Gill Sans"/>
                        </a:rPr>
                        <a:t>(IF 3,616/2019)</a:t>
                      </a:r>
                      <a:r>
                        <a:rPr lang="sr-Latn-RS" sz="900" b="0" i="0" u="none" strike="noStrike" cap="none" spc="0" baseline="0" dirty="0">
                          <a:ln>
                            <a:noFill/>
                          </a:ln>
                          <a:solidFill>
                            <a:srgbClr val="7030A0"/>
                          </a:solidFill>
                          <a:effectLst/>
                          <a:uFillTx/>
                          <a:latin typeface="+mn-lt"/>
                          <a:ea typeface="+mn-ea"/>
                          <a:cs typeface="+mn-cs"/>
                          <a:sym typeface="Gill Sans"/>
                        </a:rPr>
                        <a:t>.</a:t>
                      </a:r>
                      <a:endParaRPr lang="en-US" sz="900" b="0" i="0" u="none" strike="noStrike" cap="none" spc="0" baseline="0" dirty="0">
                        <a:ln>
                          <a:noFill/>
                        </a:ln>
                        <a:solidFill>
                          <a:srgbClr val="7030A0"/>
                        </a:solidFill>
                        <a:effectLst/>
                        <a:uFillTx/>
                        <a:latin typeface="+mn-lt"/>
                        <a:ea typeface="+mn-ea"/>
                        <a:cs typeface="+mn-cs"/>
                        <a:sym typeface="Gill Sans"/>
                      </a:endParaRPr>
                    </a:p>
                    <a:p>
                      <a:pPr marL="85725" indent="-85725" algn="l"/>
                      <a:r>
                        <a:rPr lang="en-US" sz="900" b="0" i="0" u="none" strike="noStrike" cap="none" spc="0" baseline="0" dirty="0" err="1">
                          <a:ln>
                            <a:noFill/>
                          </a:ln>
                          <a:solidFill>
                            <a:srgbClr val="003300"/>
                          </a:solidFill>
                          <a:effectLst/>
                          <a:uFillTx/>
                          <a:latin typeface="+mn-lt"/>
                          <a:ea typeface="+mn-ea"/>
                          <a:cs typeface="+mn-cs"/>
                          <a:sym typeface="Gill Sans"/>
                        </a:rPr>
                        <a:t>Đorđević</a:t>
                      </a:r>
                      <a:r>
                        <a:rPr lang="en-US" sz="900" b="0" i="0" u="none" strike="noStrike" cap="none" spc="0" baseline="0" dirty="0">
                          <a:ln>
                            <a:noFill/>
                          </a:ln>
                          <a:solidFill>
                            <a:srgbClr val="003300"/>
                          </a:solidFill>
                          <a:effectLst/>
                          <a:uFillTx/>
                          <a:latin typeface="+mn-lt"/>
                          <a:ea typeface="+mn-ea"/>
                          <a:cs typeface="+mn-cs"/>
                          <a:sym typeface="Gill Sans"/>
                        </a:rPr>
                        <a:t> SM, </a:t>
                      </a:r>
                      <a:r>
                        <a:rPr lang="en-US" sz="900" b="0" i="0" u="none" strike="noStrike" cap="none" spc="0" baseline="0" dirty="0" err="1">
                          <a:ln>
                            <a:noFill/>
                          </a:ln>
                          <a:solidFill>
                            <a:srgbClr val="003300"/>
                          </a:solidFill>
                          <a:effectLst/>
                          <a:uFillTx/>
                          <a:latin typeface="+mn-lt"/>
                          <a:ea typeface="+mn-ea"/>
                          <a:cs typeface="+mn-cs"/>
                          <a:sym typeface="Gill Sans"/>
                        </a:rPr>
                        <a:t>Santrač</a:t>
                      </a:r>
                      <a:r>
                        <a:rPr lang="en-US" sz="900" b="0" i="0" u="none" strike="noStrike" cap="none" spc="0" baseline="0" dirty="0">
                          <a:ln>
                            <a:noFill/>
                          </a:ln>
                          <a:solidFill>
                            <a:srgbClr val="003300"/>
                          </a:solidFill>
                          <a:effectLst/>
                          <a:uFillTx/>
                          <a:latin typeface="+mn-lt"/>
                          <a:ea typeface="+mn-ea"/>
                          <a:cs typeface="+mn-cs"/>
                          <a:sym typeface="Gill Sans"/>
                        </a:rPr>
                        <a:t> A, </a:t>
                      </a:r>
                      <a:r>
                        <a:rPr lang="en-US" sz="900" b="0" i="0" u="none" strike="noStrike" cap="none" spc="0" baseline="0" dirty="0" err="1">
                          <a:ln>
                            <a:noFill/>
                          </a:ln>
                          <a:solidFill>
                            <a:srgbClr val="003300"/>
                          </a:solidFill>
                          <a:effectLst/>
                          <a:uFillTx/>
                          <a:latin typeface="+mn-lt"/>
                          <a:ea typeface="+mn-ea"/>
                          <a:cs typeface="+mn-cs"/>
                          <a:sym typeface="Gill Sans"/>
                        </a:rPr>
                        <a:t>Cekić</a:t>
                      </a:r>
                      <a:r>
                        <a:rPr lang="en-US" sz="900" b="0" i="0" u="none" strike="noStrike" cap="none" spc="0" baseline="0" dirty="0">
                          <a:ln>
                            <a:noFill/>
                          </a:ln>
                          <a:solidFill>
                            <a:srgbClr val="003300"/>
                          </a:solidFill>
                          <a:effectLst/>
                          <a:uFillTx/>
                          <a:latin typeface="+mn-lt"/>
                          <a:ea typeface="+mn-ea"/>
                          <a:cs typeface="+mn-cs"/>
                          <a:sym typeface="Gill Sans"/>
                        </a:rPr>
                        <a:t> ND, </a:t>
                      </a:r>
                      <a:r>
                        <a:rPr lang="en-US" sz="900" b="0" i="0" u="none" strike="noStrike" cap="none" spc="0" baseline="0" dirty="0" err="1">
                          <a:ln>
                            <a:noFill/>
                          </a:ln>
                          <a:solidFill>
                            <a:srgbClr val="003300"/>
                          </a:solidFill>
                          <a:effectLst/>
                          <a:uFillTx/>
                          <a:latin typeface="+mn-lt"/>
                          <a:ea typeface="+mn-ea"/>
                          <a:cs typeface="+mn-cs"/>
                          <a:sym typeface="Gill Sans"/>
                        </a:rPr>
                        <a:t>Marković</a:t>
                      </a:r>
                      <a:r>
                        <a:rPr lang="en-US" sz="900" b="0" i="0" u="none" strike="noStrike" cap="none" spc="0" baseline="0" dirty="0">
                          <a:ln>
                            <a:noFill/>
                          </a:ln>
                          <a:solidFill>
                            <a:srgbClr val="003300"/>
                          </a:solidFill>
                          <a:effectLst/>
                          <a:uFillTx/>
                          <a:latin typeface="+mn-lt"/>
                          <a:ea typeface="+mn-ea"/>
                          <a:cs typeface="+mn-cs"/>
                          <a:sym typeface="Gill Sans"/>
                        </a:rPr>
                        <a:t> BD, </a:t>
                      </a:r>
                      <a:r>
                        <a:rPr lang="en-US" sz="900" b="0" i="0" u="none" strike="noStrike" cap="none" spc="0" baseline="0" dirty="0" err="1">
                          <a:ln>
                            <a:noFill/>
                          </a:ln>
                          <a:solidFill>
                            <a:srgbClr val="003300"/>
                          </a:solidFill>
                          <a:effectLst/>
                          <a:uFillTx/>
                          <a:latin typeface="+mn-lt"/>
                          <a:ea typeface="+mn-ea"/>
                          <a:cs typeface="+mn-cs"/>
                          <a:sym typeface="Gill Sans"/>
                        </a:rPr>
                        <a:t>Divović</a:t>
                      </a:r>
                      <a:r>
                        <a:rPr lang="en-US" sz="900" b="0" i="0" u="none" strike="noStrike" cap="none" spc="0" baseline="0" dirty="0">
                          <a:ln>
                            <a:noFill/>
                          </a:ln>
                          <a:solidFill>
                            <a:srgbClr val="003300"/>
                          </a:solidFill>
                          <a:effectLst/>
                          <a:uFillTx/>
                          <a:latin typeface="+mn-lt"/>
                          <a:ea typeface="+mn-ea"/>
                          <a:cs typeface="+mn-cs"/>
                          <a:sym typeface="Gill Sans"/>
                        </a:rPr>
                        <a:t> B, </a:t>
                      </a:r>
                      <a:r>
                        <a:rPr lang="en-US" sz="900" b="1" i="0" u="none" strike="noStrike" cap="none" spc="0" baseline="0" dirty="0" err="1">
                          <a:ln>
                            <a:noFill/>
                          </a:ln>
                          <a:solidFill>
                            <a:srgbClr val="003300"/>
                          </a:solidFill>
                          <a:effectLst/>
                          <a:uFillTx/>
                          <a:latin typeface="+mn-lt"/>
                          <a:ea typeface="+mn-ea"/>
                          <a:cs typeface="+mn-cs"/>
                          <a:sym typeface="Gill Sans"/>
                        </a:rPr>
                        <a:t>Ilić</a:t>
                      </a:r>
                      <a:r>
                        <a:rPr lang="en-US" sz="900" b="1" i="0" u="none" strike="noStrike" cap="none" spc="0" baseline="0" dirty="0">
                          <a:ln>
                            <a:noFill/>
                          </a:ln>
                          <a:solidFill>
                            <a:srgbClr val="003300"/>
                          </a:solidFill>
                          <a:effectLst/>
                          <a:uFillTx/>
                          <a:latin typeface="+mn-lt"/>
                          <a:ea typeface="+mn-ea"/>
                          <a:cs typeface="+mn-cs"/>
                          <a:sym typeface="Gill Sans"/>
                        </a:rPr>
                        <a:t> TM</a:t>
                      </a:r>
                      <a:r>
                        <a:rPr lang="en-US" sz="900" b="0" i="0" u="none" strike="noStrike" cap="none" spc="0" baseline="0" dirty="0">
                          <a:ln>
                            <a:noFill/>
                          </a:ln>
                          <a:solidFill>
                            <a:srgbClr val="003300"/>
                          </a:solidFill>
                          <a:effectLst/>
                          <a:uFillTx/>
                          <a:latin typeface="+mn-lt"/>
                          <a:ea typeface="+mn-ea"/>
                          <a:cs typeface="+mn-cs"/>
                          <a:sym typeface="Gill Sans"/>
                        </a:rPr>
                        <a:t>, </a:t>
                      </a:r>
                      <a:r>
                        <a:rPr lang="en-US" sz="900" b="0" i="0" u="none" strike="noStrike" cap="none" spc="0" baseline="0" dirty="0" err="1">
                          <a:ln>
                            <a:noFill/>
                          </a:ln>
                          <a:solidFill>
                            <a:srgbClr val="003300"/>
                          </a:solidFill>
                          <a:effectLst/>
                          <a:uFillTx/>
                          <a:latin typeface="+mn-lt"/>
                          <a:ea typeface="+mn-ea"/>
                          <a:cs typeface="+mn-cs"/>
                          <a:sym typeface="Gill Sans"/>
                        </a:rPr>
                        <a:t>Savić</a:t>
                      </a:r>
                      <a:r>
                        <a:rPr lang="en-US" sz="900" b="0" i="0" u="none" strike="noStrike" cap="none" spc="0" baseline="0" dirty="0">
                          <a:ln>
                            <a:noFill/>
                          </a:ln>
                          <a:solidFill>
                            <a:srgbClr val="003300"/>
                          </a:solidFill>
                          <a:effectLst/>
                          <a:uFillTx/>
                          <a:latin typeface="+mn-lt"/>
                          <a:ea typeface="+mn-ea"/>
                          <a:cs typeface="+mn-cs"/>
                          <a:sym typeface="Gill Sans"/>
                        </a:rPr>
                        <a:t> MM,</a:t>
                      </a:r>
                      <a:r>
                        <a:rPr lang="en-US" sz="900" b="1" i="0" u="none" strike="noStrike" cap="none" spc="0" baseline="0" dirty="0">
                          <a:ln>
                            <a:noFill/>
                          </a:ln>
                          <a:solidFill>
                            <a:srgbClr val="003300"/>
                          </a:solidFill>
                          <a:effectLst/>
                          <a:uFillTx/>
                          <a:latin typeface="+mn-lt"/>
                          <a:ea typeface="+mn-ea"/>
                          <a:cs typeface="+mn-cs"/>
                          <a:sym typeface="Gill Sans"/>
                        </a:rPr>
                        <a:t> </a:t>
                      </a:r>
                      <a:r>
                        <a:rPr lang="en-US" sz="900" b="1" i="0" u="none" strike="noStrike" cap="none" spc="0" baseline="0" dirty="0" err="1">
                          <a:ln>
                            <a:noFill/>
                          </a:ln>
                          <a:solidFill>
                            <a:srgbClr val="003300"/>
                          </a:solidFill>
                          <a:effectLst/>
                          <a:uFillTx/>
                          <a:latin typeface="+mn-lt"/>
                          <a:ea typeface="+mn-ea"/>
                          <a:cs typeface="+mn-cs"/>
                          <a:sym typeface="Gill Sans"/>
                        </a:rPr>
                        <a:t>Savić</a:t>
                      </a:r>
                      <a:r>
                        <a:rPr lang="en-US" sz="900" b="1" i="0" u="none" strike="noStrike" cap="none" spc="0" baseline="0" dirty="0">
                          <a:ln>
                            <a:noFill/>
                          </a:ln>
                          <a:solidFill>
                            <a:srgbClr val="003300"/>
                          </a:solidFill>
                          <a:effectLst/>
                          <a:uFillTx/>
                          <a:latin typeface="+mn-lt"/>
                          <a:ea typeface="+mn-ea"/>
                          <a:cs typeface="+mn-cs"/>
                          <a:sym typeface="Gill Sans"/>
                        </a:rPr>
                        <a:t> SD. Parenteral </a:t>
                      </a:r>
                      <a:r>
                        <a:rPr lang="en-US" sz="900" b="1" i="0" u="none" strike="noStrike" cap="none" spc="0" baseline="0" dirty="0" err="1">
                          <a:ln>
                            <a:noFill/>
                          </a:ln>
                          <a:solidFill>
                            <a:srgbClr val="003300"/>
                          </a:solidFill>
                          <a:effectLst/>
                          <a:uFillTx/>
                          <a:latin typeface="+mn-lt"/>
                          <a:ea typeface="+mn-ea"/>
                          <a:cs typeface="+mn-cs"/>
                          <a:sym typeface="Gill Sans"/>
                        </a:rPr>
                        <a:t>nanoemulsions</a:t>
                      </a:r>
                      <a:r>
                        <a:rPr lang="en-US" sz="900" b="1" i="0" u="none" strike="noStrike" cap="none" spc="0" baseline="0" dirty="0">
                          <a:ln>
                            <a:noFill/>
                          </a:ln>
                          <a:solidFill>
                            <a:srgbClr val="003300"/>
                          </a:solidFill>
                          <a:effectLst/>
                          <a:uFillTx/>
                          <a:latin typeface="+mn-lt"/>
                          <a:ea typeface="+mn-ea"/>
                          <a:cs typeface="+mn-cs"/>
                          <a:sym typeface="Gill Sans"/>
                        </a:rPr>
                        <a:t> of </a:t>
                      </a:r>
                      <a:r>
                        <a:rPr lang="en-US" sz="900" b="1" i="0" u="none" strike="noStrike" cap="none" spc="0" baseline="0" dirty="0" err="1">
                          <a:ln>
                            <a:noFill/>
                          </a:ln>
                          <a:solidFill>
                            <a:srgbClr val="003300"/>
                          </a:solidFill>
                          <a:effectLst/>
                          <a:uFillTx/>
                          <a:latin typeface="+mn-lt"/>
                          <a:ea typeface="+mn-ea"/>
                          <a:cs typeface="+mn-cs"/>
                          <a:sym typeface="Gill Sans"/>
                        </a:rPr>
                        <a:t>risperidone</a:t>
                      </a:r>
                      <a:r>
                        <a:rPr lang="en-US" sz="900" b="1" i="0" u="none" strike="noStrike" cap="none" spc="0" baseline="0" dirty="0">
                          <a:ln>
                            <a:noFill/>
                          </a:ln>
                          <a:solidFill>
                            <a:srgbClr val="003300"/>
                          </a:solidFill>
                          <a:effectLst/>
                          <a:uFillTx/>
                          <a:latin typeface="+mn-lt"/>
                          <a:ea typeface="+mn-ea"/>
                          <a:cs typeface="+mn-cs"/>
                          <a:sym typeface="Gill Sans"/>
                        </a:rPr>
                        <a:t> for enhanced brain delivery in acute psychosis: Physicochemical and in vivo performances.</a:t>
                      </a:r>
                      <a:r>
                        <a:rPr lang="en-US" sz="900" b="0" i="0" u="none" strike="noStrike" cap="none" spc="0" baseline="0" dirty="0">
                          <a:ln>
                            <a:noFill/>
                          </a:ln>
                          <a:solidFill>
                            <a:srgbClr val="003300"/>
                          </a:solidFill>
                          <a:effectLst/>
                          <a:uFillTx/>
                          <a:latin typeface="+mn-lt"/>
                          <a:ea typeface="+mn-ea"/>
                          <a:cs typeface="+mn-cs"/>
                          <a:sym typeface="Gill Sans"/>
                        </a:rPr>
                        <a:t> </a:t>
                      </a:r>
                      <a:r>
                        <a:rPr lang="en-US" sz="900" b="1" i="0" u="sng" strike="noStrike" cap="none" spc="0" baseline="0" dirty="0" err="1">
                          <a:ln>
                            <a:noFill/>
                          </a:ln>
                          <a:solidFill>
                            <a:srgbClr val="003300"/>
                          </a:solidFill>
                          <a:effectLst/>
                          <a:uFillTx/>
                          <a:latin typeface="+mn-lt"/>
                          <a:ea typeface="+mn-ea"/>
                          <a:cs typeface="+mn-cs"/>
                          <a:sym typeface="Gill Sans"/>
                        </a:rPr>
                        <a:t>Int</a:t>
                      </a:r>
                      <a:r>
                        <a:rPr lang="en-US" sz="900" b="1" i="0" u="sng" strike="noStrike" cap="none" spc="0" baseline="0" dirty="0">
                          <a:ln>
                            <a:noFill/>
                          </a:ln>
                          <a:solidFill>
                            <a:srgbClr val="003300"/>
                          </a:solidFill>
                          <a:effectLst/>
                          <a:uFillTx/>
                          <a:latin typeface="+mn-lt"/>
                          <a:ea typeface="+mn-ea"/>
                          <a:cs typeface="+mn-cs"/>
                          <a:sym typeface="Gill Sans"/>
                        </a:rPr>
                        <a:t> J Pharm</a:t>
                      </a:r>
                      <a:r>
                        <a:rPr lang="en-US" sz="900" b="0" i="0" u="none" strike="noStrike" cap="none" spc="0" baseline="0" dirty="0">
                          <a:ln>
                            <a:noFill/>
                          </a:ln>
                          <a:solidFill>
                            <a:srgbClr val="003300"/>
                          </a:solidFill>
                          <a:effectLst/>
                          <a:uFillTx/>
                          <a:latin typeface="+mn-lt"/>
                          <a:ea typeface="+mn-ea"/>
                          <a:cs typeface="+mn-cs"/>
                          <a:sym typeface="Gill Sans"/>
                        </a:rPr>
                        <a:t>. 2017 </a:t>
                      </a:r>
                      <a:r>
                        <a:rPr lang="en-US" sz="900" b="0" i="0" u="none" strike="noStrike" cap="none" spc="0" baseline="0" dirty="0" err="1">
                          <a:ln>
                            <a:noFill/>
                          </a:ln>
                          <a:solidFill>
                            <a:srgbClr val="003300"/>
                          </a:solidFill>
                          <a:effectLst/>
                          <a:uFillTx/>
                          <a:latin typeface="+mn-lt"/>
                          <a:ea typeface="+mn-ea"/>
                          <a:cs typeface="+mn-cs"/>
                          <a:sym typeface="Gill Sans"/>
                        </a:rPr>
                        <a:t>doi</a:t>
                      </a:r>
                      <a:r>
                        <a:rPr lang="en-US" sz="900" b="0" i="0" u="none" strike="noStrike" cap="none" spc="0" baseline="0" dirty="0">
                          <a:ln>
                            <a:noFill/>
                          </a:ln>
                          <a:solidFill>
                            <a:srgbClr val="003300"/>
                          </a:solidFill>
                          <a:effectLst/>
                          <a:uFillTx/>
                          <a:latin typeface="+mn-lt"/>
                          <a:ea typeface="+mn-ea"/>
                          <a:cs typeface="+mn-cs"/>
                          <a:sym typeface="Gill Sans"/>
                        </a:rPr>
                        <a:t>: 10.1016/j.ijpharm.2017.05.051. </a:t>
                      </a:r>
                      <a:r>
                        <a:rPr lang="sr-Latn-RS" sz="900" b="1" i="0" u="none" strike="noStrike" cap="none" spc="0" baseline="0" dirty="0">
                          <a:ln>
                            <a:noFill/>
                          </a:ln>
                          <a:solidFill>
                            <a:srgbClr val="003300"/>
                          </a:solidFill>
                          <a:effectLst/>
                          <a:uFillTx/>
                          <a:latin typeface="+mn-lt"/>
                          <a:ea typeface="+mn-ea"/>
                          <a:cs typeface="+mn-cs"/>
                          <a:sym typeface="Gill Sans"/>
                        </a:rPr>
                        <a:t>(IF 4,213/2018)</a:t>
                      </a:r>
                      <a:r>
                        <a:rPr lang="sr-Latn-RS" sz="900" b="0" i="0" u="none" strike="noStrike" cap="none" spc="0" baseline="0" dirty="0">
                          <a:ln>
                            <a:noFill/>
                          </a:ln>
                          <a:solidFill>
                            <a:srgbClr val="003300"/>
                          </a:solidFill>
                          <a:effectLst/>
                          <a:uFillTx/>
                          <a:latin typeface="+mn-lt"/>
                          <a:ea typeface="+mn-ea"/>
                          <a:cs typeface="+mn-cs"/>
                          <a:sym typeface="Gill Sans"/>
                        </a:rPr>
                        <a:t>.</a:t>
                      </a:r>
                      <a:endParaRPr lang="en-US" sz="900" u="none" dirty="0">
                        <a:solidFill>
                          <a:srgbClr val="003300"/>
                        </a:solidFill>
                        <a:effectLst/>
                        <a:latin typeface="Calibri"/>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6" name="TextBox 5"/>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1200" b="0" i="1" u="none" strike="noStrike" cap="none" spc="0" normalizeH="0" baseline="0" dirty="0" smtClean="0">
                <a:ln>
                  <a:noFill/>
                </a:ln>
                <a:solidFill>
                  <a:schemeClr val="accent1">
                    <a:lumMod val="75000"/>
                  </a:schemeClr>
                </a:solidFill>
                <a:effectLst/>
                <a:uFillTx/>
                <a:latin typeface="+mn-lt"/>
                <a:ea typeface="+mn-ea"/>
                <a:cs typeface="+mn-cs"/>
                <a:sym typeface="Gill Sans Light"/>
              </a:rPr>
              <a:t>Full bibliography</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lang="en-US" sz="1200" dirty="0" smtClean="0">
                <a:solidFill>
                  <a:schemeClr val="accent1">
                    <a:lumMod val="75000"/>
                  </a:schemeClr>
                </a:solidFill>
              </a:rPr>
              <a:t>Faculty </a:t>
            </a:r>
            <a:r>
              <a:rPr lang="en-US" sz="1200" dirty="0">
                <a:solidFill>
                  <a:schemeClr val="accent1">
                    <a:lumMod val="75000"/>
                  </a:schemeClr>
                </a:solidFill>
              </a:rPr>
              <a:t>of </a:t>
            </a:r>
            <a:r>
              <a:rPr lang="en-US" sz="1200" dirty="0" smtClean="0">
                <a:solidFill>
                  <a:schemeClr val="accent1">
                    <a:lumMod val="75000"/>
                  </a:schemeClr>
                </a:solidFill>
              </a:rPr>
              <a:t>Pharmacy</a:t>
            </a:r>
            <a:r>
              <a:rPr lang="sr-Latn-RS" sz="1200" dirty="0" smtClean="0">
                <a:solidFill>
                  <a:schemeClr val="accent1">
                    <a:lumMod val="75000"/>
                  </a:schemeClr>
                </a:solidFill>
              </a:rPr>
              <a:t> </a:t>
            </a:r>
            <a:r>
              <a:rPr lang="en-US" sz="1200" dirty="0" smtClean="0">
                <a:solidFill>
                  <a:schemeClr val="accent1">
                    <a:lumMod val="75000"/>
                  </a:schemeClr>
                </a:solidFill>
              </a:rPr>
              <a:t>Repository</a:t>
            </a:r>
            <a:r>
              <a:rPr lang="sr-Latn-RS" sz="1200" dirty="0" smtClean="0">
                <a:solidFill>
                  <a:schemeClr val="accent1">
                    <a:lumMod val="75000"/>
                  </a:schemeClr>
                </a:solidFill>
              </a:rPr>
              <a:t> </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216388959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729676" y="507748"/>
            <a:ext cx="3640420" cy="841256"/>
          </a:xfrm>
        </p:spPr>
        <p:txBody>
          <a:bodyPr/>
          <a:lstStyle/>
          <a:p>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r>
              <a:rPr lang="sr-Latn-RS" sz="2400" dirty="0" smtClean="0">
                <a:solidFill>
                  <a:srgbClr val="7030A0"/>
                </a:solidFill>
              </a:rPr>
              <a:t>Prof</a:t>
            </a:r>
            <a:r>
              <a:rPr lang="sr-Latn-RS" sz="2400" dirty="0">
                <a:solidFill>
                  <a:srgbClr val="7030A0"/>
                </a:solidFill>
              </a:rPr>
              <a:t>. </a:t>
            </a:r>
            <a:r>
              <a:rPr lang="sr-Latn-RS" sz="2400" dirty="0" smtClean="0">
                <a:solidFill>
                  <a:srgbClr val="7030A0"/>
                </a:solidFill>
              </a:rPr>
              <a:t>Svetlana </a:t>
            </a:r>
            <a:r>
              <a:rPr lang="sr-Latn-RS" sz="2400" dirty="0">
                <a:solidFill>
                  <a:srgbClr val="7030A0"/>
                </a:solidFill>
              </a:rPr>
              <a:t>Ibrić</a:t>
            </a:r>
            <a:endParaRPr lang="en-US" sz="2400" dirty="0">
              <a:solidFill>
                <a:srgbClr val="7030A0"/>
              </a:solidFill>
            </a:endParaRPr>
          </a:p>
        </p:txBody>
      </p:sp>
      <p:sp>
        <p:nvSpPr>
          <p:cNvPr id="4" name="Text Placeholder 3">
            <a:extLst>
              <a:ext uri="{FF2B5EF4-FFF2-40B4-BE49-F238E27FC236}">
                <a16:creationId xmlns:a16="http://schemas.microsoft.com/office/drawing/2014/main" id="{88352119-476B-4847-891D-39732FF6DFDA}"/>
              </a:ext>
            </a:extLst>
          </p:cNvPr>
          <p:cNvSpPr>
            <a:spLocks noGrp="1"/>
          </p:cNvSpPr>
          <p:nvPr>
            <p:ph type="body" sz="quarter" idx="27"/>
          </p:nvPr>
        </p:nvSpPr>
        <p:spPr>
          <a:xfrm>
            <a:off x="729676" y="2878224"/>
            <a:ext cx="6924973" cy="687368"/>
          </a:xfrm>
        </p:spPr>
        <p:txBody>
          <a:bodyPr/>
          <a:lstStyle/>
          <a:p>
            <a:r>
              <a:rPr lang="sr-Latn-RS" dirty="0" err="1">
                <a:solidFill>
                  <a:srgbClr val="7030A0"/>
                </a:solidFill>
              </a:rPr>
              <a:t>Pharmaceutical</a:t>
            </a:r>
            <a:r>
              <a:rPr lang="sr-Latn-RS" dirty="0">
                <a:solidFill>
                  <a:srgbClr val="7030A0"/>
                </a:solidFill>
              </a:rPr>
              <a:t> </a:t>
            </a:r>
            <a:r>
              <a:rPr lang="sr-Latn-RS" dirty="0" err="1" smtClean="0">
                <a:solidFill>
                  <a:srgbClr val="7030A0"/>
                </a:solidFill>
              </a:rPr>
              <a:t>Technology</a:t>
            </a:r>
            <a:endParaRPr lang="sr-Latn-RS" dirty="0" smtClean="0">
              <a:solidFill>
                <a:srgbClr val="7030A0"/>
              </a:solidFill>
            </a:endParaRPr>
          </a:p>
          <a:p>
            <a:r>
              <a:rPr lang="sr-Latn-RS" dirty="0" smtClean="0">
                <a:solidFill>
                  <a:srgbClr val="7030A0"/>
                </a:solidFill>
              </a:rPr>
              <a:t>AND COSMETOLOGY</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288394861"/>
              </p:ext>
            </p:extLst>
          </p:nvPr>
        </p:nvGraphicFramePr>
        <p:xfrm>
          <a:off x="729676" y="3562126"/>
          <a:ext cx="6747449" cy="7103364"/>
        </p:xfrm>
        <a:graphic>
          <a:graphicData uri="http://schemas.openxmlformats.org/drawingml/2006/table">
            <a:tbl>
              <a:tblPr firstRow="1" firstCol="1" bandRow="1">
                <a:tableStyleId>{5940675A-B579-460E-94D1-54222C63F5DA}</a:tableStyleId>
              </a:tblPr>
              <a:tblGrid>
                <a:gridCol w="806784">
                  <a:extLst>
                    <a:ext uri="{9D8B030D-6E8A-4147-A177-3AD203B41FA5}">
                      <a16:colId xmlns:a16="http://schemas.microsoft.com/office/drawing/2014/main" val="20000"/>
                    </a:ext>
                  </a:extLst>
                </a:gridCol>
                <a:gridCol w="5940665">
                  <a:extLst>
                    <a:ext uri="{9D8B030D-6E8A-4147-A177-3AD203B41FA5}">
                      <a16:colId xmlns:a16="http://schemas.microsoft.com/office/drawing/2014/main" val="20001"/>
                    </a:ext>
                  </a:extLst>
                </a:gridCol>
              </a:tblGrid>
              <a:tr h="198672">
                <a:tc>
                  <a:txBody>
                    <a:bodyPr/>
                    <a:lstStyle/>
                    <a:p>
                      <a:pPr algn="l">
                        <a:spcAft>
                          <a:spcPts val="0"/>
                        </a:spcAft>
                      </a:pPr>
                      <a:r>
                        <a:rPr lang="sr-Latn-RS" sz="775" kern="1200" dirty="0" err="1" smtClean="0">
                          <a:solidFill>
                            <a:srgbClr val="7030A0"/>
                          </a:solidFill>
                          <a:effectLst/>
                        </a:rPr>
                        <a:t>Research</a:t>
                      </a:r>
                      <a:r>
                        <a:rPr lang="sr-Latn-RS" sz="775" kern="1200" dirty="0" smtClean="0">
                          <a:solidFill>
                            <a:srgbClr val="7030A0"/>
                          </a:solidFill>
                          <a:effectLst/>
                        </a:rPr>
                        <a:t> </a:t>
                      </a:r>
                      <a:r>
                        <a:rPr lang="sr-Latn-RS" sz="775" kern="1200" dirty="0" err="1" smtClean="0">
                          <a:solidFill>
                            <a:srgbClr val="7030A0"/>
                          </a:solidFill>
                          <a:effectLst/>
                        </a:rPr>
                        <a:t>topics</a:t>
                      </a:r>
                      <a:r>
                        <a:rPr lang="sr-Latn-RS" sz="775" kern="1200" dirty="0" smtClean="0">
                          <a:solidFill>
                            <a:srgbClr val="7030A0"/>
                          </a:solidFill>
                          <a:effectLst/>
                        </a:rPr>
                        <a:t> </a:t>
                      </a:r>
                      <a:r>
                        <a:rPr lang="sr-Latn-RS" sz="775" kern="1200" dirty="0" err="1" smtClean="0">
                          <a:solidFill>
                            <a:srgbClr val="7030A0"/>
                          </a:solidFill>
                          <a:effectLst/>
                        </a:rPr>
                        <a:t>titles</a:t>
                      </a:r>
                      <a:r>
                        <a:rPr lang="sr-Latn-RS" sz="775" kern="1200" dirty="0" smtClean="0">
                          <a:solidFill>
                            <a:srgbClr val="7030A0"/>
                          </a:solidFill>
                          <a:effectLst/>
                          <a:latin typeface="Gill Sans Light (Body)"/>
                        </a:rPr>
                        <a:t>:</a:t>
                      </a:r>
                      <a:endParaRPr lang="en-US" sz="775"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775" kern="1200" dirty="0" smtClean="0">
                          <a:solidFill>
                            <a:srgbClr val="7030A0"/>
                          </a:solidFill>
                          <a:effectLst/>
                          <a:latin typeface="Gill Sans Light (Body)"/>
                        </a:rPr>
                        <a:t>Formulation approaches for improving solubility and bioavailability of poorly soluble drugs</a:t>
                      </a:r>
                    </a:p>
                    <a:p>
                      <a:pPr marL="0" marR="0" indent="0" algn="l" defTabSz="584200" eaLnBrk="1" fontAlgn="auto" latinLnBrk="0" hangingPunct="1">
                        <a:lnSpc>
                          <a:spcPct val="115000"/>
                        </a:lnSpc>
                        <a:spcBef>
                          <a:spcPts val="0"/>
                        </a:spcBef>
                        <a:spcAft>
                          <a:spcPts val="0"/>
                        </a:spcAft>
                        <a:buClrTx/>
                        <a:buSzTx/>
                        <a:buFontTx/>
                        <a:buNone/>
                        <a:tabLst/>
                        <a:defRPr/>
                      </a:pPr>
                      <a:r>
                        <a:rPr lang="en-US" sz="775" kern="1200" dirty="0" smtClean="0">
                          <a:solidFill>
                            <a:srgbClr val="7030A0"/>
                          </a:solidFill>
                          <a:effectLst/>
                          <a:latin typeface="Gill Sans Light (Body)"/>
                        </a:rPr>
                        <a:t>Application of 3D and 2D printing techniques in the dosage form development</a:t>
                      </a:r>
                    </a:p>
                    <a:p>
                      <a:pPr marL="0" marR="0" indent="0" algn="l" defTabSz="584200" eaLnBrk="1" fontAlgn="auto" latinLnBrk="0" hangingPunct="1">
                        <a:lnSpc>
                          <a:spcPct val="115000"/>
                        </a:lnSpc>
                        <a:spcBef>
                          <a:spcPts val="0"/>
                        </a:spcBef>
                        <a:spcAft>
                          <a:spcPts val="0"/>
                        </a:spcAft>
                        <a:buClrTx/>
                        <a:buSzTx/>
                        <a:buFontTx/>
                        <a:buNone/>
                        <a:tabLst/>
                        <a:defRPr/>
                      </a:pPr>
                      <a:r>
                        <a:rPr lang="en-US" sz="775" kern="1200" dirty="0" smtClean="0">
                          <a:solidFill>
                            <a:srgbClr val="7030A0"/>
                          </a:solidFill>
                          <a:effectLst/>
                          <a:latin typeface="Gill Sans Light (Body)"/>
                        </a:rPr>
                        <a:t>Application of optimization techniques, multivariate analysis and machine learning in the development of formulation and processes</a:t>
                      </a:r>
                    </a:p>
                    <a:p>
                      <a:pPr marL="0" marR="0" indent="0" algn="l" defTabSz="584200" eaLnBrk="1" fontAlgn="auto" latinLnBrk="0" hangingPunct="1">
                        <a:lnSpc>
                          <a:spcPct val="115000"/>
                        </a:lnSpc>
                        <a:spcBef>
                          <a:spcPts val="0"/>
                        </a:spcBef>
                        <a:spcAft>
                          <a:spcPts val="0"/>
                        </a:spcAft>
                        <a:buClrTx/>
                        <a:buSzTx/>
                        <a:buFontTx/>
                        <a:buNone/>
                        <a:tabLst/>
                        <a:defRPr/>
                      </a:pPr>
                      <a:r>
                        <a:rPr lang="en-US" sz="775" kern="1200" dirty="0" smtClean="0">
                          <a:solidFill>
                            <a:srgbClr val="7030A0"/>
                          </a:solidFill>
                          <a:effectLst/>
                          <a:latin typeface="Gill Sans Light (Body)"/>
                        </a:rPr>
                        <a:t>Application of physiologically-based modeling in biopharmaceutical characterization and </a:t>
                      </a:r>
                      <a:r>
                        <a:rPr lang="en-US" sz="775" kern="1200" dirty="0" err="1" smtClean="0">
                          <a:solidFill>
                            <a:srgbClr val="7030A0"/>
                          </a:solidFill>
                          <a:effectLst/>
                          <a:latin typeface="Gill Sans Light (Body)"/>
                        </a:rPr>
                        <a:t>bioperformance</a:t>
                      </a:r>
                      <a:r>
                        <a:rPr lang="en-US" sz="775" kern="1200" dirty="0" smtClean="0">
                          <a:solidFill>
                            <a:srgbClr val="7030A0"/>
                          </a:solidFill>
                          <a:effectLst/>
                          <a:latin typeface="Gill Sans Light (Body)"/>
                        </a:rPr>
                        <a:t> assessment of drug substances/pharmaceutical products </a:t>
                      </a:r>
                    </a:p>
                    <a:p>
                      <a:pPr marL="0" marR="0" indent="0" algn="l" defTabSz="584200" eaLnBrk="1" fontAlgn="auto" latinLnBrk="0" hangingPunct="1">
                        <a:lnSpc>
                          <a:spcPct val="115000"/>
                        </a:lnSpc>
                        <a:spcBef>
                          <a:spcPts val="0"/>
                        </a:spcBef>
                        <a:spcAft>
                          <a:spcPts val="0"/>
                        </a:spcAft>
                        <a:buClrTx/>
                        <a:buSzTx/>
                        <a:buFontTx/>
                        <a:buNone/>
                        <a:tabLst/>
                        <a:defRPr/>
                      </a:pPr>
                      <a:r>
                        <a:rPr lang="en-US" sz="775" kern="1200" dirty="0" smtClean="0">
                          <a:solidFill>
                            <a:srgbClr val="7030A0"/>
                          </a:solidFill>
                          <a:effectLst/>
                          <a:latin typeface="Gill Sans Light (Body)"/>
                        </a:rPr>
                        <a:t>Development of advanced therapeutic systems based on micro- and </a:t>
                      </a:r>
                      <a:r>
                        <a:rPr lang="en-US" sz="775" kern="1200" dirty="0" err="1" smtClean="0">
                          <a:solidFill>
                            <a:srgbClr val="7030A0"/>
                          </a:solidFill>
                          <a:effectLst/>
                          <a:latin typeface="Gill Sans Light (Body)"/>
                        </a:rPr>
                        <a:t>nanoencapsulation</a:t>
                      </a:r>
                      <a:r>
                        <a:rPr lang="en-US" sz="775" kern="1200" dirty="0" smtClean="0">
                          <a:solidFill>
                            <a:srgbClr val="7030A0"/>
                          </a:solidFill>
                          <a:effectLst/>
                          <a:latin typeface="Gill Sans Light (Body)"/>
                        </a:rPr>
                        <a:t> of drugs for different routes of administration</a:t>
                      </a:r>
                    </a:p>
                    <a:p>
                      <a:pPr marL="0" marR="0" indent="0" algn="l" defTabSz="584200" eaLnBrk="1" fontAlgn="auto" latinLnBrk="0" hangingPunct="1">
                        <a:lnSpc>
                          <a:spcPct val="115000"/>
                        </a:lnSpc>
                        <a:spcBef>
                          <a:spcPts val="0"/>
                        </a:spcBef>
                        <a:spcAft>
                          <a:spcPts val="0"/>
                        </a:spcAft>
                        <a:buClrTx/>
                        <a:buSzTx/>
                        <a:buFontTx/>
                        <a:buNone/>
                        <a:tabLst/>
                        <a:defRPr/>
                      </a:pPr>
                      <a:r>
                        <a:rPr lang="en-US" sz="775" kern="1200" dirty="0" err="1" smtClean="0">
                          <a:solidFill>
                            <a:srgbClr val="7030A0"/>
                          </a:solidFill>
                          <a:effectLst/>
                          <a:latin typeface="Gill Sans Light (Body)"/>
                        </a:rPr>
                        <a:t>Preformulation</a:t>
                      </a:r>
                      <a:r>
                        <a:rPr lang="en-US" sz="775" kern="1200" dirty="0" smtClean="0">
                          <a:solidFill>
                            <a:srgbClr val="7030A0"/>
                          </a:solidFill>
                          <a:effectLst/>
                          <a:latin typeface="Gill Sans Light (Body)"/>
                        </a:rPr>
                        <a:t> and formulation studies of drugs and excipients in the development of solid dosage forms for different routes of administration</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61093">
                <a:tc>
                  <a:txBody>
                    <a:bodyPr/>
                    <a:lstStyle/>
                    <a:p>
                      <a:pPr algn="l">
                        <a:spcAft>
                          <a:spcPts val="0"/>
                        </a:spcAft>
                      </a:pPr>
                      <a:r>
                        <a:rPr lang="sr-Latn-RS" sz="775" kern="1200" dirty="0" smtClean="0">
                          <a:solidFill>
                            <a:srgbClr val="003300"/>
                          </a:solidFill>
                          <a:effectLst/>
                          <a:latin typeface="Gill Sans Light (Body)"/>
                        </a:rPr>
                        <a:t>RG </a:t>
                      </a:r>
                      <a:r>
                        <a:rPr lang="sr-Latn-RS" sz="775" kern="1200" dirty="0" err="1" smtClean="0">
                          <a:solidFill>
                            <a:srgbClr val="003300"/>
                          </a:solidFill>
                          <a:effectLst/>
                          <a:latin typeface="Gill Sans Light (Body)"/>
                        </a:rPr>
                        <a:t>members</a:t>
                      </a:r>
                      <a:r>
                        <a:rPr lang="sr-Latn-RS" sz="775" kern="1200" dirty="0" smtClean="0">
                          <a:solidFill>
                            <a:srgbClr val="003300"/>
                          </a:solidFill>
                          <a:effectLst/>
                          <a:latin typeface="Gill Sans Light (Body)"/>
                        </a:rPr>
                        <a:t>:</a:t>
                      </a:r>
                      <a:endParaRPr lang="en-US" sz="775"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vi-VN" sz="775" kern="1200" dirty="0" smtClean="0">
                          <a:solidFill>
                            <a:srgbClr val="003300"/>
                          </a:solidFill>
                          <a:effectLst/>
                          <a:latin typeface="Gill Sans Light (Body)"/>
                        </a:rPr>
                        <a:t>Dr</a:t>
                      </a:r>
                      <a:r>
                        <a:rPr lang="en-US" sz="775" kern="1200" dirty="0" smtClean="0">
                          <a:solidFill>
                            <a:srgbClr val="003300"/>
                          </a:solidFill>
                          <a:effectLst/>
                          <a:latin typeface="Gill Sans Light (Body)"/>
                        </a:rPr>
                        <a:t>.</a:t>
                      </a:r>
                      <a:r>
                        <a:rPr lang="vi-VN" sz="775" kern="1200" dirty="0" smtClean="0">
                          <a:solidFill>
                            <a:srgbClr val="003300"/>
                          </a:solidFill>
                          <a:effectLst/>
                          <a:latin typeface="Gill Sans Light (Body)"/>
                        </a:rPr>
                        <a:t> Svetlana Ibrić, </a:t>
                      </a:r>
                      <a:r>
                        <a:rPr lang="sr-Latn-RS" sz="775" kern="1200" dirty="0" err="1" smtClean="0">
                          <a:solidFill>
                            <a:srgbClr val="003300"/>
                          </a:solidFill>
                          <a:effectLst/>
                          <a:latin typeface="Gill Sans Light (Body)"/>
                        </a:rPr>
                        <a:t>Full</a:t>
                      </a:r>
                      <a:r>
                        <a:rPr lang="sr-Latn-RS" sz="775" kern="1200" dirty="0" smtClean="0">
                          <a:solidFill>
                            <a:srgbClr val="003300"/>
                          </a:solidFill>
                          <a:effectLst/>
                          <a:latin typeface="Gill Sans Light (Body)"/>
                        </a:rPr>
                        <a:t> P</a:t>
                      </a:r>
                      <a:r>
                        <a:rPr lang="vi-VN" sz="775" kern="1200" dirty="0" smtClean="0">
                          <a:solidFill>
                            <a:srgbClr val="003300"/>
                          </a:solidFill>
                          <a:effectLst/>
                          <a:latin typeface="Gill Sans Light (Body)"/>
                        </a:rPr>
                        <a:t>rofessor</a:t>
                      </a:r>
                    </a:p>
                    <a:p>
                      <a:pPr marL="0" marR="0" indent="0" algn="l" defTabSz="584200" eaLnBrk="1" fontAlgn="auto" latinLnBrk="0" hangingPunct="1">
                        <a:lnSpc>
                          <a:spcPct val="115000"/>
                        </a:lnSpc>
                        <a:spcBef>
                          <a:spcPts val="0"/>
                        </a:spcBef>
                        <a:spcAft>
                          <a:spcPts val="0"/>
                        </a:spcAft>
                        <a:buClrTx/>
                        <a:buSzTx/>
                        <a:buFontTx/>
                        <a:buNone/>
                        <a:tabLst/>
                        <a:defRPr/>
                      </a:pPr>
                      <a:r>
                        <a:rPr lang="vi-VN" sz="775" kern="1200" dirty="0" smtClean="0">
                          <a:solidFill>
                            <a:srgbClr val="003300"/>
                          </a:solidFill>
                          <a:effectLst/>
                          <a:latin typeface="Gill Sans Light (Body)"/>
                        </a:rPr>
                        <a:t>Dr</a:t>
                      </a:r>
                      <a:r>
                        <a:rPr lang="en-US" sz="775" kern="1200" dirty="0" smtClean="0">
                          <a:solidFill>
                            <a:srgbClr val="003300"/>
                          </a:solidFill>
                          <a:effectLst/>
                          <a:latin typeface="Gill Sans Light (Body)"/>
                        </a:rPr>
                        <a:t>.</a:t>
                      </a:r>
                      <a:r>
                        <a:rPr lang="vi-VN" sz="775" kern="1200" dirty="0" smtClean="0">
                          <a:solidFill>
                            <a:srgbClr val="003300"/>
                          </a:solidFill>
                          <a:effectLst/>
                          <a:latin typeface="Gill Sans Light (Body)"/>
                        </a:rPr>
                        <a:t> Jelena Parojčić, </a:t>
                      </a:r>
                      <a:r>
                        <a:rPr lang="sr-Latn-RS" sz="775" kern="1200" dirty="0" err="1" smtClean="0">
                          <a:solidFill>
                            <a:srgbClr val="003300"/>
                          </a:solidFill>
                          <a:effectLst/>
                          <a:latin typeface="Gill Sans Light (Body)"/>
                        </a:rPr>
                        <a:t>Full</a:t>
                      </a:r>
                      <a:r>
                        <a:rPr lang="sr-Latn-RS" sz="775" kern="1200" dirty="0" smtClean="0">
                          <a:solidFill>
                            <a:srgbClr val="003300"/>
                          </a:solidFill>
                          <a:effectLst/>
                          <a:latin typeface="Gill Sans Light (Body)"/>
                        </a:rPr>
                        <a:t> P</a:t>
                      </a:r>
                      <a:r>
                        <a:rPr lang="vi-VN" sz="775" kern="1200" dirty="0" smtClean="0">
                          <a:solidFill>
                            <a:srgbClr val="003300"/>
                          </a:solidFill>
                          <a:effectLst/>
                          <a:latin typeface="Gill Sans Light (Body)"/>
                        </a:rPr>
                        <a:t>rofessor</a:t>
                      </a:r>
                    </a:p>
                    <a:p>
                      <a:pPr marL="0" marR="0" indent="0" algn="l" defTabSz="584200" eaLnBrk="1" fontAlgn="auto" latinLnBrk="0" hangingPunct="1">
                        <a:lnSpc>
                          <a:spcPct val="115000"/>
                        </a:lnSpc>
                        <a:spcBef>
                          <a:spcPts val="0"/>
                        </a:spcBef>
                        <a:spcAft>
                          <a:spcPts val="0"/>
                        </a:spcAft>
                        <a:buClrTx/>
                        <a:buSzTx/>
                        <a:buFontTx/>
                        <a:buNone/>
                        <a:tabLst/>
                        <a:defRPr/>
                      </a:pPr>
                      <a:r>
                        <a:rPr lang="vi-VN" sz="775" kern="1200" dirty="0" smtClean="0">
                          <a:solidFill>
                            <a:srgbClr val="003300"/>
                          </a:solidFill>
                          <a:effectLst/>
                          <a:latin typeface="Gill Sans Light (Body)"/>
                        </a:rPr>
                        <a:t>Dr</a:t>
                      </a:r>
                      <a:r>
                        <a:rPr lang="en-US" sz="775" kern="1200" dirty="0" smtClean="0">
                          <a:solidFill>
                            <a:srgbClr val="003300"/>
                          </a:solidFill>
                          <a:effectLst/>
                          <a:latin typeface="Gill Sans Light (Body)"/>
                        </a:rPr>
                        <a:t>.</a:t>
                      </a:r>
                      <a:r>
                        <a:rPr lang="vi-VN" sz="775" kern="1200" dirty="0" smtClean="0">
                          <a:solidFill>
                            <a:srgbClr val="003300"/>
                          </a:solidFill>
                          <a:effectLst/>
                          <a:latin typeface="Gill Sans Light (Body)"/>
                        </a:rPr>
                        <a:t> Dragana Vasiljević, </a:t>
                      </a:r>
                      <a:r>
                        <a:rPr lang="sr-Latn-RS" sz="775" kern="1200" dirty="0" smtClean="0">
                          <a:solidFill>
                            <a:srgbClr val="003300"/>
                          </a:solidFill>
                          <a:effectLst/>
                          <a:latin typeface="Gill Sans Light (Body)"/>
                        </a:rPr>
                        <a:t>A</a:t>
                      </a:r>
                      <a:r>
                        <a:rPr lang="vi-VN" sz="775" kern="1200" dirty="0" smtClean="0">
                          <a:solidFill>
                            <a:srgbClr val="003300"/>
                          </a:solidFill>
                          <a:effectLst/>
                          <a:latin typeface="Gill Sans Light (Body)"/>
                        </a:rPr>
                        <a:t>ssociate </a:t>
                      </a:r>
                      <a:r>
                        <a:rPr lang="sr-Latn-RS" sz="775" kern="1200" dirty="0" smtClean="0">
                          <a:solidFill>
                            <a:srgbClr val="003300"/>
                          </a:solidFill>
                          <a:effectLst/>
                          <a:latin typeface="Gill Sans Light (Body)"/>
                        </a:rPr>
                        <a:t>P</a:t>
                      </a:r>
                      <a:r>
                        <a:rPr lang="vi-VN" sz="775" kern="1200" dirty="0" smtClean="0">
                          <a:solidFill>
                            <a:srgbClr val="003300"/>
                          </a:solidFill>
                          <a:effectLst/>
                          <a:latin typeface="Gill Sans Light (Body)"/>
                        </a:rPr>
                        <a:t>rofessor</a:t>
                      </a:r>
                    </a:p>
                    <a:p>
                      <a:pPr marL="0" marR="0" indent="0" algn="l" defTabSz="584200" eaLnBrk="1" fontAlgn="auto" latinLnBrk="0" hangingPunct="1">
                        <a:lnSpc>
                          <a:spcPct val="115000"/>
                        </a:lnSpc>
                        <a:spcBef>
                          <a:spcPts val="0"/>
                        </a:spcBef>
                        <a:spcAft>
                          <a:spcPts val="0"/>
                        </a:spcAft>
                        <a:buClrTx/>
                        <a:buSzTx/>
                        <a:buFontTx/>
                        <a:buNone/>
                        <a:tabLst/>
                        <a:defRPr/>
                      </a:pPr>
                      <a:r>
                        <a:rPr lang="vi-VN" sz="775" kern="1200" dirty="0" smtClean="0">
                          <a:solidFill>
                            <a:srgbClr val="003300"/>
                          </a:solidFill>
                          <a:effectLst/>
                          <a:latin typeface="Gill Sans Light (Body)"/>
                        </a:rPr>
                        <a:t>Dr</a:t>
                      </a:r>
                      <a:r>
                        <a:rPr lang="en-US" sz="775" kern="1200" dirty="0" smtClean="0">
                          <a:solidFill>
                            <a:srgbClr val="003300"/>
                          </a:solidFill>
                          <a:effectLst/>
                          <a:latin typeface="Gill Sans Light (Body)"/>
                        </a:rPr>
                        <a:t>.</a:t>
                      </a:r>
                      <a:r>
                        <a:rPr lang="vi-VN" sz="775" kern="1200" dirty="0" smtClean="0">
                          <a:solidFill>
                            <a:srgbClr val="003300"/>
                          </a:solidFill>
                          <a:effectLst/>
                          <a:latin typeface="Gill Sans Light (Body)"/>
                        </a:rPr>
                        <a:t> Sandra Cvijić, </a:t>
                      </a:r>
                      <a:r>
                        <a:rPr lang="sr-Latn-RS" sz="775" kern="1200" dirty="0" smtClean="0">
                          <a:solidFill>
                            <a:srgbClr val="003300"/>
                          </a:solidFill>
                          <a:effectLst/>
                          <a:latin typeface="Gill Sans Light (Body)"/>
                        </a:rPr>
                        <a:t>A</a:t>
                      </a:r>
                      <a:r>
                        <a:rPr lang="vi-VN" sz="775" kern="1200" dirty="0" smtClean="0">
                          <a:solidFill>
                            <a:srgbClr val="003300"/>
                          </a:solidFill>
                          <a:effectLst/>
                          <a:latin typeface="Gill Sans Light (Body)"/>
                        </a:rPr>
                        <a:t>ssociate </a:t>
                      </a:r>
                      <a:r>
                        <a:rPr lang="sr-Latn-RS" sz="775" kern="1200" dirty="0" smtClean="0">
                          <a:solidFill>
                            <a:srgbClr val="003300"/>
                          </a:solidFill>
                          <a:effectLst/>
                          <a:latin typeface="Gill Sans Light (Body)"/>
                        </a:rPr>
                        <a:t>P</a:t>
                      </a:r>
                      <a:r>
                        <a:rPr lang="vi-VN" sz="775" kern="1200" dirty="0" smtClean="0">
                          <a:solidFill>
                            <a:srgbClr val="003300"/>
                          </a:solidFill>
                          <a:effectLst/>
                          <a:latin typeface="Gill Sans Light (Body)"/>
                        </a:rPr>
                        <a:t>rofessor</a:t>
                      </a:r>
                    </a:p>
                    <a:p>
                      <a:pPr marL="0" marR="0" indent="0" algn="l" defTabSz="584200" eaLnBrk="1" fontAlgn="auto" latinLnBrk="0" hangingPunct="1">
                        <a:lnSpc>
                          <a:spcPct val="115000"/>
                        </a:lnSpc>
                        <a:spcBef>
                          <a:spcPts val="0"/>
                        </a:spcBef>
                        <a:spcAft>
                          <a:spcPts val="0"/>
                        </a:spcAft>
                        <a:buClrTx/>
                        <a:buSzTx/>
                        <a:buFontTx/>
                        <a:buNone/>
                        <a:tabLst/>
                        <a:defRPr/>
                      </a:pPr>
                      <a:r>
                        <a:rPr lang="vi-VN" sz="775" kern="1200" dirty="0" smtClean="0">
                          <a:solidFill>
                            <a:srgbClr val="003300"/>
                          </a:solidFill>
                          <a:effectLst/>
                          <a:latin typeface="Gill Sans Light (Body)"/>
                        </a:rPr>
                        <a:t>Dr</a:t>
                      </a:r>
                      <a:r>
                        <a:rPr lang="en-US" sz="775" kern="1200" dirty="0" smtClean="0">
                          <a:solidFill>
                            <a:srgbClr val="003300"/>
                          </a:solidFill>
                          <a:effectLst/>
                          <a:latin typeface="Gill Sans Light (Body)"/>
                        </a:rPr>
                        <a:t>.</a:t>
                      </a:r>
                      <a:r>
                        <a:rPr lang="vi-VN" sz="775" kern="1200" dirty="0" smtClean="0">
                          <a:solidFill>
                            <a:srgbClr val="003300"/>
                          </a:solidFill>
                          <a:effectLst/>
                          <a:latin typeface="Gill Sans Light (Body)"/>
                        </a:rPr>
                        <a:t> Ljiljana Đekić, </a:t>
                      </a:r>
                      <a:r>
                        <a:rPr lang="sr-Latn-RS" sz="775" kern="1200" dirty="0" smtClean="0">
                          <a:solidFill>
                            <a:srgbClr val="003300"/>
                          </a:solidFill>
                          <a:effectLst/>
                          <a:latin typeface="Gill Sans Light (Body)"/>
                        </a:rPr>
                        <a:t>A</a:t>
                      </a:r>
                      <a:r>
                        <a:rPr lang="vi-VN" sz="775" kern="1200" dirty="0" smtClean="0">
                          <a:solidFill>
                            <a:srgbClr val="003300"/>
                          </a:solidFill>
                          <a:effectLst/>
                          <a:latin typeface="Gill Sans Light (Body)"/>
                        </a:rPr>
                        <a:t>ssociate </a:t>
                      </a:r>
                      <a:r>
                        <a:rPr lang="sr-Latn-RS" sz="775" kern="1200" dirty="0" smtClean="0">
                          <a:solidFill>
                            <a:srgbClr val="003300"/>
                          </a:solidFill>
                          <a:effectLst/>
                          <a:latin typeface="Gill Sans Light (Body)"/>
                        </a:rPr>
                        <a:t>P</a:t>
                      </a:r>
                      <a:r>
                        <a:rPr lang="vi-VN" sz="775" kern="1200" dirty="0" smtClean="0">
                          <a:solidFill>
                            <a:srgbClr val="003300"/>
                          </a:solidFill>
                          <a:effectLst/>
                          <a:latin typeface="Gill Sans Light (Body)"/>
                        </a:rPr>
                        <a:t>rofessor </a:t>
                      </a:r>
                    </a:p>
                    <a:p>
                      <a:pPr marL="0" marR="0" indent="0" algn="l" defTabSz="584200" eaLnBrk="1" fontAlgn="auto" latinLnBrk="0" hangingPunct="1">
                        <a:lnSpc>
                          <a:spcPct val="115000"/>
                        </a:lnSpc>
                        <a:spcBef>
                          <a:spcPts val="0"/>
                        </a:spcBef>
                        <a:spcAft>
                          <a:spcPts val="0"/>
                        </a:spcAft>
                        <a:buClrTx/>
                        <a:buSzTx/>
                        <a:buFontTx/>
                        <a:buNone/>
                        <a:tabLst/>
                        <a:defRPr/>
                      </a:pPr>
                      <a:r>
                        <a:rPr lang="vi-VN" sz="775" kern="1200" dirty="0" smtClean="0">
                          <a:solidFill>
                            <a:srgbClr val="003300"/>
                          </a:solidFill>
                          <a:effectLst/>
                          <a:latin typeface="Gill Sans Light (Body)"/>
                        </a:rPr>
                        <a:t>Dr</a:t>
                      </a:r>
                      <a:r>
                        <a:rPr lang="en-US" sz="775" kern="1200" dirty="0" smtClean="0">
                          <a:solidFill>
                            <a:srgbClr val="003300"/>
                          </a:solidFill>
                          <a:effectLst/>
                          <a:latin typeface="Gill Sans Light (Body)"/>
                        </a:rPr>
                        <a:t>.</a:t>
                      </a:r>
                      <a:r>
                        <a:rPr lang="vi-VN" sz="775" kern="1200" dirty="0" smtClean="0">
                          <a:solidFill>
                            <a:srgbClr val="003300"/>
                          </a:solidFill>
                          <a:effectLst/>
                          <a:latin typeface="Gill Sans Light (Body)"/>
                        </a:rPr>
                        <a:t> Jelena Đuriš, </a:t>
                      </a:r>
                      <a:r>
                        <a:rPr lang="sr-Latn-RS" sz="775" kern="1200" dirty="0" smtClean="0">
                          <a:solidFill>
                            <a:srgbClr val="003300"/>
                          </a:solidFill>
                          <a:effectLst/>
                          <a:latin typeface="Gill Sans Light (Body)"/>
                        </a:rPr>
                        <a:t>A</a:t>
                      </a:r>
                      <a:r>
                        <a:rPr lang="vi-VN" sz="775" kern="1200" dirty="0" smtClean="0">
                          <a:solidFill>
                            <a:srgbClr val="003300"/>
                          </a:solidFill>
                          <a:effectLst/>
                          <a:latin typeface="Gill Sans Light (Body)"/>
                        </a:rPr>
                        <a:t>ssociate </a:t>
                      </a:r>
                      <a:r>
                        <a:rPr lang="sr-Latn-RS" sz="775" kern="1200" dirty="0" smtClean="0">
                          <a:solidFill>
                            <a:srgbClr val="003300"/>
                          </a:solidFill>
                          <a:effectLst/>
                          <a:latin typeface="Gill Sans Light (Body)"/>
                        </a:rPr>
                        <a:t>P</a:t>
                      </a:r>
                      <a:r>
                        <a:rPr lang="vi-VN" sz="775" kern="1200" dirty="0" smtClean="0">
                          <a:solidFill>
                            <a:srgbClr val="003300"/>
                          </a:solidFill>
                          <a:effectLst/>
                          <a:latin typeface="Gill Sans Light (Body)"/>
                        </a:rPr>
                        <a:t>rofessor</a:t>
                      </a:r>
                    </a:p>
                    <a:p>
                      <a:pPr marL="0" marR="0" indent="0" algn="l" defTabSz="584200" eaLnBrk="1" fontAlgn="auto" latinLnBrk="0" hangingPunct="1">
                        <a:lnSpc>
                          <a:spcPct val="115000"/>
                        </a:lnSpc>
                        <a:spcBef>
                          <a:spcPts val="0"/>
                        </a:spcBef>
                        <a:spcAft>
                          <a:spcPts val="0"/>
                        </a:spcAft>
                        <a:buClrTx/>
                        <a:buSzTx/>
                        <a:buFontTx/>
                        <a:buNone/>
                        <a:tabLst/>
                        <a:defRPr/>
                      </a:pPr>
                      <a:r>
                        <a:rPr lang="vi-VN" sz="775" kern="1200" dirty="0" smtClean="0">
                          <a:solidFill>
                            <a:srgbClr val="003300"/>
                          </a:solidFill>
                          <a:effectLst/>
                          <a:latin typeface="Gill Sans Light (Body)"/>
                        </a:rPr>
                        <a:t>Dr</a:t>
                      </a:r>
                      <a:r>
                        <a:rPr lang="en-US" sz="775" kern="1200" dirty="0" smtClean="0">
                          <a:solidFill>
                            <a:srgbClr val="003300"/>
                          </a:solidFill>
                          <a:effectLst/>
                          <a:latin typeface="Gill Sans Light (Body)"/>
                        </a:rPr>
                        <a:t>.</a:t>
                      </a:r>
                      <a:r>
                        <a:rPr lang="vi-VN" sz="775" kern="1200" dirty="0" smtClean="0">
                          <a:solidFill>
                            <a:srgbClr val="003300"/>
                          </a:solidFill>
                          <a:effectLst/>
                          <a:latin typeface="Gill Sans Light (Body)"/>
                        </a:rPr>
                        <a:t> Đorđe Medarević, </a:t>
                      </a:r>
                      <a:r>
                        <a:rPr lang="sr-Latn-RS" sz="775" kern="1200" dirty="0" smtClean="0">
                          <a:solidFill>
                            <a:srgbClr val="003300"/>
                          </a:solidFill>
                          <a:effectLst/>
                          <a:latin typeface="Gill Sans Light (Body)"/>
                        </a:rPr>
                        <a:t>S</a:t>
                      </a:r>
                      <a:r>
                        <a:rPr lang="vi-VN" sz="775" kern="1200" dirty="0" smtClean="0">
                          <a:solidFill>
                            <a:srgbClr val="003300"/>
                          </a:solidFill>
                          <a:effectLst/>
                          <a:latin typeface="Gill Sans Light (Body)"/>
                        </a:rPr>
                        <a:t>enior </a:t>
                      </a:r>
                      <a:r>
                        <a:rPr lang="sr-Latn-RS" sz="775" kern="1200" dirty="0" smtClean="0">
                          <a:solidFill>
                            <a:srgbClr val="003300"/>
                          </a:solidFill>
                          <a:effectLst/>
                          <a:latin typeface="Gill Sans Light (Body)"/>
                        </a:rPr>
                        <a:t>R</a:t>
                      </a:r>
                      <a:r>
                        <a:rPr lang="vi-VN" sz="775" kern="1200" dirty="0" smtClean="0">
                          <a:solidFill>
                            <a:srgbClr val="003300"/>
                          </a:solidFill>
                          <a:effectLst/>
                          <a:latin typeface="Gill Sans Light (Body)"/>
                        </a:rPr>
                        <a:t>esearch </a:t>
                      </a:r>
                      <a:r>
                        <a:rPr lang="sr-Latn-RS" sz="775" kern="1200" dirty="0" smtClean="0">
                          <a:solidFill>
                            <a:srgbClr val="003300"/>
                          </a:solidFill>
                          <a:effectLst/>
                          <a:latin typeface="Gill Sans Light (Body)"/>
                        </a:rPr>
                        <a:t>A</a:t>
                      </a:r>
                      <a:r>
                        <a:rPr lang="vi-VN" sz="775" kern="1200" dirty="0" smtClean="0">
                          <a:solidFill>
                            <a:srgbClr val="003300"/>
                          </a:solidFill>
                          <a:effectLst/>
                          <a:latin typeface="Gill Sans Light (Body)"/>
                        </a:rPr>
                        <a:t>ssociate</a:t>
                      </a:r>
                    </a:p>
                    <a:p>
                      <a:pPr marL="0" marR="0" indent="0" algn="l" defTabSz="584200" eaLnBrk="1" fontAlgn="auto" latinLnBrk="0" hangingPunct="1">
                        <a:lnSpc>
                          <a:spcPct val="115000"/>
                        </a:lnSpc>
                        <a:spcBef>
                          <a:spcPts val="0"/>
                        </a:spcBef>
                        <a:spcAft>
                          <a:spcPts val="0"/>
                        </a:spcAft>
                        <a:buClrTx/>
                        <a:buSzTx/>
                        <a:buFontTx/>
                        <a:buNone/>
                        <a:tabLst/>
                        <a:defRPr/>
                      </a:pPr>
                      <a:r>
                        <a:rPr lang="vi-VN" sz="775" kern="1200" dirty="0" smtClean="0">
                          <a:solidFill>
                            <a:srgbClr val="003300"/>
                          </a:solidFill>
                          <a:effectLst/>
                          <a:latin typeface="Gill Sans Light (Body)"/>
                        </a:rPr>
                        <a:t>Dr</a:t>
                      </a:r>
                      <a:r>
                        <a:rPr lang="en-US" sz="775" kern="1200" dirty="0" smtClean="0">
                          <a:solidFill>
                            <a:srgbClr val="003300"/>
                          </a:solidFill>
                          <a:effectLst/>
                          <a:latin typeface="Gill Sans Light (Body)"/>
                        </a:rPr>
                        <a:t>.</a:t>
                      </a:r>
                      <a:r>
                        <a:rPr lang="vi-VN" sz="775" kern="1200" dirty="0" smtClean="0">
                          <a:solidFill>
                            <a:srgbClr val="003300"/>
                          </a:solidFill>
                          <a:effectLst/>
                          <a:latin typeface="Gill Sans Light (Body)"/>
                        </a:rPr>
                        <a:t> Ivana Aleksić, </a:t>
                      </a:r>
                      <a:r>
                        <a:rPr lang="sr-Latn-RS" sz="775" kern="1200" dirty="0" smtClean="0">
                          <a:solidFill>
                            <a:srgbClr val="003300"/>
                          </a:solidFill>
                          <a:effectLst/>
                          <a:latin typeface="Gill Sans Light (Body)"/>
                        </a:rPr>
                        <a:t>A</a:t>
                      </a:r>
                      <a:r>
                        <a:rPr lang="vi-VN" sz="775" kern="1200" dirty="0" smtClean="0">
                          <a:solidFill>
                            <a:srgbClr val="003300"/>
                          </a:solidFill>
                          <a:effectLst/>
                          <a:latin typeface="Gill Sans Light (Body)"/>
                        </a:rPr>
                        <a:t>ssistant </a:t>
                      </a:r>
                      <a:r>
                        <a:rPr lang="sr-Latn-RS" sz="775" kern="1200" dirty="0" smtClean="0">
                          <a:solidFill>
                            <a:srgbClr val="003300"/>
                          </a:solidFill>
                          <a:effectLst/>
                          <a:latin typeface="Gill Sans Light (Body)"/>
                        </a:rPr>
                        <a:t>P</a:t>
                      </a:r>
                      <a:r>
                        <a:rPr lang="vi-VN" sz="775" kern="1200" dirty="0" smtClean="0">
                          <a:solidFill>
                            <a:srgbClr val="003300"/>
                          </a:solidFill>
                          <a:effectLst/>
                          <a:latin typeface="Gill Sans Light (Body)"/>
                        </a:rPr>
                        <a:t>rofessor</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59014">
                <a:tc>
                  <a:txBody>
                    <a:bodyPr/>
                    <a:lstStyle/>
                    <a:p>
                      <a:pPr algn="l">
                        <a:spcAft>
                          <a:spcPts val="0"/>
                        </a:spcAft>
                      </a:pPr>
                      <a:r>
                        <a:rPr lang="sr-Latn-RS" sz="775" kern="1200" dirty="0" err="1" smtClean="0">
                          <a:solidFill>
                            <a:srgbClr val="7030A0"/>
                          </a:solidFill>
                          <a:effectLst/>
                        </a:rPr>
                        <a:t>Equipment</a:t>
                      </a:r>
                      <a:r>
                        <a:rPr lang="sr-Latn-RS" sz="775" kern="1200" dirty="0" smtClean="0">
                          <a:solidFill>
                            <a:srgbClr val="7030A0"/>
                          </a:solidFill>
                          <a:effectLst/>
                        </a:rPr>
                        <a:t> </a:t>
                      </a:r>
                      <a:r>
                        <a:rPr lang="sr-Latn-RS" sz="775" kern="1200" dirty="0" err="1" smtClean="0">
                          <a:solidFill>
                            <a:srgbClr val="7030A0"/>
                          </a:solidFill>
                          <a:effectLst/>
                        </a:rPr>
                        <a:t>and</a:t>
                      </a:r>
                      <a:r>
                        <a:rPr lang="sr-Latn-RS" sz="775" kern="1200" dirty="0" smtClean="0">
                          <a:solidFill>
                            <a:srgbClr val="7030A0"/>
                          </a:solidFill>
                          <a:effectLst/>
                        </a:rPr>
                        <a:t> </a:t>
                      </a:r>
                      <a:r>
                        <a:rPr lang="sr-Latn-RS" sz="775" kern="1200" dirty="0" err="1" smtClean="0">
                          <a:solidFill>
                            <a:srgbClr val="7030A0"/>
                          </a:solidFill>
                          <a:effectLst/>
                        </a:rPr>
                        <a:t>methods</a:t>
                      </a:r>
                      <a:r>
                        <a:rPr lang="sr-Latn-RS" sz="775" kern="1200" dirty="0" smtClean="0">
                          <a:solidFill>
                            <a:srgbClr val="7030A0"/>
                          </a:solidFill>
                          <a:effectLst/>
                          <a:latin typeface="Gill Sans Light (Body)"/>
                        </a:rPr>
                        <a:t>:</a:t>
                      </a:r>
                      <a:endParaRPr lang="en-US" sz="775"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vi-VN" sz="775" kern="1200" dirty="0" smtClean="0">
                          <a:solidFill>
                            <a:srgbClr val="7030A0"/>
                          </a:solidFill>
                          <a:effectLst/>
                          <a:latin typeface="Gill Sans Light (Body)"/>
                        </a:rPr>
                        <a:t>OYSTAR Hüttlin Mycrolab fluid-bed device</a:t>
                      </a:r>
                    </a:p>
                    <a:p>
                      <a:pPr algn="l">
                        <a:spcAft>
                          <a:spcPts val="0"/>
                        </a:spcAft>
                      </a:pPr>
                      <a:r>
                        <a:rPr lang="vi-VN" sz="775" kern="1200" dirty="0" smtClean="0">
                          <a:solidFill>
                            <a:srgbClr val="7030A0"/>
                          </a:solidFill>
                          <a:effectLst/>
                          <a:latin typeface="Gill Sans Light (Body)"/>
                        </a:rPr>
                        <a:t>Gamlen D-series dynamic powder compaction analyser</a:t>
                      </a:r>
                    </a:p>
                    <a:p>
                      <a:pPr algn="l">
                        <a:spcAft>
                          <a:spcPts val="0"/>
                        </a:spcAft>
                      </a:pPr>
                      <a:r>
                        <a:rPr lang="vi-VN" sz="775" kern="1200" dirty="0" smtClean="0">
                          <a:solidFill>
                            <a:srgbClr val="7030A0"/>
                          </a:solidFill>
                          <a:effectLst/>
                          <a:latin typeface="Gill Sans Light (Body)"/>
                        </a:rPr>
                        <a:t>Sintratec SLS 3D printer</a:t>
                      </a:r>
                    </a:p>
                    <a:p>
                      <a:pPr algn="l">
                        <a:spcAft>
                          <a:spcPts val="0"/>
                        </a:spcAft>
                      </a:pPr>
                      <a:r>
                        <a:rPr lang="vi-VN" sz="775" kern="1200" dirty="0" smtClean="0">
                          <a:solidFill>
                            <a:srgbClr val="7030A0"/>
                          </a:solidFill>
                          <a:effectLst/>
                          <a:latin typeface="Gill Sans Light (Body)"/>
                        </a:rPr>
                        <a:t>Ultimaker 2 3D printer</a:t>
                      </a:r>
                    </a:p>
                    <a:p>
                      <a:pPr algn="l">
                        <a:spcAft>
                          <a:spcPts val="0"/>
                        </a:spcAft>
                      </a:pPr>
                      <a:r>
                        <a:rPr lang="vi-VN" sz="775" kern="1200" dirty="0" smtClean="0">
                          <a:solidFill>
                            <a:srgbClr val="7030A0"/>
                          </a:solidFill>
                          <a:effectLst/>
                          <a:latin typeface="Gill Sans Light (Body)"/>
                        </a:rPr>
                        <a:t>Wanhao Duplicator 8 3D printer</a:t>
                      </a:r>
                    </a:p>
                    <a:p>
                      <a:pPr algn="l">
                        <a:spcAft>
                          <a:spcPts val="0"/>
                        </a:spcAft>
                      </a:pPr>
                      <a:r>
                        <a:rPr lang="vi-VN" sz="775" kern="1200" dirty="0" smtClean="0">
                          <a:solidFill>
                            <a:srgbClr val="7030A0"/>
                          </a:solidFill>
                          <a:effectLst/>
                          <a:latin typeface="Gill Sans Light (Body)"/>
                        </a:rPr>
                        <a:t>Korsch EK0 single punch tablet press</a:t>
                      </a:r>
                    </a:p>
                    <a:p>
                      <a:pPr algn="l">
                        <a:spcAft>
                          <a:spcPts val="0"/>
                        </a:spcAft>
                      </a:pPr>
                      <a:r>
                        <a:rPr lang="vi-VN" sz="775" kern="1200" dirty="0" smtClean="0">
                          <a:solidFill>
                            <a:srgbClr val="7030A0"/>
                          </a:solidFill>
                          <a:effectLst/>
                          <a:latin typeface="Gill Sans Light (Body)"/>
                        </a:rPr>
                        <a:t>Erweka DT 600 and DT 126 light paddle and basket dissolution apparatus</a:t>
                      </a:r>
                    </a:p>
                    <a:p>
                      <a:pPr algn="l">
                        <a:spcAft>
                          <a:spcPts val="0"/>
                        </a:spcAft>
                      </a:pPr>
                      <a:r>
                        <a:rPr lang="vi-VN" sz="775" kern="1200" dirty="0" smtClean="0">
                          <a:solidFill>
                            <a:srgbClr val="7030A0"/>
                          </a:solidFill>
                          <a:effectLst/>
                          <a:latin typeface="Gill Sans Light (Body)"/>
                        </a:rPr>
                        <a:t>Sotax CE7 flow through cell dissolution apparatus</a:t>
                      </a:r>
                    </a:p>
                    <a:p>
                      <a:pPr algn="l">
                        <a:spcAft>
                          <a:spcPts val="0"/>
                        </a:spcAft>
                      </a:pPr>
                      <a:r>
                        <a:rPr lang="vi-VN" sz="775" kern="1200" dirty="0" smtClean="0">
                          <a:solidFill>
                            <a:srgbClr val="7030A0"/>
                          </a:solidFill>
                          <a:effectLst/>
                          <a:latin typeface="Gill Sans Light (Body)"/>
                        </a:rPr>
                        <a:t>Bio Dis VK 750 D reciprocating cylinder dissolution apparatus</a:t>
                      </a:r>
                    </a:p>
                    <a:p>
                      <a:pPr algn="l">
                        <a:spcAft>
                          <a:spcPts val="0"/>
                        </a:spcAft>
                      </a:pPr>
                      <a:r>
                        <a:rPr lang="vi-VN" sz="775" kern="1200" dirty="0" smtClean="0">
                          <a:solidFill>
                            <a:srgbClr val="7030A0"/>
                          </a:solidFill>
                          <a:effectLst/>
                          <a:latin typeface="Gill Sans Light (Body)"/>
                        </a:rPr>
                        <a:t>Erweka ZT 52 disintegration tester</a:t>
                      </a:r>
                    </a:p>
                    <a:p>
                      <a:pPr algn="l">
                        <a:spcAft>
                          <a:spcPts val="0"/>
                        </a:spcAft>
                      </a:pPr>
                      <a:r>
                        <a:rPr lang="vi-VN" sz="775" kern="1200" dirty="0" smtClean="0">
                          <a:solidFill>
                            <a:srgbClr val="7030A0"/>
                          </a:solidFill>
                          <a:effectLst/>
                          <a:latin typeface="Gill Sans Light (Body)"/>
                        </a:rPr>
                        <a:t>Paar Physica RHEOLAB MC-120 rotational rheometer</a:t>
                      </a:r>
                    </a:p>
                    <a:p>
                      <a:pPr algn="l">
                        <a:spcAft>
                          <a:spcPts val="0"/>
                        </a:spcAft>
                      </a:pPr>
                      <a:r>
                        <a:rPr lang="vi-VN" sz="775" kern="1200" dirty="0" smtClean="0">
                          <a:solidFill>
                            <a:srgbClr val="7030A0"/>
                          </a:solidFill>
                          <a:effectLst/>
                          <a:latin typeface="Gill Sans Light (Body)"/>
                        </a:rPr>
                        <a:t>Olympus BX53-P polarizing microscope</a:t>
                      </a:r>
                    </a:p>
                    <a:p>
                      <a:pPr algn="l">
                        <a:spcAft>
                          <a:spcPts val="0"/>
                        </a:spcAft>
                      </a:pPr>
                      <a:r>
                        <a:rPr lang="vi-VN" sz="775" kern="1200" dirty="0" smtClean="0">
                          <a:solidFill>
                            <a:srgbClr val="7030A0"/>
                          </a:solidFill>
                          <a:effectLst/>
                          <a:latin typeface="Gill Sans Light (Body)"/>
                        </a:rPr>
                        <a:t>DSC 1 differential scanning calorimeter</a:t>
                      </a:r>
                    </a:p>
                    <a:p>
                      <a:pPr algn="l">
                        <a:spcAft>
                          <a:spcPts val="0"/>
                        </a:spcAft>
                      </a:pPr>
                      <a:r>
                        <a:rPr lang="vi-VN" sz="775" kern="1200" dirty="0" smtClean="0">
                          <a:solidFill>
                            <a:srgbClr val="7030A0"/>
                          </a:solidFill>
                          <a:effectLst/>
                          <a:latin typeface="Gill Sans Light (Body)"/>
                        </a:rPr>
                        <a:t>Erweka TBH 125 tablet hardness tester</a:t>
                      </a:r>
                    </a:p>
                    <a:p>
                      <a:pPr algn="l">
                        <a:spcAft>
                          <a:spcPts val="600"/>
                        </a:spcAft>
                      </a:pPr>
                      <a:r>
                        <a:rPr lang="vi-VN" sz="775" kern="1200" dirty="0" smtClean="0">
                          <a:solidFill>
                            <a:srgbClr val="7030A0"/>
                          </a:solidFill>
                          <a:effectLst/>
                          <a:latin typeface="Gill Sans Light (Body)"/>
                        </a:rPr>
                        <a:t>Shimadzu EZ-LX texture analyser</a:t>
                      </a:r>
                    </a:p>
                    <a:p>
                      <a:pPr algn="l">
                        <a:spcAft>
                          <a:spcPts val="0"/>
                        </a:spcAft>
                      </a:pPr>
                      <a:r>
                        <a:rPr lang="vi-VN" sz="775" kern="1200" dirty="0" smtClean="0">
                          <a:solidFill>
                            <a:srgbClr val="7030A0"/>
                          </a:solidFill>
                          <a:effectLst/>
                          <a:latin typeface="Gill Sans Light (Body)"/>
                        </a:rPr>
                        <a:t>Software licences</a:t>
                      </a:r>
                    </a:p>
                    <a:p>
                      <a:pPr algn="l">
                        <a:spcAft>
                          <a:spcPts val="0"/>
                        </a:spcAft>
                      </a:pPr>
                      <a:r>
                        <a:rPr lang="vi-VN" sz="775" kern="1200" dirty="0" smtClean="0">
                          <a:solidFill>
                            <a:srgbClr val="7030A0"/>
                          </a:solidFill>
                          <a:effectLst/>
                          <a:latin typeface="Gill Sans Light (Body)"/>
                        </a:rPr>
                        <a:t>GastroPlus</a:t>
                      </a:r>
                      <a:r>
                        <a:rPr lang="vi-VN" sz="775" kern="1200" baseline="30000" dirty="0" smtClean="0">
                          <a:solidFill>
                            <a:srgbClr val="7030A0"/>
                          </a:solidFill>
                          <a:effectLst/>
                          <a:latin typeface="Gill Sans Light (Body)"/>
                        </a:rPr>
                        <a:t>TM</a:t>
                      </a:r>
                      <a:r>
                        <a:rPr lang="vi-VN" sz="775" kern="1200" dirty="0" smtClean="0">
                          <a:solidFill>
                            <a:srgbClr val="7030A0"/>
                          </a:solidFill>
                          <a:effectLst/>
                          <a:latin typeface="Gill Sans Light (Body)"/>
                        </a:rPr>
                        <a:t> software (v. 9.8.0002, Simulations Plus Inc., Lancaster, CA, USA)</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59014">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sr-Latn-RS" sz="775" b="0" kern="1200" dirty="0" err="1" smtClean="0">
                          <a:solidFill>
                            <a:srgbClr val="003300"/>
                          </a:solidFill>
                          <a:effectLst/>
                          <a:latin typeface="Gill Sans Light (Body)"/>
                        </a:rPr>
                        <a:t>Projects</a:t>
                      </a:r>
                      <a:r>
                        <a:rPr lang="sr-Latn-RS" sz="775" b="0" kern="1200" dirty="0" smtClean="0">
                          <a:solidFill>
                            <a:srgbClr val="003300"/>
                          </a:solidFill>
                          <a:effectLst/>
                          <a:latin typeface="Gill Sans Light (Body)"/>
                        </a:rPr>
                        <a:t>/</a:t>
                      </a:r>
                      <a:br>
                        <a:rPr lang="sr-Latn-RS" sz="775" b="0" kern="1200" dirty="0" smtClean="0">
                          <a:solidFill>
                            <a:srgbClr val="003300"/>
                          </a:solidFill>
                          <a:effectLst/>
                          <a:latin typeface="Gill Sans Light (Body)"/>
                        </a:rPr>
                      </a:br>
                      <a:r>
                        <a:rPr lang="sr-Latn-RS" sz="775" b="0" kern="1200" dirty="0" err="1" smtClean="0">
                          <a:solidFill>
                            <a:srgbClr val="003300"/>
                          </a:solidFill>
                          <a:effectLst/>
                          <a:latin typeface="Gill Sans Light (Body)"/>
                        </a:rPr>
                        <a:t>funding</a:t>
                      </a:r>
                      <a:r>
                        <a:rPr lang="sr-Latn-RS" sz="775" b="0" kern="1200" dirty="0" smtClean="0">
                          <a:solidFill>
                            <a:srgbClr val="003300"/>
                          </a:solidFill>
                          <a:effectLst/>
                          <a:latin typeface="Gill Sans Light (Body)"/>
                        </a:rPr>
                        <a:t>:</a:t>
                      </a:r>
                      <a:endParaRPr lang="en-US" sz="775"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lvl="0" indent="0" algn="l">
                        <a:buFont typeface="+mj-lt"/>
                        <a:buNone/>
                      </a:pPr>
                      <a:r>
                        <a:rPr lang="en-US" sz="775" b="0" i="0" u="none" strike="noStrike" cap="none" spc="0" baseline="0" dirty="0" smtClean="0">
                          <a:ln>
                            <a:noFill/>
                          </a:ln>
                          <a:solidFill>
                            <a:srgbClr val="003300"/>
                          </a:solidFill>
                          <a:effectLst/>
                          <a:uFillTx/>
                          <a:latin typeface="+mn-lt"/>
                          <a:ea typeface="Calibri"/>
                          <a:cs typeface="Times New Roman"/>
                          <a:sym typeface="Gill Sans"/>
                        </a:rPr>
                        <a:t>Institutional financing through the Contract no. 451-03-9 / 2021-14 /200161 with Ministry of education, science and technological development, Republic of Serbia</a:t>
                      </a:r>
                    </a:p>
                    <a:p>
                      <a:pPr marL="0" lvl="0" indent="0" algn="l">
                        <a:buFont typeface="+mj-lt"/>
                        <a:buNone/>
                      </a:pPr>
                      <a:r>
                        <a:rPr lang="en-US" sz="775" b="0" i="0" u="none" strike="noStrike" cap="none" spc="0" baseline="0" dirty="0" smtClean="0">
                          <a:ln>
                            <a:noFill/>
                          </a:ln>
                          <a:solidFill>
                            <a:srgbClr val="003300"/>
                          </a:solidFill>
                          <a:effectLst/>
                          <a:uFillTx/>
                          <a:latin typeface="+mn-lt"/>
                          <a:ea typeface="Calibri"/>
                          <a:cs typeface="Times New Roman"/>
                          <a:sym typeface="Gill Sans"/>
                        </a:rPr>
                        <a:t>FDA-supported project: “Robust In Vitro / In </a:t>
                      </a:r>
                      <a:r>
                        <a:rPr lang="en-US" sz="775" b="0" i="0" u="none" strike="noStrike" cap="none" spc="0" baseline="0" dirty="0" err="1" smtClean="0">
                          <a:ln>
                            <a:noFill/>
                          </a:ln>
                          <a:solidFill>
                            <a:srgbClr val="003300"/>
                          </a:solidFill>
                          <a:effectLst/>
                          <a:uFillTx/>
                          <a:latin typeface="+mn-lt"/>
                          <a:ea typeface="Calibri"/>
                          <a:cs typeface="Times New Roman"/>
                          <a:sym typeface="Gill Sans"/>
                        </a:rPr>
                        <a:t>Silico</a:t>
                      </a:r>
                      <a:r>
                        <a:rPr lang="en-US" sz="775" b="0" i="0" u="none" strike="noStrike" cap="none" spc="0" baseline="0" dirty="0" smtClean="0">
                          <a:ln>
                            <a:noFill/>
                          </a:ln>
                          <a:solidFill>
                            <a:srgbClr val="003300"/>
                          </a:solidFill>
                          <a:effectLst/>
                          <a:uFillTx/>
                          <a:latin typeface="+mn-lt"/>
                          <a:ea typeface="Calibri"/>
                          <a:cs typeface="Times New Roman"/>
                          <a:sym typeface="Gill Sans"/>
                        </a:rPr>
                        <a:t> Model to Accelerate Generic Drug Product Development for the Oral Cavity Route of Administration” (2020-2023)</a:t>
                      </a:r>
                    </a:p>
                    <a:p>
                      <a:pPr marL="0" lvl="0" indent="0" algn="l">
                        <a:buFont typeface="+mj-lt"/>
                        <a:buNone/>
                      </a:pPr>
                      <a:r>
                        <a:rPr lang="en-US" sz="775" b="0" i="0" u="none" strike="noStrike" cap="none" spc="0" baseline="0" dirty="0" smtClean="0">
                          <a:ln>
                            <a:noFill/>
                          </a:ln>
                          <a:solidFill>
                            <a:srgbClr val="003300"/>
                          </a:solidFill>
                          <a:effectLst/>
                          <a:uFillTx/>
                          <a:latin typeface="+mn-lt"/>
                          <a:ea typeface="Calibri"/>
                          <a:cs typeface="Times New Roman"/>
                          <a:sym typeface="Gill Sans"/>
                        </a:rPr>
                        <a:t>Project of Scientific and Technological Cooperation between the Republic of Serbia and the People's Republic of China: "Development of inhaled </a:t>
                      </a:r>
                      <a:r>
                        <a:rPr lang="en-US" sz="775" b="0" i="0" u="none" strike="noStrike" cap="none" spc="0" baseline="0" dirty="0" err="1" smtClean="0">
                          <a:ln>
                            <a:noFill/>
                          </a:ln>
                          <a:solidFill>
                            <a:srgbClr val="003300"/>
                          </a:solidFill>
                          <a:effectLst/>
                          <a:uFillTx/>
                          <a:latin typeface="+mn-lt"/>
                          <a:ea typeface="Calibri"/>
                          <a:cs typeface="Times New Roman"/>
                          <a:sym typeface="Gill Sans"/>
                        </a:rPr>
                        <a:t>nano</a:t>
                      </a:r>
                      <a:r>
                        <a:rPr lang="en-US" sz="775" b="0" i="0" u="none" strike="noStrike" cap="none" spc="0" baseline="0" dirty="0" smtClean="0">
                          <a:ln>
                            <a:noFill/>
                          </a:ln>
                          <a:solidFill>
                            <a:srgbClr val="003300"/>
                          </a:solidFill>
                          <a:effectLst/>
                          <a:uFillTx/>
                          <a:latin typeface="+mn-lt"/>
                          <a:ea typeface="Calibri"/>
                          <a:cs typeface="Times New Roman"/>
                          <a:sym typeface="Gill Sans"/>
                        </a:rPr>
                        <a:t>-drugs for targeted therapy of lung diseases using an innovative experimental-computer approach" (2021-2022)</a:t>
                      </a:r>
                    </a:p>
                    <a:p>
                      <a:pPr marL="0" lvl="0" indent="0" algn="l">
                        <a:buFont typeface="+mj-lt"/>
                        <a:buNone/>
                      </a:pPr>
                      <a:r>
                        <a:rPr lang="en-US" sz="775" b="0" i="0" u="none" strike="noStrike" cap="none" spc="0" baseline="0" dirty="0" smtClean="0">
                          <a:ln>
                            <a:noFill/>
                          </a:ln>
                          <a:solidFill>
                            <a:srgbClr val="003300"/>
                          </a:solidFill>
                          <a:effectLst/>
                          <a:uFillTx/>
                          <a:latin typeface="+mn-lt"/>
                          <a:ea typeface="Calibri"/>
                          <a:cs typeface="Times New Roman"/>
                          <a:sym typeface="Gill Sans"/>
                        </a:rPr>
                        <a:t>CEEPUS project: “Central European Knowledge Alliance for Teaching, Learning &amp; Research in Pharmaceutical Technology” CIII-RS-1113-00-1718 (od 2017)</a:t>
                      </a:r>
                    </a:p>
                    <a:p>
                      <a:pPr marL="0" lvl="0" indent="0" algn="l">
                        <a:buFont typeface="+mj-lt"/>
                        <a:buNone/>
                      </a:pPr>
                      <a:r>
                        <a:rPr lang="en-US" sz="775" b="0" i="0" u="none" strike="noStrike" cap="none" spc="0" baseline="0" dirty="0" smtClean="0">
                          <a:ln>
                            <a:noFill/>
                          </a:ln>
                          <a:solidFill>
                            <a:srgbClr val="003300"/>
                          </a:solidFill>
                          <a:effectLst/>
                          <a:uFillTx/>
                          <a:latin typeface="+mn-lt"/>
                          <a:ea typeface="Calibri"/>
                          <a:cs typeface="Times New Roman"/>
                          <a:sym typeface="Gill Sans"/>
                        </a:rPr>
                        <a:t>COST action: “European Network on Understanding Gastrointestinal Absorption-related Processes (UNGAP)” No. CA16205 (2017-2021)</a:t>
                      </a:r>
                    </a:p>
                    <a:p>
                      <a:pPr marL="0" lvl="0" indent="0" algn="l">
                        <a:buFont typeface="+mj-lt"/>
                        <a:buNone/>
                      </a:pPr>
                      <a:r>
                        <a:rPr lang="en-US" sz="775" b="0" i="0" u="none" strike="noStrike" cap="none" spc="0" baseline="0" dirty="0" smtClean="0">
                          <a:ln>
                            <a:noFill/>
                          </a:ln>
                          <a:solidFill>
                            <a:srgbClr val="003300"/>
                          </a:solidFill>
                          <a:effectLst/>
                          <a:uFillTx/>
                          <a:latin typeface="+mn-lt"/>
                          <a:ea typeface="Calibri"/>
                          <a:cs typeface="Times New Roman"/>
                          <a:sym typeface="Gill Sans"/>
                        </a:rPr>
                        <a:t>COST action: “European Network of </a:t>
                      </a:r>
                      <a:r>
                        <a:rPr lang="en-US" sz="775" b="0" i="0" u="none" strike="noStrike" cap="none" spc="0" baseline="0" dirty="0" err="1" smtClean="0">
                          <a:ln>
                            <a:noFill/>
                          </a:ln>
                          <a:solidFill>
                            <a:srgbClr val="003300"/>
                          </a:solidFill>
                          <a:effectLst/>
                          <a:uFillTx/>
                          <a:latin typeface="+mn-lt"/>
                          <a:ea typeface="Calibri"/>
                          <a:cs typeface="Times New Roman"/>
                          <a:sym typeface="Gill Sans"/>
                        </a:rPr>
                        <a:t>Bioadhesion</a:t>
                      </a:r>
                      <a:r>
                        <a:rPr lang="en-US" sz="775" b="0" i="0" u="none" strike="noStrike" cap="none" spc="0" baseline="0" dirty="0" smtClean="0">
                          <a:ln>
                            <a:noFill/>
                          </a:ln>
                          <a:solidFill>
                            <a:srgbClr val="003300"/>
                          </a:solidFill>
                          <a:effectLst/>
                          <a:uFillTx/>
                          <a:latin typeface="+mn-lt"/>
                          <a:ea typeface="Calibri"/>
                          <a:cs typeface="Times New Roman"/>
                          <a:sym typeface="Gill Sans"/>
                        </a:rPr>
                        <a:t> Expertise: Fundamental Knowledge to Inspire Advanced Bonding” No. CA15216 (2016-2020)</a:t>
                      </a:r>
                    </a:p>
                    <a:p>
                      <a:pPr marL="0" lvl="0" indent="0" algn="l">
                        <a:buFont typeface="+mj-lt"/>
                        <a:buNone/>
                      </a:pPr>
                      <a:r>
                        <a:rPr lang="en-US" sz="775" b="0" i="0" u="none" strike="noStrike" cap="none" spc="0" baseline="0" dirty="0" smtClean="0">
                          <a:ln>
                            <a:noFill/>
                          </a:ln>
                          <a:solidFill>
                            <a:srgbClr val="003300"/>
                          </a:solidFill>
                          <a:effectLst/>
                          <a:uFillTx/>
                          <a:latin typeface="+mn-lt"/>
                          <a:ea typeface="Calibri"/>
                          <a:cs typeface="Times New Roman"/>
                          <a:sym typeface="Gill Sans"/>
                        </a:rPr>
                        <a:t>COST action: “Simulation and Pharmaceutical Technologies for Advanced Patient-tailored Inhaled Medicines (</a:t>
                      </a:r>
                      <a:r>
                        <a:rPr lang="en-US" sz="775" b="0" i="0" u="none" strike="noStrike" cap="none" spc="0" baseline="0" dirty="0" err="1" smtClean="0">
                          <a:ln>
                            <a:noFill/>
                          </a:ln>
                          <a:solidFill>
                            <a:srgbClr val="003300"/>
                          </a:solidFill>
                          <a:effectLst/>
                          <a:uFillTx/>
                          <a:latin typeface="+mn-lt"/>
                          <a:ea typeface="Calibri"/>
                          <a:cs typeface="Times New Roman"/>
                          <a:sym typeface="Gill Sans"/>
                        </a:rPr>
                        <a:t>SimInhale</a:t>
                      </a:r>
                      <a:r>
                        <a:rPr lang="en-US" sz="775" b="0" i="0" u="none" strike="noStrike" cap="none" spc="0" baseline="0" dirty="0" smtClean="0">
                          <a:ln>
                            <a:noFill/>
                          </a:ln>
                          <a:solidFill>
                            <a:srgbClr val="003300"/>
                          </a:solidFill>
                          <a:effectLst/>
                          <a:uFillTx/>
                          <a:latin typeface="+mn-lt"/>
                          <a:ea typeface="Calibri"/>
                          <a:cs typeface="Times New Roman"/>
                          <a:sym typeface="Gill Sans"/>
                        </a:rPr>
                        <a:t>)” No. MP1404 (2016-2019)</a:t>
                      </a:r>
                    </a:p>
                    <a:p>
                      <a:pPr marL="0" lvl="0" indent="0" algn="l">
                        <a:buFont typeface="+mj-lt"/>
                        <a:buNone/>
                      </a:pPr>
                      <a:r>
                        <a:rPr lang="en-US" sz="775" b="0" i="0" u="none" strike="noStrike" cap="none" spc="0" baseline="0" dirty="0" smtClean="0">
                          <a:ln>
                            <a:noFill/>
                          </a:ln>
                          <a:solidFill>
                            <a:srgbClr val="003300"/>
                          </a:solidFill>
                          <a:effectLst/>
                          <a:uFillTx/>
                          <a:latin typeface="+mn-lt"/>
                          <a:ea typeface="Calibri"/>
                          <a:cs typeface="Times New Roman"/>
                          <a:sym typeface="Gill Sans"/>
                        </a:rPr>
                        <a:t>Project of bilateral scientific-technological cooperation between the Republic of Serbia and the Federal Republic of Germany: "Application of machine learning in the development of design space in the development of solid dosage forms" (2013-2014)</a:t>
                      </a:r>
                    </a:p>
                    <a:p>
                      <a:pPr marL="0" lvl="0" indent="0" algn="l">
                        <a:buFont typeface="+mj-lt"/>
                        <a:buNone/>
                      </a:pPr>
                      <a:r>
                        <a:rPr lang="en-US" sz="775" b="0" i="0" u="none" strike="noStrike" cap="none" spc="0" baseline="0" dirty="0" smtClean="0">
                          <a:ln>
                            <a:noFill/>
                          </a:ln>
                          <a:solidFill>
                            <a:srgbClr val="003300"/>
                          </a:solidFill>
                          <a:effectLst/>
                          <a:uFillTx/>
                          <a:latin typeface="+mn-lt"/>
                          <a:ea typeface="Calibri"/>
                          <a:cs typeface="Times New Roman"/>
                          <a:sym typeface="Gill Sans"/>
                        </a:rPr>
                        <a:t>Project: "Development of products and technologies that provide the desired release of drugs from solid dosage forms", funded by the Ministry of Education, Science and Technological Development of the Republic of Serbia (2011-2019)</a:t>
                      </a:r>
                    </a:p>
                    <a:p>
                      <a:pPr marL="0" lvl="0" indent="0" algn="l">
                        <a:buFont typeface="+mj-lt"/>
                        <a:buNone/>
                      </a:pPr>
                      <a:r>
                        <a:rPr lang="en-US" sz="775" b="0" i="0" u="none" strike="noStrike" cap="none" spc="0" baseline="0" dirty="0" smtClean="0">
                          <a:ln>
                            <a:noFill/>
                          </a:ln>
                          <a:solidFill>
                            <a:srgbClr val="003300"/>
                          </a:solidFill>
                          <a:effectLst/>
                          <a:uFillTx/>
                          <a:latin typeface="+mn-lt"/>
                          <a:ea typeface="Calibri"/>
                          <a:cs typeface="Times New Roman"/>
                          <a:sym typeface="Gill Sans"/>
                        </a:rPr>
                        <a:t>Project: "Development of new encapsulation and enzyme technologies for the production of biocatalysts and biologically active components of food in order to increase its competitiveness, quality and safety", funded by the Ministry of Education, Science and Technological Development of the Republic of Serbia (2011-2019) </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1026" name="Picture 2" descr="http://www.pharmacy.bg.ac.rs/img/Zaposleni/Redovni%20profesori/Svetlana%20Ibric.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9066" y="1438547"/>
            <a:ext cx="1408332" cy="1346200"/>
          </a:xfrm>
          <a:prstGeom prst="rect">
            <a:avLst/>
          </a:prstGeom>
          <a:noFill/>
          <a:ln w="57150">
            <a:solidFill>
              <a:srgbClr val="ADCD99"/>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938805" y="4741804"/>
            <a:ext cx="3160941" cy="1212896"/>
          </a:xfrm>
          <a:prstGeom prst="rect">
            <a:avLst/>
          </a:prstGeom>
        </p:spPr>
        <p:txBody>
          <a:bodyPr wrap="square">
            <a:spAutoFit/>
          </a:bodyPr>
          <a:lstStyle/>
          <a:p>
            <a:pPr algn="l" hangingPunct="1">
              <a:lnSpc>
                <a:spcPct val="115000"/>
              </a:lnSpc>
              <a:defRPr/>
            </a:pPr>
            <a:r>
              <a:rPr lang="vi-VN" sz="775" i="0" kern="1200" dirty="0" smtClean="0">
                <a:solidFill>
                  <a:srgbClr val="003300"/>
                </a:solidFill>
                <a:latin typeface="Gill Sans Light (Body)"/>
              </a:rPr>
              <a:t>Dr</a:t>
            </a:r>
            <a:r>
              <a:rPr lang="en-US" sz="775" i="0" kern="1200" dirty="0" smtClean="0">
                <a:solidFill>
                  <a:srgbClr val="003300"/>
                </a:solidFill>
                <a:latin typeface="Gill Sans Light (Body)"/>
              </a:rPr>
              <a:t>.</a:t>
            </a:r>
            <a:r>
              <a:rPr lang="vi-VN" sz="775" i="0" kern="1200" dirty="0" smtClean="0">
                <a:solidFill>
                  <a:srgbClr val="003300"/>
                </a:solidFill>
                <a:latin typeface="Gill Sans Light (Body)"/>
              </a:rPr>
              <a:t> </a:t>
            </a:r>
            <a:r>
              <a:rPr lang="vi-VN" sz="775" i="0" kern="1200" dirty="0">
                <a:solidFill>
                  <a:srgbClr val="003300"/>
                </a:solidFill>
                <a:latin typeface="Gill Sans Light (Body)"/>
              </a:rPr>
              <a:t>Milica Drašković, </a:t>
            </a:r>
            <a:r>
              <a:rPr lang="sr-Latn-RS" sz="775" i="0" kern="1200" dirty="0" smtClean="0">
                <a:solidFill>
                  <a:srgbClr val="003300"/>
                </a:solidFill>
                <a:latin typeface="Gill Sans Light (Body)"/>
              </a:rPr>
              <a:t>T</a:t>
            </a:r>
            <a:r>
              <a:rPr lang="vi-VN" sz="775" i="0" kern="1200" dirty="0" smtClean="0">
                <a:solidFill>
                  <a:srgbClr val="003300"/>
                </a:solidFill>
                <a:latin typeface="Gill Sans Light (Body)"/>
              </a:rPr>
              <a:t>eaching </a:t>
            </a:r>
            <a:r>
              <a:rPr lang="sr-Latn-RS" sz="775" i="0" kern="1200" dirty="0">
                <a:solidFill>
                  <a:srgbClr val="003300"/>
                </a:solidFill>
                <a:latin typeface="Gill Sans Light (Body)"/>
              </a:rPr>
              <a:t>A</a:t>
            </a:r>
            <a:r>
              <a:rPr lang="vi-VN" sz="775" i="0" kern="1200" dirty="0" smtClean="0">
                <a:solidFill>
                  <a:srgbClr val="003300"/>
                </a:solidFill>
                <a:latin typeface="Gill Sans Light (Body)"/>
              </a:rPr>
              <a:t>ssistant</a:t>
            </a:r>
            <a:endParaRPr lang="vi-VN" sz="775" i="0" kern="1200" dirty="0">
              <a:solidFill>
                <a:srgbClr val="003300"/>
              </a:solidFill>
              <a:latin typeface="Gill Sans Light (Body)"/>
            </a:endParaRPr>
          </a:p>
          <a:p>
            <a:pPr algn="l" hangingPunct="1">
              <a:lnSpc>
                <a:spcPct val="115000"/>
              </a:lnSpc>
              <a:defRPr/>
            </a:pPr>
            <a:r>
              <a:rPr lang="vi-VN" sz="775" i="0" kern="1200" dirty="0" smtClean="0">
                <a:solidFill>
                  <a:srgbClr val="003300"/>
                </a:solidFill>
                <a:latin typeface="Gill Sans Light (Body)"/>
              </a:rPr>
              <a:t>M</a:t>
            </a:r>
            <a:r>
              <a:rPr lang="sr-Latn-RS" sz="775" i="0" kern="1200" dirty="0" smtClean="0">
                <a:solidFill>
                  <a:srgbClr val="003300"/>
                </a:solidFill>
                <a:latin typeface="Gill Sans Light (Body)"/>
              </a:rPr>
              <a:t>r. </a:t>
            </a:r>
            <a:r>
              <a:rPr lang="sr-Latn-RS" sz="775" i="0" kern="1200" dirty="0" err="1" smtClean="0">
                <a:solidFill>
                  <a:srgbClr val="003300"/>
                </a:solidFill>
                <a:latin typeface="Gill Sans Light (Body)"/>
              </a:rPr>
              <a:t>Pharm</a:t>
            </a:r>
            <a:r>
              <a:rPr lang="sr-Latn-RS" sz="775" i="0" kern="1200" dirty="0" smtClean="0">
                <a:solidFill>
                  <a:srgbClr val="003300"/>
                </a:solidFill>
                <a:latin typeface="Gill Sans Light (Body)"/>
              </a:rPr>
              <a:t>.</a:t>
            </a:r>
            <a:r>
              <a:rPr lang="vi-VN" sz="775" i="0" kern="1200" dirty="0" smtClean="0">
                <a:solidFill>
                  <a:srgbClr val="003300"/>
                </a:solidFill>
                <a:latin typeface="Gill Sans Light (Body)"/>
              </a:rPr>
              <a:t> </a:t>
            </a:r>
            <a:r>
              <a:rPr lang="vi-VN" sz="775" i="0" kern="1200" dirty="0">
                <a:solidFill>
                  <a:srgbClr val="003300"/>
                </a:solidFill>
                <a:latin typeface="Gill Sans Light (Body)"/>
              </a:rPr>
              <a:t>Marijana Madžarević, </a:t>
            </a:r>
            <a:r>
              <a:rPr lang="sr-Latn-RS" sz="775" i="0" kern="1200" dirty="0" smtClean="0">
                <a:solidFill>
                  <a:srgbClr val="003300"/>
                </a:solidFill>
                <a:latin typeface="Gill Sans Light (Body)"/>
              </a:rPr>
              <a:t>R</a:t>
            </a:r>
            <a:r>
              <a:rPr lang="vi-VN" sz="775" i="0" kern="1200" dirty="0" smtClean="0">
                <a:solidFill>
                  <a:srgbClr val="003300"/>
                </a:solidFill>
                <a:latin typeface="Gill Sans Light (Body)"/>
              </a:rPr>
              <a:t>esearch </a:t>
            </a:r>
            <a:r>
              <a:rPr lang="sr-Latn-RS" sz="775" i="0" kern="1200" dirty="0">
                <a:solidFill>
                  <a:srgbClr val="003300"/>
                </a:solidFill>
                <a:latin typeface="Gill Sans Light (Body)"/>
              </a:rPr>
              <a:t>A</a:t>
            </a:r>
            <a:r>
              <a:rPr lang="vi-VN" sz="775" i="0" kern="1200" dirty="0" smtClean="0">
                <a:solidFill>
                  <a:srgbClr val="003300"/>
                </a:solidFill>
                <a:latin typeface="Gill Sans Light (Body)"/>
              </a:rPr>
              <a:t>ssistant</a:t>
            </a:r>
            <a:endParaRPr lang="vi-VN" sz="775" i="0" kern="1200" dirty="0">
              <a:solidFill>
                <a:srgbClr val="003300"/>
              </a:solidFill>
              <a:latin typeface="Gill Sans Light (Body)"/>
            </a:endParaRPr>
          </a:p>
          <a:p>
            <a:pPr algn="l" hangingPunct="1">
              <a:lnSpc>
                <a:spcPct val="115000"/>
              </a:lnSpc>
              <a:defRPr/>
            </a:pPr>
            <a:r>
              <a:rPr lang="vi-VN" sz="775" i="0" kern="1200" dirty="0">
                <a:solidFill>
                  <a:srgbClr val="003300"/>
                </a:solidFill>
                <a:latin typeface="Gill Sans Light (Body)"/>
              </a:rPr>
              <a:t>Mr. Pharm. Ivana Vasiljević, </a:t>
            </a:r>
            <a:r>
              <a:rPr lang="sr-Latn-RS" sz="775" i="0" kern="1200" dirty="0" smtClean="0">
                <a:solidFill>
                  <a:srgbClr val="003300"/>
                </a:solidFill>
                <a:latin typeface="Gill Sans Light (Body)"/>
              </a:rPr>
              <a:t>R</a:t>
            </a:r>
            <a:r>
              <a:rPr lang="vi-VN" sz="775" i="0" kern="1200" dirty="0" smtClean="0">
                <a:solidFill>
                  <a:srgbClr val="003300"/>
                </a:solidFill>
                <a:latin typeface="Gill Sans Light (Body)"/>
              </a:rPr>
              <a:t>esearch </a:t>
            </a:r>
            <a:r>
              <a:rPr lang="sr-Latn-RS" sz="775" i="0" kern="1200" dirty="0">
                <a:solidFill>
                  <a:srgbClr val="003300"/>
                </a:solidFill>
                <a:latin typeface="Gill Sans Light (Body)"/>
              </a:rPr>
              <a:t>A</a:t>
            </a:r>
            <a:r>
              <a:rPr lang="vi-VN" sz="775" i="0" kern="1200" dirty="0" smtClean="0">
                <a:solidFill>
                  <a:srgbClr val="003300"/>
                </a:solidFill>
                <a:latin typeface="Gill Sans Light (Body)"/>
              </a:rPr>
              <a:t>ssistant</a:t>
            </a:r>
            <a:endParaRPr lang="vi-VN" sz="775" i="0" kern="1200" dirty="0">
              <a:solidFill>
                <a:srgbClr val="003300"/>
              </a:solidFill>
              <a:latin typeface="Gill Sans Light (Body)"/>
            </a:endParaRPr>
          </a:p>
          <a:p>
            <a:pPr algn="l" hangingPunct="1">
              <a:lnSpc>
                <a:spcPct val="115000"/>
              </a:lnSpc>
              <a:defRPr/>
            </a:pPr>
            <a:r>
              <a:rPr lang="vi-VN" sz="775" i="0" kern="1200" dirty="0">
                <a:solidFill>
                  <a:srgbClr val="003300"/>
                </a:solidFill>
                <a:latin typeface="Gill Sans Light (Body)"/>
              </a:rPr>
              <a:t>Mr. Pharm. Jelisaveta Ignjatović, </a:t>
            </a:r>
            <a:r>
              <a:rPr lang="sr-Latn-RS" sz="775" i="0" kern="1200" dirty="0" smtClean="0">
                <a:solidFill>
                  <a:srgbClr val="003300"/>
                </a:solidFill>
                <a:latin typeface="Gill Sans Light (Body)"/>
              </a:rPr>
              <a:t>R</a:t>
            </a:r>
            <a:r>
              <a:rPr lang="vi-VN" sz="775" i="0" kern="1200" dirty="0" smtClean="0">
                <a:solidFill>
                  <a:srgbClr val="003300"/>
                </a:solidFill>
                <a:latin typeface="Gill Sans Light (Body)"/>
              </a:rPr>
              <a:t>esearch </a:t>
            </a:r>
            <a:r>
              <a:rPr lang="sr-Latn-RS" sz="775" i="0" kern="1200" dirty="0">
                <a:solidFill>
                  <a:srgbClr val="003300"/>
                </a:solidFill>
                <a:latin typeface="Gill Sans Light (Body)"/>
              </a:rPr>
              <a:t>A</a:t>
            </a:r>
            <a:r>
              <a:rPr lang="vi-VN" sz="775" i="0" kern="1200" dirty="0" smtClean="0">
                <a:solidFill>
                  <a:srgbClr val="003300"/>
                </a:solidFill>
                <a:latin typeface="Gill Sans Light (Body)"/>
              </a:rPr>
              <a:t>ssistant</a:t>
            </a:r>
            <a:endParaRPr lang="vi-VN" sz="775" i="0" kern="1200" dirty="0">
              <a:solidFill>
                <a:srgbClr val="003300"/>
              </a:solidFill>
              <a:latin typeface="Gill Sans Light (Body)"/>
            </a:endParaRPr>
          </a:p>
          <a:p>
            <a:pPr algn="l" hangingPunct="1">
              <a:lnSpc>
                <a:spcPct val="115000"/>
              </a:lnSpc>
              <a:defRPr/>
            </a:pPr>
            <a:r>
              <a:rPr lang="vi-VN" sz="775" i="0" kern="1200" dirty="0">
                <a:solidFill>
                  <a:srgbClr val="003300"/>
                </a:solidFill>
                <a:latin typeface="Gill Sans Light (Body)"/>
              </a:rPr>
              <a:t>Mr. Pharm</a:t>
            </a:r>
            <a:r>
              <a:rPr lang="vi-VN" sz="775" i="0" kern="1200" dirty="0" smtClean="0">
                <a:solidFill>
                  <a:srgbClr val="003300"/>
                </a:solidFill>
                <a:latin typeface="Gill Sans Light (Body)"/>
              </a:rPr>
              <a:t>.</a:t>
            </a:r>
            <a:r>
              <a:rPr lang="sr-Latn-RS" sz="775" i="0" kern="1200" dirty="0" smtClean="0">
                <a:solidFill>
                  <a:srgbClr val="003300"/>
                </a:solidFill>
                <a:latin typeface="Gill Sans Light (Body)"/>
              </a:rPr>
              <a:t> </a:t>
            </a:r>
            <a:r>
              <a:rPr lang="vi-VN" sz="775" i="0" kern="1200" dirty="0" smtClean="0">
                <a:solidFill>
                  <a:srgbClr val="003300"/>
                </a:solidFill>
                <a:latin typeface="Gill Sans Light (Body)"/>
              </a:rPr>
              <a:t>Ivana </a:t>
            </a:r>
            <a:r>
              <a:rPr lang="vi-VN" sz="775" i="0" kern="1200" dirty="0">
                <a:solidFill>
                  <a:srgbClr val="003300"/>
                </a:solidFill>
                <a:latin typeface="Gill Sans Light (Body)"/>
              </a:rPr>
              <a:t>Kurćubić, </a:t>
            </a:r>
            <a:r>
              <a:rPr lang="sr-Latn-RS" sz="775" i="0" kern="1200" dirty="0" smtClean="0">
                <a:solidFill>
                  <a:srgbClr val="003300"/>
                </a:solidFill>
                <a:latin typeface="Gill Sans Light (Body)"/>
              </a:rPr>
              <a:t>R</a:t>
            </a:r>
            <a:r>
              <a:rPr lang="vi-VN" sz="775" i="0" kern="1200" dirty="0" smtClean="0">
                <a:solidFill>
                  <a:srgbClr val="003300"/>
                </a:solidFill>
                <a:latin typeface="Gill Sans Light (Body)"/>
              </a:rPr>
              <a:t>esearch </a:t>
            </a:r>
            <a:r>
              <a:rPr lang="sr-Latn-RS" sz="775" i="0" kern="1200" dirty="0">
                <a:solidFill>
                  <a:srgbClr val="003300"/>
                </a:solidFill>
                <a:latin typeface="Gill Sans Light (Body)"/>
              </a:rPr>
              <a:t>A</a:t>
            </a:r>
            <a:r>
              <a:rPr lang="vi-VN" sz="775" i="0" kern="1200" dirty="0" smtClean="0">
                <a:solidFill>
                  <a:srgbClr val="003300"/>
                </a:solidFill>
                <a:latin typeface="Gill Sans Light (Body)"/>
              </a:rPr>
              <a:t>ssistant</a:t>
            </a:r>
            <a:endParaRPr lang="vi-VN" sz="775" i="0" kern="1200" dirty="0">
              <a:solidFill>
                <a:srgbClr val="003300"/>
              </a:solidFill>
              <a:latin typeface="Gill Sans Light (Body)"/>
            </a:endParaRPr>
          </a:p>
          <a:p>
            <a:pPr algn="l" hangingPunct="1">
              <a:lnSpc>
                <a:spcPct val="115000"/>
              </a:lnSpc>
              <a:defRPr/>
            </a:pPr>
            <a:r>
              <a:rPr lang="vi-VN" sz="775" i="0" kern="1200" dirty="0">
                <a:solidFill>
                  <a:srgbClr val="003300"/>
                </a:solidFill>
                <a:latin typeface="Gill Sans Light (Body)"/>
              </a:rPr>
              <a:t>Mr. Pharm. Ana Ćirić, </a:t>
            </a:r>
            <a:r>
              <a:rPr lang="sr-Latn-RS" sz="775" i="0" kern="1200" dirty="0" smtClean="0">
                <a:solidFill>
                  <a:srgbClr val="003300"/>
                </a:solidFill>
                <a:latin typeface="Gill Sans Light (Body)"/>
              </a:rPr>
              <a:t>R</a:t>
            </a:r>
            <a:r>
              <a:rPr lang="vi-VN" sz="775" i="0" kern="1200" dirty="0" smtClean="0">
                <a:solidFill>
                  <a:srgbClr val="003300"/>
                </a:solidFill>
                <a:latin typeface="Gill Sans Light (Body)"/>
              </a:rPr>
              <a:t>esearch </a:t>
            </a:r>
            <a:r>
              <a:rPr lang="sr-Latn-RS" sz="775" i="0" kern="1200" dirty="0">
                <a:solidFill>
                  <a:srgbClr val="003300"/>
                </a:solidFill>
                <a:latin typeface="Gill Sans Light (Body)"/>
              </a:rPr>
              <a:t>T</a:t>
            </a:r>
            <a:r>
              <a:rPr lang="vi-VN" sz="775" i="0" kern="1200" dirty="0" smtClean="0">
                <a:solidFill>
                  <a:srgbClr val="003300"/>
                </a:solidFill>
                <a:latin typeface="Gill Sans Light (Body)"/>
              </a:rPr>
              <a:t>rainee</a:t>
            </a:r>
            <a:endParaRPr lang="vi-VN" sz="775" i="0" kern="1200" dirty="0">
              <a:solidFill>
                <a:srgbClr val="003300"/>
              </a:solidFill>
              <a:latin typeface="Gill Sans Light (Body)"/>
            </a:endParaRPr>
          </a:p>
          <a:p>
            <a:pPr algn="l" hangingPunct="1">
              <a:lnSpc>
                <a:spcPct val="115000"/>
              </a:lnSpc>
              <a:defRPr/>
            </a:pPr>
            <a:r>
              <a:rPr lang="vi-VN" sz="775" i="0" kern="1200" dirty="0">
                <a:solidFill>
                  <a:srgbClr val="003300"/>
                </a:solidFill>
                <a:latin typeface="Gill Sans Light (Body)"/>
              </a:rPr>
              <a:t>Mr. Pharm. Erna Turković, </a:t>
            </a:r>
            <a:r>
              <a:rPr lang="sr-Latn-RS" sz="775" i="0" kern="1200" dirty="0" smtClean="0">
                <a:solidFill>
                  <a:srgbClr val="003300"/>
                </a:solidFill>
                <a:latin typeface="Gill Sans Light (Body)"/>
              </a:rPr>
              <a:t>R</a:t>
            </a:r>
            <a:r>
              <a:rPr lang="vi-VN" sz="775" i="0" kern="1200" dirty="0" smtClean="0">
                <a:solidFill>
                  <a:srgbClr val="003300"/>
                </a:solidFill>
                <a:latin typeface="Gill Sans Light (Body)"/>
              </a:rPr>
              <a:t>esearch </a:t>
            </a:r>
            <a:r>
              <a:rPr lang="sr-Latn-RS" sz="775" i="0" kern="1200" dirty="0">
                <a:solidFill>
                  <a:srgbClr val="003300"/>
                </a:solidFill>
                <a:latin typeface="Gill Sans Light (Body)"/>
              </a:rPr>
              <a:t>T</a:t>
            </a:r>
            <a:r>
              <a:rPr lang="vi-VN" sz="775" i="0" kern="1200" dirty="0" smtClean="0">
                <a:solidFill>
                  <a:srgbClr val="003300"/>
                </a:solidFill>
                <a:latin typeface="Gill Sans Light (Body)"/>
              </a:rPr>
              <a:t>rainee</a:t>
            </a:r>
            <a:endParaRPr lang="vi-VN" sz="775" i="0" kern="1200" dirty="0">
              <a:solidFill>
                <a:srgbClr val="003300"/>
              </a:solidFill>
              <a:latin typeface="Gill Sans Light (Body)"/>
            </a:endParaRPr>
          </a:p>
          <a:p>
            <a:pPr algn="l" hangingPunct="1">
              <a:lnSpc>
                <a:spcPct val="115000"/>
              </a:lnSpc>
              <a:defRPr/>
            </a:pPr>
            <a:r>
              <a:rPr lang="vi-VN" sz="775" i="0" kern="1200" dirty="0">
                <a:solidFill>
                  <a:srgbClr val="003300"/>
                </a:solidFill>
                <a:latin typeface="Gill Sans Light (Body)"/>
              </a:rPr>
              <a:t>Mr. Pharm. Nikola Pešić, </a:t>
            </a:r>
            <a:r>
              <a:rPr lang="sr-Latn-RS" sz="775" i="0" kern="1200" dirty="0" smtClean="0">
                <a:solidFill>
                  <a:srgbClr val="003300"/>
                </a:solidFill>
                <a:latin typeface="Gill Sans Light (Body)"/>
              </a:rPr>
              <a:t>R</a:t>
            </a:r>
            <a:r>
              <a:rPr lang="vi-VN" sz="775" i="0" kern="1200" dirty="0" smtClean="0">
                <a:solidFill>
                  <a:srgbClr val="003300"/>
                </a:solidFill>
                <a:latin typeface="Gill Sans Light (Body)"/>
              </a:rPr>
              <a:t>esearch </a:t>
            </a:r>
            <a:r>
              <a:rPr lang="sr-Latn-RS" sz="775" i="0" kern="1200" dirty="0">
                <a:solidFill>
                  <a:srgbClr val="003300"/>
                </a:solidFill>
                <a:latin typeface="Gill Sans Light (Body)"/>
              </a:rPr>
              <a:t>T</a:t>
            </a:r>
            <a:r>
              <a:rPr lang="vi-VN" sz="775" i="0" kern="1200" dirty="0" smtClean="0">
                <a:solidFill>
                  <a:srgbClr val="003300"/>
                </a:solidFill>
                <a:latin typeface="Gill Sans Light (Body)"/>
              </a:rPr>
              <a:t>rainee</a:t>
            </a:r>
            <a:endParaRPr lang="vi-VN" sz="775" i="0" kern="1200" dirty="0">
              <a:solidFill>
                <a:srgbClr val="003300"/>
              </a:solidFill>
              <a:latin typeface="Gill Sans Light (Body)"/>
            </a:endParaRPr>
          </a:p>
        </p:txBody>
      </p:sp>
    </p:spTree>
    <p:extLst>
      <p:ext uri="{BB962C8B-B14F-4D97-AF65-F5344CB8AC3E}">
        <p14:creationId xmlns:p14="http://schemas.microsoft.com/office/powerpoint/2010/main" val="373381269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745136784"/>
              </p:ext>
            </p:extLst>
          </p:nvPr>
        </p:nvGraphicFramePr>
        <p:xfrm>
          <a:off x="560632" y="1604896"/>
          <a:ext cx="6439999" cy="8602980"/>
        </p:xfrm>
        <a:graphic>
          <a:graphicData uri="http://schemas.openxmlformats.org/drawingml/2006/table">
            <a:tbl>
              <a:tblPr firstRow="1" firstCol="1" bandRow="1">
                <a:tableStyleId>{5940675A-B579-460E-94D1-54222C63F5DA}</a:tableStyleId>
              </a:tblPr>
              <a:tblGrid>
                <a:gridCol w="865559">
                  <a:extLst>
                    <a:ext uri="{9D8B030D-6E8A-4147-A177-3AD203B41FA5}">
                      <a16:colId xmlns:a16="http://schemas.microsoft.com/office/drawing/2014/main" val="20000"/>
                    </a:ext>
                  </a:extLst>
                </a:gridCol>
                <a:gridCol w="5574440">
                  <a:extLst>
                    <a:ext uri="{9D8B030D-6E8A-4147-A177-3AD203B41FA5}">
                      <a16:colId xmlns:a16="http://schemas.microsoft.com/office/drawing/2014/main" val="20001"/>
                    </a:ext>
                  </a:extLst>
                </a:gridCol>
              </a:tblGrid>
              <a:tr h="1053588">
                <a:tc>
                  <a:txBody>
                    <a:bodyPr/>
                    <a:lstStyle/>
                    <a:p>
                      <a:pPr algn="l">
                        <a:spcAft>
                          <a:spcPts val="0"/>
                        </a:spcAft>
                      </a:pPr>
                      <a:r>
                        <a:rPr lang="sr-Latn-RS" sz="900" kern="1200" dirty="0" err="1" smtClean="0">
                          <a:solidFill>
                            <a:srgbClr val="7030A0"/>
                          </a:solidFill>
                          <a:effectLst/>
                        </a:rPr>
                        <a:t>Collaborations</a:t>
                      </a:r>
                      <a:r>
                        <a:rPr lang="sr-Latn-RS" sz="850" kern="1200" dirty="0" smtClean="0">
                          <a:solidFill>
                            <a:srgbClr val="7030A0"/>
                          </a:solidFill>
                          <a:effectLst/>
                          <a:latin typeface="+mj-lt"/>
                        </a:rPr>
                        <a:t>:</a:t>
                      </a:r>
                      <a:endParaRPr lang="en-US" sz="850" dirty="0">
                        <a:solidFill>
                          <a:srgbClr val="7030A0"/>
                        </a:solidFill>
                        <a:effectLst/>
                        <a:latin typeface="+mj-lt"/>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lvl="0" indent="0" algn="l">
                        <a:buFont typeface="+mj-lt"/>
                        <a:buNone/>
                      </a:pPr>
                      <a:r>
                        <a:rPr lang="en-US" sz="850" dirty="0" smtClean="0">
                          <a:solidFill>
                            <a:srgbClr val="7030A0"/>
                          </a:solidFill>
                          <a:effectLst/>
                          <a:latin typeface="+mj-lt"/>
                          <a:ea typeface="Calibri"/>
                          <a:cs typeface="Times New Roman"/>
                        </a:rPr>
                        <a:t>Department of Pharmaceutical Technology, Faculty of Pharmacy, Aristotle University of Thessaloniki, Greece</a:t>
                      </a:r>
                    </a:p>
                    <a:p>
                      <a:pPr marL="0" lvl="0" indent="0" algn="l">
                        <a:buFont typeface="+mj-lt"/>
                        <a:buNone/>
                      </a:pPr>
                      <a:r>
                        <a:rPr lang="en-US" sz="850" dirty="0" smtClean="0">
                          <a:solidFill>
                            <a:srgbClr val="7030A0"/>
                          </a:solidFill>
                          <a:effectLst/>
                          <a:latin typeface="+mj-lt"/>
                          <a:ea typeface="Calibri"/>
                          <a:cs typeface="Times New Roman"/>
                        </a:rPr>
                        <a:t>Department of Pharmaceutical Technology, Institute of Pharmaceutical Sciences, University of Graz, Austria</a:t>
                      </a:r>
                    </a:p>
                    <a:p>
                      <a:pPr marL="0" lvl="0" indent="0" algn="l">
                        <a:buFont typeface="+mj-lt"/>
                        <a:buNone/>
                      </a:pPr>
                      <a:r>
                        <a:rPr lang="en-US" sz="850" dirty="0" smtClean="0">
                          <a:solidFill>
                            <a:srgbClr val="7030A0"/>
                          </a:solidFill>
                          <a:effectLst/>
                          <a:latin typeface="+mj-lt"/>
                          <a:ea typeface="Calibri"/>
                          <a:cs typeface="Times New Roman"/>
                        </a:rPr>
                        <a:t>Institute of Pharmaceutics and Biopharmaceutics, Faculty of Pharmacy, Heinrich Heine, University of Dusseldorf, Germany</a:t>
                      </a:r>
                    </a:p>
                    <a:p>
                      <a:pPr marL="0" lvl="0" indent="0" algn="l">
                        <a:buFont typeface="+mj-lt"/>
                        <a:buNone/>
                      </a:pPr>
                      <a:r>
                        <a:rPr lang="en-US" sz="850" dirty="0" smtClean="0">
                          <a:solidFill>
                            <a:srgbClr val="7030A0"/>
                          </a:solidFill>
                          <a:effectLst/>
                          <a:latin typeface="+mj-lt"/>
                          <a:ea typeface="Calibri"/>
                          <a:cs typeface="Times New Roman"/>
                        </a:rPr>
                        <a:t>Department of </a:t>
                      </a:r>
                      <a:r>
                        <a:rPr lang="en-US" sz="850" dirty="0" err="1" smtClean="0">
                          <a:solidFill>
                            <a:srgbClr val="7030A0"/>
                          </a:solidFill>
                          <a:effectLst/>
                          <a:latin typeface="+mj-lt"/>
                          <a:ea typeface="Calibri"/>
                          <a:cs typeface="Times New Roman"/>
                        </a:rPr>
                        <a:t>Biopharmacy</a:t>
                      </a:r>
                      <a:r>
                        <a:rPr lang="en-US" sz="850" dirty="0" smtClean="0">
                          <a:solidFill>
                            <a:srgbClr val="7030A0"/>
                          </a:solidFill>
                          <a:effectLst/>
                          <a:latin typeface="+mj-lt"/>
                          <a:ea typeface="Calibri"/>
                          <a:cs typeface="Times New Roman"/>
                        </a:rPr>
                        <a:t> and Pharmaceutical Technology, Johannes Gutenberg Institute of Pharmacy and Biochemistry, University of Mainz, Germany</a:t>
                      </a:r>
                    </a:p>
                    <a:p>
                      <a:pPr marL="0" lvl="0" indent="0" algn="l">
                        <a:buFont typeface="+mj-lt"/>
                        <a:buNone/>
                      </a:pPr>
                      <a:r>
                        <a:rPr lang="en-US" sz="850" dirty="0" smtClean="0">
                          <a:solidFill>
                            <a:srgbClr val="7030A0"/>
                          </a:solidFill>
                          <a:effectLst/>
                          <a:latin typeface="+mj-lt"/>
                          <a:ea typeface="Calibri"/>
                          <a:cs typeface="Times New Roman"/>
                        </a:rPr>
                        <a:t>Department of Pharmaceutical Technology, Faculty of Pharmacy in Granada, Spain</a:t>
                      </a:r>
                    </a:p>
                    <a:p>
                      <a:pPr marL="0" lvl="0" indent="0" algn="l">
                        <a:buFont typeface="+mj-lt"/>
                        <a:buNone/>
                      </a:pPr>
                      <a:r>
                        <a:rPr lang="en-US" sz="850" dirty="0" smtClean="0">
                          <a:solidFill>
                            <a:srgbClr val="7030A0"/>
                          </a:solidFill>
                          <a:effectLst/>
                          <a:latin typeface="+mj-lt"/>
                          <a:ea typeface="Calibri"/>
                          <a:cs typeface="Times New Roman"/>
                        </a:rPr>
                        <a:t>Department of Pharmaceutical Technology, Faculty of Pharmacy, University of Ljubljana, Slovenia</a:t>
                      </a:r>
                    </a:p>
                    <a:p>
                      <a:pPr marL="0" lvl="0" indent="0" algn="l">
                        <a:buFont typeface="+mj-lt"/>
                        <a:buNone/>
                      </a:pPr>
                      <a:r>
                        <a:rPr lang="en-US" sz="850" dirty="0" smtClean="0">
                          <a:solidFill>
                            <a:srgbClr val="7030A0"/>
                          </a:solidFill>
                          <a:effectLst/>
                          <a:latin typeface="+mj-lt"/>
                          <a:ea typeface="Calibri"/>
                          <a:cs typeface="Times New Roman"/>
                        </a:rPr>
                        <a:t>Faculty of Pharmacy and Pharmaceutical Sciences, Trinity College, University of Dublin, Ireland</a:t>
                      </a:r>
                    </a:p>
                    <a:p>
                      <a:pPr marL="0" lvl="0" indent="0" algn="l">
                        <a:buFont typeface="+mj-lt"/>
                        <a:buNone/>
                      </a:pPr>
                      <a:r>
                        <a:rPr lang="en-US" sz="850" dirty="0" smtClean="0">
                          <a:solidFill>
                            <a:srgbClr val="7030A0"/>
                          </a:solidFill>
                          <a:effectLst/>
                          <a:latin typeface="+mj-lt"/>
                          <a:ea typeface="Calibri"/>
                          <a:cs typeface="Times New Roman"/>
                        </a:rPr>
                        <a:t>Department of Pharmaceutical Technology, Faculty of Pharmacy in Sarajevo, Bosnia and Herzegovina</a:t>
                      </a:r>
                    </a:p>
                    <a:p>
                      <a:pPr marL="0" lvl="0" indent="0" algn="l">
                        <a:buFont typeface="+mj-lt"/>
                        <a:buNone/>
                      </a:pPr>
                      <a:r>
                        <a:rPr lang="en-US" sz="850" dirty="0" err="1" smtClean="0">
                          <a:solidFill>
                            <a:srgbClr val="7030A0"/>
                          </a:solidFill>
                          <a:effectLst/>
                          <a:latin typeface="+mj-lt"/>
                          <a:ea typeface="Calibri"/>
                          <a:cs typeface="Times New Roman"/>
                        </a:rPr>
                        <a:t>Wuya</a:t>
                      </a:r>
                      <a:r>
                        <a:rPr lang="en-US" sz="850" dirty="0" smtClean="0">
                          <a:solidFill>
                            <a:srgbClr val="7030A0"/>
                          </a:solidFill>
                          <a:effectLst/>
                          <a:latin typeface="+mj-lt"/>
                          <a:ea typeface="Calibri"/>
                          <a:cs typeface="Times New Roman"/>
                        </a:rPr>
                        <a:t> College of Innovation, Shenyang University of Pharmacy, PR China</a:t>
                      </a:r>
                    </a:p>
                    <a:p>
                      <a:pPr marL="0" lvl="0" indent="0" algn="l">
                        <a:buFont typeface="+mj-lt"/>
                        <a:buNone/>
                      </a:pPr>
                      <a:r>
                        <a:rPr lang="en-US" sz="850" dirty="0" smtClean="0">
                          <a:solidFill>
                            <a:srgbClr val="7030A0"/>
                          </a:solidFill>
                          <a:effectLst/>
                          <a:latin typeface="+mj-lt"/>
                          <a:ea typeface="Calibri"/>
                          <a:cs typeface="Times New Roman"/>
                        </a:rPr>
                        <a:t>Department of Pharmacy, Faculty of Health and Medical Sciences, University of Copenhagen, Denmark</a:t>
                      </a:r>
                    </a:p>
                    <a:p>
                      <a:pPr marL="0" lvl="0" indent="0" algn="l">
                        <a:buFont typeface="+mj-lt"/>
                        <a:buNone/>
                      </a:pPr>
                      <a:r>
                        <a:rPr lang="en-US" sz="850" dirty="0" smtClean="0">
                          <a:solidFill>
                            <a:srgbClr val="7030A0"/>
                          </a:solidFill>
                          <a:effectLst/>
                          <a:latin typeface="+mj-lt"/>
                          <a:ea typeface="Calibri"/>
                          <a:cs typeface="Times New Roman"/>
                        </a:rPr>
                        <a:t>Department of Medicine and Food, University of Parma, Italy</a:t>
                      </a:r>
                    </a:p>
                    <a:p>
                      <a:pPr marL="0" lvl="0" indent="0" algn="l">
                        <a:buFont typeface="+mj-lt"/>
                        <a:buNone/>
                      </a:pPr>
                      <a:r>
                        <a:rPr lang="en-US" sz="850" dirty="0" smtClean="0">
                          <a:solidFill>
                            <a:srgbClr val="7030A0"/>
                          </a:solidFill>
                          <a:effectLst/>
                          <a:latin typeface="+mj-lt"/>
                          <a:ea typeface="Calibri"/>
                          <a:cs typeface="Times New Roman"/>
                        </a:rPr>
                        <a:t>Department of Clinical Pharmacology, School of Pharmacy, Faculty of Health Sciences, Ben-Gurion University of the Negev, Beer-</a:t>
                      </a:r>
                      <a:r>
                        <a:rPr lang="en-US" sz="850" dirty="0" err="1" smtClean="0">
                          <a:solidFill>
                            <a:srgbClr val="7030A0"/>
                          </a:solidFill>
                          <a:effectLst/>
                          <a:latin typeface="+mj-lt"/>
                          <a:ea typeface="Calibri"/>
                          <a:cs typeface="Times New Roman"/>
                        </a:rPr>
                        <a:t>Sheva</a:t>
                      </a:r>
                      <a:r>
                        <a:rPr lang="en-US" sz="850" dirty="0" smtClean="0">
                          <a:solidFill>
                            <a:srgbClr val="7030A0"/>
                          </a:solidFill>
                          <a:effectLst/>
                          <a:latin typeface="+mj-lt"/>
                          <a:ea typeface="Calibri"/>
                          <a:cs typeface="Times New Roman"/>
                        </a:rPr>
                        <a:t>, Israel</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60786">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sr-Latn-RS" sz="850" b="0" kern="1200" dirty="0" smtClean="0">
                          <a:solidFill>
                            <a:srgbClr val="003300"/>
                          </a:solidFill>
                          <a:effectLst/>
                          <a:latin typeface="Gill Sans Light (Body)"/>
                          <a:ea typeface="Times New Roman"/>
                          <a:cs typeface="Arial"/>
                        </a:rPr>
                        <a:t>Selected publications</a:t>
                      </a:r>
                      <a:endParaRPr lang="en-US" sz="850" dirty="0">
                        <a:solidFill>
                          <a:srgbClr val="7030A0"/>
                        </a:solidFill>
                        <a:effectLst/>
                        <a:latin typeface="+mj-lt"/>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7800" lvl="0" indent="-177800" algn="l"/>
                      <a:r>
                        <a:rPr lang="en-US" sz="850" b="0" i="0" u="none" strike="noStrike" cap="none" spc="0" baseline="0" dirty="0" err="1" smtClean="0">
                          <a:ln>
                            <a:noFill/>
                          </a:ln>
                          <a:solidFill>
                            <a:srgbClr val="003300"/>
                          </a:solidFill>
                          <a:effectLst/>
                          <a:uFillTx/>
                          <a:latin typeface="+mn-lt"/>
                          <a:ea typeface="+mn-ea"/>
                          <a:cs typeface="+mn-cs"/>
                          <a:sym typeface="Gill Sans"/>
                        </a:rPr>
                        <a:t>Djuris</a:t>
                      </a:r>
                      <a:r>
                        <a:rPr lang="en-US" sz="850" b="0" i="0" u="none" strike="noStrike" cap="none" spc="0" baseline="0" dirty="0" smtClean="0">
                          <a:ln>
                            <a:noFill/>
                          </a:ln>
                          <a:solidFill>
                            <a:srgbClr val="003300"/>
                          </a:solidFill>
                          <a:effectLst/>
                          <a:uFillTx/>
                          <a:latin typeface="+mn-lt"/>
                          <a:ea typeface="+mn-ea"/>
                          <a:cs typeface="+mn-cs"/>
                          <a:sym typeface="Gill Sans"/>
                        </a:rPr>
                        <a:t> J, </a:t>
                      </a:r>
                      <a:r>
                        <a:rPr lang="en-US" sz="850" b="0" i="0" u="none" strike="noStrike" cap="none" spc="0" baseline="0" dirty="0" err="1" smtClean="0">
                          <a:ln>
                            <a:noFill/>
                          </a:ln>
                          <a:solidFill>
                            <a:srgbClr val="003300"/>
                          </a:solidFill>
                          <a:effectLst/>
                          <a:uFillTx/>
                          <a:latin typeface="+mn-lt"/>
                          <a:ea typeface="+mn-ea"/>
                          <a:cs typeface="+mn-cs"/>
                          <a:sym typeface="Gill Sans"/>
                        </a:rPr>
                        <a:t>Cirin-Varadjan</a:t>
                      </a:r>
                      <a:r>
                        <a:rPr lang="en-US" sz="850" b="0" i="0" u="none" strike="noStrike" cap="none" spc="0" baseline="0" dirty="0" smtClean="0">
                          <a:ln>
                            <a:noFill/>
                          </a:ln>
                          <a:solidFill>
                            <a:srgbClr val="003300"/>
                          </a:solidFill>
                          <a:effectLst/>
                          <a:uFillTx/>
                          <a:latin typeface="+mn-lt"/>
                          <a:ea typeface="+mn-ea"/>
                          <a:cs typeface="+mn-cs"/>
                          <a:sym typeface="Gill Sans"/>
                        </a:rPr>
                        <a:t> S, </a:t>
                      </a:r>
                      <a:r>
                        <a:rPr lang="en-US" sz="850" b="0" i="0" u="none" strike="noStrike" cap="none" spc="0" baseline="0" dirty="0" err="1" smtClean="0">
                          <a:ln>
                            <a:noFill/>
                          </a:ln>
                          <a:solidFill>
                            <a:srgbClr val="003300"/>
                          </a:solidFill>
                          <a:effectLst/>
                          <a:uFillTx/>
                          <a:latin typeface="+mn-lt"/>
                          <a:ea typeface="+mn-ea"/>
                          <a:cs typeface="+mn-cs"/>
                          <a:sym typeface="Gill Sans"/>
                        </a:rPr>
                        <a:t>Aleksic</a:t>
                      </a:r>
                      <a:r>
                        <a:rPr lang="en-US" sz="850" b="0" i="0" u="none" strike="noStrike" cap="none" spc="0" baseline="0" dirty="0" smtClean="0">
                          <a:ln>
                            <a:noFill/>
                          </a:ln>
                          <a:solidFill>
                            <a:srgbClr val="003300"/>
                          </a:solidFill>
                          <a:effectLst/>
                          <a:uFillTx/>
                          <a:latin typeface="+mn-lt"/>
                          <a:ea typeface="+mn-ea"/>
                          <a:cs typeface="+mn-cs"/>
                          <a:sym typeface="Gill Sans"/>
                        </a:rPr>
                        <a:t> I, </a:t>
                      </a:r>
                      <a:r>
                        <a:rPr lang="en-US" sz="850" b="0" i="0" u="none" strike="noStrike" cap="none" spc="0" baseline="0" dirty="0" err="1" smtClean="0">
                          <a:ln>
                            <a:noFill/>
                          </a:ln>
                          <a:solidFill>
                            <a:srgbClr val="003300"/>
                          </a:solidFill>
                          <a:effectLst/>
                          <a:uFillTx/>
                          <a:latin typeface="+mn-lt"/>
                          <a:ea typeface="+mn-ea"/>
                          <a:cs typeface="+mn-cs"/>
                          <a:sym typeface="Gill Sans"/>
                        </a:rPr>
                        <a:t>Djuris</a:t>
                      </a:r>
                      <a:r>
                        <a:rPr lang="en-US" sz="850" b="0" i="0" u="none" strike="noStrike" cap="none" spc="0" baseline="0" dirty="0" smtClean="0">
                          <a:ln>
                            <a:noFill/>
                          </a:ln>
                          <a:solidFill>
                            <a:srgbClr val="003300"/>
                          </a:solidFill>
                          <a:effectLst/>
                          <a:uFillTx/>
                          <a:latin typeface="+mn-lt"/>
                          <a:ea typeface="+mn-ea"/>
                          <a:cs typeface="+mn-cs"/>
                          <a:sym typeface="Gill Sans"/>
                        </a:rPr>
                        <a:t> M, </a:t>
                      </a:r>
                      <a:r>
                        <a:rPr lang="en-US" sz="850" b="0" i="0" u="none" strike="noStrike" cap="none" spc="0" baseline="0" dirty="0" err="1" smtClean="0">
                          <a:ln>
                            <a:noFill/>
                          </a:ln>
                          <a:solidFill>
                            <a:srgbClr val="003300"/>
                          </a:solidFill>
                          <a:effectLst/>
                          <a:uFillTx/>
                          <a:latin typeface="+mn-lt"/>
                          <a:ea typeface="+mn-ea"/>
                          <a:cs typeface="+mn-cs"/>
                          <a:sym typeface="Gill Sans"/>
                        </a:rPr>
                        <a:t>Cvijic</a:t>
                      </a:r>
                      <a:r>
                        <a:rPr lang="en-US" sz="850" b="0" i="0" u="none" strike="noStrike" cap="none" spc="0" baseline="0" dirty="0" smtClean="0">
                          <a:ln>
                            <a:noFill/>
                          </a:ln>
                          <a:solidFill>
                            <a:srgbClr val="003300"/>
                          </a:solidFill>
                          <a:effectLst/>
                          <a:uFillTx/>
                          <a:latin typeface="+mn-lt"/>
                          <a:ea typeface="+mn-ea"/>
                          <a:cs typeface="+mn-cs"/>
                          <a:sym typeface="Gill Sans"/>
                        </a:rPr>
                        <a:t> S, </a:t>
                      </a:r>
                      <a:r>
                        <a:rPr lang="en-US" sz="850" b="0" i="0" u="none" strike="noStrike" cap="none" spc="0" baseline="0" dirty="0" err="1" smtClean="0">
                          <a:ln>
                            <a:noFill/>
                          </a:ln>
                          <a:solidFill>
                            <a:srgbClr val="003300"/>
                          </a:solidFill>
                          <a:effectLst/>
                          <a:uFillTx/>
                          <a:latin typeface="+mn-lt"/>
                          <a:ea typeface="+mn-ea"/>
                          <a:cs typeface="+mn-cs"/>
                          <a:sym typeface="Gill Sans"/>
                        </a:rPr>
                        <a:t>Ibric</a:t>
                      </a:r>
                      <a:r>
                        <a:rPr lang="en-US" sz="850" b="0" i="0" u="none" strike="noStrike" cap="none" spc="0" baseline="0" dirty="0" smtClean="0">
                          <a:ln>
                            <a:noFill/>
                          </a:ln>
                          <a:solidFill>
                            <a:srgbClr val="003300"/>
                          </a:solidFill>
                          <a:effectLst/>
                          <a:uFillTx/>
                          <a:latin typeface="+mn-lt"/>
                          <a:ea typeface="+mn-ea"/>
                          <a:cs typeface="+mn-cs"/>
                          <a:sym typeface="Gill Sans"/>
                        </a:rPr>
                        <a:t> S. Application of Machine-Learning Algorithms for Better Understanding of Tableting Properties of Lactose Co-Processed with Lipid Excipients. Pharmaceutics. 2021; 13(5):663. https://doi.org/10.3390/pharmaceutics13050663</a:t>
                      </a:r>
                    </a:p>
                    <a:p>
                      <a:pPr marL="177800" lvl="0" indent="-177800" algn="l"/>
                      <a:r>
                        <a:rPr lang="en-US" sz="850" b="0" i="0" u="none" strike="noStrike" cap="none" spc="0" baseline="0" dirty="0" err="1" smtClean="0">
                          <a:ln>
                            <a:noFill/>
                          </a:ln>
                          <a:solidFill>
                            <a:srgbClr val="7030A0"/>
                          </a:solidFill>
                          <a:effectLst/>
                          <a:uFillTx/>
                          <a:latin typeface="+mn-lt"/>
                          <a:ea typeface="+mn-ea"/>
                          <a:cs typeface="+mn-cs"/>
                          <a:sym typeface="Gill Sans"/>
                        </a:rPr>
                        <a:t>Madžarević</a:t>
                      </a:r>
                      <a:r>
                        <a:rPr lang="en-US" sz="850" b="0" i="0" u="none" strike="noStrike" cap="none" spc="0" baseline="0" dirty="0" smtClean="0">
                          <a:ln>
                            <a:noFill/>
                          </a:ln>
                          <a:solidFill>
                            <a:srgbClr val="7030A0"/>
                          </a:solidFill>
                          <a:effectLst/>
                          <a:uFillTx/>
                          <a:latin typeface="+mn-lt"/>
                          <a:ea typeface="+mn-ea"/>
                          <a:cs typeface="+mn-cs"/>
                          <a:sym typeface="Gill Sans"/>
                        </a:rPr>
                        <a:t> M, </a:t>
                      </a:r>
                      <a:r>
                        <a:rPr lang="en-US" sz="850" b="0" i="0" u="none" strike="noStrike" cap="none" spc="0" baseline="0" dirty="0" err="1" smtClean="0">
                          <a:ln>
                            <a:noFill/>
                          </a:ln>
                          <a:solidFill>
                            <a:srgbClr val="7030A0"/>
                          </a:solidFill>
                          <a:effectLst/>
                          <a:uFillTx/>
                          <a:latin typeface="+mn-lt"/>
                          <a:ea typeface="+mn-ea"/>
                          <a:cs typeface="+mn-cs"/>
                          <a:sym typeface="Gill Sans"/>
                        </a:rPr>
                        <a:t>Ibrić</a:t>
                      </a:r>
                      <a:r>
                        <a:rPr lang="en-US" sz="850" b="0" i="0" u="none" strike="noStrike" cap="none" spc="0" baseline="0" dirty="0" smtClean="0">
                          <a:ln>
                            <a:noFill/>
                          </a:ln>
                          <a:solidFill>
                            <a:srgbClr val="7030A0"/>
                          </a:solidFill>
                          <a:effectLst/>
                          <a:uFillTx/>
                          <a:latin typeface="+mn-lt"/>
                          <a:ea typeface="+mn-ea"/>
                          <a:cs typeface="+mn-cs"/>
                          <a:sym typeface="Gill Sans"/>
                        </a:rPr>
                        <a:t> S. Evaluation of exposure time and visible light irradiation in LCD 3D printing of ibuprofen extended release tablets. </a:t>
                      </a:r>
                      <a:r>
                        <a:rPr lang="en-US" sz="850" b="0" i="0" u="none" strike="noStrike" cap="none" spc="0" baseline="0" dirty="0" err="1" smtClean="0">
                          <a:ln>
                            <a:noFill/>
                          </a:ln>
                          <a:solidFill>
                            <a:srgbClr val="7030A0"/>
                          </a:solidFill>
                          <a:effectLst/>
                          <a:uFillTx/>
                          <a:latin typeface="+mn-lt"/>
                          <a:ea typeface="+mn-ea"/>
                          <a:cs typeface="+mn-cs"/>
                          <a:sym typeface="Gill Sans"/>
                        </a:rPr>
                        <a:t>Eur</a:t>
                      </a:r>
                      <a:r>
                        <a:rPr lang="en-US" sz="850" b="0" i="0" u="none" strike="noStrike" cap="none" spc="0" baseline="0" dirty="0" smtClean="0">
                          <a:ln>
                            <a:noFill/>
                          </a:ln>
                          <a:solidFill>
                            <a:srgbClr val="7030A0"/>
                          </a:solidFill>
                          <a:effectLst/>
                          <a:uFillTx/>
                          <a:latin typeface="+mn-lt"/>
                          <a:ea typeface="+mn-ea"/>
                          <a:cs typeface="+mn-cs"/>
                          <a:sym typeface="Gill Sans"/>
                        </a:rPr>
                        <a:t> J Pharm Sci. 2021; 158:105688.</a:t>
                      </a:r>
                    </a:p>
                    <a:p>
                      <a:pPr marL="177800" lvl="0" indent="-177800" algn="l"/>
                      <a:r>
                        <a:rPr lang="en-US" sz="850" b="0" i="0" u="none" strike="noStrike" cap="none" spc="0" baseline="0" dirty="0" err="1" smtClean="0">
                          <a:ln>
                            <a:noFill/>
                          </a:ln>
                          <a:solidFill>
                            <a:srgbClr val="003300"/>
                          </a:solidFill>
                          <a:effectLst/>
                          <a:uFillTx/>
                          <a:latin typeface="+mn-lt"/>
                          <a:ea typeface="+mn-ea"/>
                          <a:cs typeface="+mn-cs"/>
                          <a:sym typeface="Gill Sans"/>
                        </a:rPr>
                        <a:t>Vasiljević</a:t>
                      </a:r>
                      <a:r>
                        <a:rPr lang="en-US" sz="850" b="0" i="0" u="none" strike="noStrike" cap="none" spc="0" baseline="0" dirty="0" smtClean="0">
                          <a:ln>
                            <a:noFill/>
                          </a:ln>
                          <a:solidFill>
                            <a:srgbClr val="003300"/>
                          </a:solidFill>
                          <a:effectLst/>
                          <a:uFillTx/>
                          <a:latin typeface="+mn-lt"/>
                          <a:ea typeface="+mn-ea"/>
                          <a:cs typeface="+mn-cs"/>
                          <a:sym typeface="Gill Sans"/>
                        </a:rPr>
                        <a:t> I, </a:t>
                      </a:r>
                      <a:r>
                        <a:rPr lang="en-US" sz="850" b="0" i="0" u="none" strike="noStrike" cap="none" spc="0" baseline="0" dirty="0" err="1" smtClean="0">
                          <a:ln>
                            <a:noFill/>
                          </a:ln>
                          <a:solidFill>
                            <a:srgbClr val="003300"/>
                          </a:solidFill>
                          <a:effectLst/>
                          <a:uFillTx/>
                          <a:latin typeface="+mn-lt"/>
                          <a:ea typeface="+mn-ea"/>
                          <a:cs typeface="+mn-cs"/>
                          <a:sym typeface="Gill Sans"/>
                        </a:rPr>
                        <a:t>Turković</a:t>
                      </a:r>
                      <a:r>
                        <a:rPr lang="en-US" sz="850" b="0" i="0" u="none" strike="noStrike" cap="none" spc="0" baseline="0" dirty="0" smtClean="0">
                          <a:ln>
                            <a:noFill/>
                          </a:ln>
                          <a:solidFill>
                            <a:srgbClr val="003300"/>
                          </a:solidFill>
                          <a:effectLst/>
                          <a:uFillTx/>
                          <a:latin typeface="+mn-lt"/>
                          <a:ea typeface="+mn-ea"/>
                          <a:cs typeface="+mn-cs"/>
                          <a:sym typeface="Gill Sans"/>
                        </a:rPr>
                        <a:t> E, </a:t>
                      </a:r>
                      <a:r>
                        <a:rPr lang="en-US" sz="850" b="0" i="0" u="none" strike="noStrike" cap="none" spc="0" baseline="0" dirty="0" err="1" smtClean="0">
                          <a:ln>
                            <a:noFill/>
                          </a:ln>
                          <a:solidFill>
                            <a:srgbClr val="003300"/>
                          </a:solidFill>
                          <a:effectLst/>
                          <a:uFillTx/>
                          <a:latin typeface="+mn-lt"/>
                          <a:ea typeface="+mn-ea"/>
                          <a:cs typeface="+mn-cs"/>
                          <a:sym typeface="Gill Sans"/>
                        </a:rPr>
                        <a:t>Piller</a:t>
                      </a:r>
                      <a:r>
                        <a:rPr lang="en-US" sz="850" b="0" i="0" u="none" strike="noStrike" cap="none" spc="0" baseline="0" dirty="0" smtClean="0">
                          <a:ln>
                            <a:noFill/>
                          </a:ln>
                          <a:solidFill>
                            <a:srgbClr val="003300"/>
                          </a:solidFill>
                          <a:effectLst/>
                          <a:uFillTx/>
                          <a:latin typeface="+mn-lt"/>
                          <a:ea typeface="+mn-ea"/>
                          <a:cs typeface="+mn-cs"/>
                          <a:sym typeface="Gill Sans"/>
                        </a:rPr>
                        <a:t> M, Zimmer A, </a:t>
                      </a:r>
                      <a:r>
                        <a:rPr lang="en-US" sz="850" b="0" i="0" u="none" strike="noStrike" cap="none" spc="0" baseline="0" dirty="0" err="1" smtClean="0">
                          <a:ln>
                            <a:noFill/>
                          </a:ln>
                          <a:solidFill>
                            <a:srgbClr val="003300"/>
                          </a:solidFill>
                          <a:effectLst/>
                          <a:uFillTx/>
                          <a:latin typeface="+mn-lt"/>
                          <a:ea typeface="+mn-ea"/>
                          <a:cs typeface="+mn-cs"/>
                          <a:sym typeface="Gill Sans"/>
                        </a:rPr>
                        <a:t>Parojčić</a:t>
                      </a:r>
                      <a:r>
                        <a:rPr lang="en-US" sz="850" b="0" i="0" u="none" strike="noStrike" cap="none" spc="0" baseline="0" dirty="0" smtClean="0">
                          <a:ln>
                            <a:noFill/>
                          </a:ln>
                          <a:solidFill>
                            <a:srgbClr val="003300"/>
                          </a:solidFill>
                          <a:effectLst/>
                          <a:uFillTx/>
                          <a:latin typeface="+mn-lt"/>
                          <a:ea typeface="+mn-ea"/>
                          <a:cs typeface="+mn-cs"/>
                          <a:sym typeface="Gill Sans"/>
                        </a:rPr>
                        <a:t> J. An investigation into applicability of different compression </a:t>
                      </a:r>
                      <a:r>
                        <a:rPr lang="en-US" sz="850" b="0" i="0" u="none" strike="noStrike" cap="none" spc="0" baseline="0" dirty="0" err="1" smtClean="0">
                          <a:ln>
                            <a:noFill/>
                          </a:ln>
                          <a:solidFill>
                            <a:srgbClr val="003300"/>
                          </a:solidFill>
                          <a:effectLst/>
                          <a:uFillTx/>
                          <a:latin typeface="+mn-lt"/>
                          <a:ea typeface="+mn-ea"/>
                          <a:cs typeface="+mn-cs"/>
                          <a:sym typeface="Gill Sans"/>
                        </a:rPr>
                        <a:t>behaviour</a:t>
                      </a:r>
                      <a:r>
                        <a:rPr lang="en-US" sz="850" b="0" i="0" u="none" strike="noStrike" cap="none" spc="0" baseline="0" dirty="0" smtClean="0">
                          <a:ln>
                            <a:noFill/>
                          </a:ln>
                          <a:solidFill>
                            <a:srgbClr val="003300"/>
                          </a:solidFill>
                          <a:effectLst/>
                          <a:uFillTx/>
                          <a:latin typeface="+mn-lt"/>
                          <a:ea typeface="+mn-ea"/>
                          <a:cs typeface="+mn-cs"/>
                          <a:sym typeface="Gill Sans"/>
                        </a:rPr>
                        <a:t> assessment approaches for </a:t>
                      </a:r>
                      <a:r>
                        <a:rPr lang="en-US" sz="850" b="0" i="0" u="none" strike="noStrike" cap="none" spc="0" baseline="0" dirty="0" err="1" smtClean="0">
                          <a:ln>
                            <a:noFill/>
                          </a:ln>
                          <a:solidFill>
                            <a:srgbClr val="003300"/>
                          </a:solidFill>
                          <a:effectLst/>
                          <a:uFillTx/>
                          <a:latin typeface="+mn-lt"/>
                          <a:ea typeface="+mn-ea"/>
                          <a:cs typeface="+mn-cs"/>
                          <a:sym typeface="Gill Sans"/>
                        </a:rPr>
                        <a:t>multiparticulate</a:t>
                      </a:r>
                      <a:r>
                        <a:rPr lang="en-US" sz="850" b="0" i="0" u="none" strike="noStrike" cap="none" spc="0" baseline="0" dirty="0" smtClean="0">
                          <a:ln>
                            <a:noFill/>
                          </a:ln>
                          <a:solidFill>
                            <a:srgbClr val="003300"/>
                          </a:solidFill>
                          <a:effectLst/>
                          <a:uFillTx/>
                          <a:latin typeface="+mn-lt"/>
                          <a:ea typeface="+mn-ea"/>
                          <a:cs typeface="+mn-cs"/>
                          <a:sym typeface="Gill Sans"/>
                        </a:rPr>
                        <a:t> units characterization. Powder </a:t>
                      </a:r>
                      <a:r>
                        <a:rPr lang="en-US" sz="850" b="0" i="0" u="none" strike="noStrike" cap="none" spc="0" baseline="0" dirty="0" err="1" smtClean="0">
                          <a:ln>
                            <a:noFill/>
                          </a:ln>
                          <a:solidFill>
                            <a:srgbClr val="003300"/>
                          </a:solidFill>
                          <a:effectLst/>
                          <a:uFillTx/>
                          <a:latin typeface="+mn-lt"/>
                          <a:ea typeface="+mn-ea"/>
                          <a:cs typeface="+mn-cs"/>
                          <a:sym typeface="Gill Sans"/>
                        </a:rPr>
                        <a:t>Technol</a:t>
                      </a:r>
                      <a:r>
                        <a:rPr lang="sr-Latn-RS" sz="850" b="0" i="0" u="none" strike="noStrike" cap="none" spc="0" baseline="0" dirty="0" smtClean="0">
                          <a:ln>
                            <a:noFill/>
                          </a:ln>
                          <a:solidFill>
                            <a:srgbClr val="003300"/>
                          </a:solidFill>
                          <a:effectLst/>
                          <a:uFillTx/>
                          <a:latin typeface="+mn-lt"/>
                          <a:ea typeface="+mn-ea"/>
                          <a:cs typeface="+mn-cs"/>
                          <a:sym typeface="Gill Sans"/>
                        </a:rPr>
                        <a:t>.</a:t>
                      </a:r>
                      <a:r>
                        <a:rPr lang="en-US" sz="850" b="0" i="0" u="none" strike="noStrike" cap="none" spc="0" baseline="0" dirty="0" smtClean="0">
                          <a:ln>
                            <a:noFill/>
                          </a:ln>
                          <a:solidFill>
                            <a:srgbClr val="003300"/>
                          </a:solidFill>
                          <a:effectLst/>
                          <a:uFillTx/>
                          <a:latin typeface="+mn-lt"/>
                          <a:ea typeface="+mn-ea"/>
                          <a:cs typeface="+mn-cs"/>
                          <a:sym typeface="Gill Sans"/>
                        </a:rPr>
                        <a:t> 2021;379:526-36.</a:t>
                      </a:r>
                    </a:p>
                    <a:p>
                      <a:pPr marL="177800" lvl="0" indent="-177800" algn="l"/>
                      <a:r>
                        <a:rPr lang="en-US" sz="850" b="0" i="0" u="none" strike="noStrike" cap="none" spc="0" baseline="0" dirty="0" err="1" smtClean="0">
                          <a:ln>
                            <a:noFill/>
                          </a:ln>
                          <a:solidFill>
                            <a:srgbClr val="7030A0"/>
                          </a:solidFill>
                          <a:effectLst/>
                          <a:uFillTx/>
                          <a:latin typeface="+mn-lt"/>
                          <a:ea typeface="+mn-ea"/>
                          <a:cs typeface="+mn-cs"/>
                          <a:sym typeface="Gill Sans"/>
                        </a:rPr>
                        <a:t>Ignjatovic</a:t>
                      </a:r>
                      <a:r>
                        <a:rPr lang="en-US" sz="850" b="0" i="0" u="none" strike="noStrike" cap="none" spc="0" baseline="0" dirty="0" smtClean="0">
                          <a:ln>
                            <a:noFill/>
                          </a:ln>
                          <a:solidFill>
                            <a:srgbClr val="7030A0"/>
                          </a:solidFill>
                          <a:effectLst/>
                          <a:uFillTx/>
                          <a:latin typeface="+mn-lt"/>
                          <a:ea typeface="+mn-ea"/>
                          <a:cs typeface="+mn-cs"/>
                          <a:sym typeface="Gill Sans"/>
                        </a:rPr>
                        <a:t> J, </a:t>
                      </a:r>
                      <a:r>
                        <a:rPr lang="en-US" sz="850" b="0" i="0" u="none" strike="noStrike" cap="none" spc="0" baseline="0" dirty="0" err="1" smtClean="0">
                          <a:ln>
                            <a:noFill/>
                          </a:ln>
                          <a:solidFill>
                            <a:srgbClr val="7030A0"/>
                          </a:solidFill>
                          <a:effectLst/>
                          <a:uFillTx/>
                          <a:latin typeface="+mn-lt"/>
                          <a:ea typeface="+mn-ea"/>
                          <a:cs typeface="+mn-cs"/>
                          <a:sym typeface="Gill Sans"/>
                        </a:rPr>
                        <a:t>Đuriš</a:t>
                      </a:r>
                      <a:r>
                        <a:rPr lang="en-US" sz="850" b="0" i="0" u="none" strike="noStrike" cap="none" spc="0" baseline="0" dirty="0" smtClean="0">
                          <a:ln>
                            <a:noFill/>
                          </a:ln>
                          <a:solidFill>
                            <a:srgbClr val="7030A0"/>
                          </a:solidFill>
                          <a:effectLst/>
                          <a:uFillTx/>
                          <a:latin typeface="+mn-lt"/>
                          <a:ea typeface="+mn-ea"/>
                          <a:cs typeface="+mn-cs"/>
                          <a:sym typeface="Gill Sans"/>
                        </a:rPr>
                        <a:t> J, </a:t>
                      </a:r>
                      <a:r>
                        <a:rPr lang="en-US" sz="850" b="0" i="0" u="none" strike="noStrike" cap="none" spc="0" baseline="0" dirty="0" err="1" smtClean="0">
                          <a:ln>
                            <a:noFill/>
                          </a:ln>
                          <a:solidFill>
                            <a:srgbClr val="7030A0"/>
                          </a:solidFill>
                          <a:effectLst/>
                          <a:uFillTx/>
                          <a:latin typeface="+mn-lt"/>
                          <a:ea typeface="+mn-ea"/>
                          <a:cs typeface="+mn-cs"/>
                          <a:sym typeface="Gill Sans"/>
                        </a:rPr>
                        <a:t>Cvijić</a:t>
                      </a:r>
                      <a:r>
                        <a:rPr lang="en-US" sz="850" b="0" i="0" u="none" strike="noStrike" cap="none" spc="0" baseline="0" dirty="0" smtClean="0">
                          <a:ln>
                            <a:noFill/>
                          </a:ln>
                          <a:solidFill>
                            <a:srgbClr val="7030A0"/>
                          </a:solidFill>
                          <a:effectLst/>
                          <a:uFillTx/>
                          <a:latin typeface="+mn-lt"/>
                          <a:ea typeface="+mn-ea"/>
                          <a:cs typeface="+mn-cs"/>
                          <a:sym typeface="Gill Sans"/>
                        </a:rPr>
                        <a:t> S, </a:t>
                      </a:r>
                      <a:r>
                        <a:rPr lang="en-US" sz="850" b="0" i="0" u="none" strike="noStrike" cap="none" spc="0" baseline="0" dirty="0" err="1" smtClean="0">
                          <a:ln>
                            <a:noFill/>
                          </a:ln>
                          <a:solidFill>
                            <a:srgbClr val="7030A0"/>
                          </a:solidFill>
                          <a:effectLst/>
                          <a:uFillTx/>
                          <a:latin typeface="+mn-lt"/>
                          <a:ea typeface="+mn-ea"/>
                          <a:cs typeface="+mn-cs"/>
                          <a:sym typeface="Gill Sans"/>
                        </a:rPr>
                        <a:t>Dobričić</a:t>
                      </a:r>
                      <a:r>
                        <a:rPr lang="en-US" sz="850" b="0" i="0" u="none" strike="noStrike" cap="none" spc="0" baseline="0" dirty="0" smtClean="0">
                          <a:ln>
                            <a:noFill/>
                          </a:ln>
                          <a:solidFill>
                            <a:srgbClr val="7030A0"/>
                          </a:solidFill>
                          <a:effectLst/>
                          <a:uFillTx/>
                          <a:latin typeface="+mn-lt"/>
                          <a:ea typeface="+mn-ea"/>
                          <a:cs typeface="+mn-cs"/>
                          <a:sym typeface="Gill Sans"/>
                        </a:rPr>
                        <a:t> V, </a:t>
                      </a:r>
                      <a:r>
                        <a:rPr lang="en-US" sz="850" b="0" i="0" u="none" strike="noStrike" cap="none" spc="0" baseline="0" dirty="0" err="1" smtClean="0">
                          <a:ln>
                            <a:noFill/>
                          </a:ln>
                          <a:solidFill>
                            <a:srgbClr val="7030A0"/>
                          </a:solidFill>
                          <a:effectLst/>
                          <a:uFillTx/>
                          <a:latin typeface="+mn-lt"/>
                          <a:ea typeface="+mn-ea"/>
                          <a:cs typeface="+mn-cs"/>
                          <a:sym typeface="Gill Sans"/>
                        </a:rPr>
                        <a:t>Montepietra</a:t>
                      </a:r>
                      <a:r>
                        <a:rPr lang="en-US" sz="850" b="0" i="0" u="none" strike="noStrike" cap="none" spc="0" baseline="0" dirty="0" smtClean="0">
                          <a:ln>
                            <a:noFill/>
                          </a:ln>
                          <a:solidFill>
                            <a:srgbClr val="7030A0"/>
                          </a:solidFill>
                          <a:effectLst/>
                          <a:uFillTx/>
                          <a:latin typeface="+mn-lt"/>
                          <a:ea typeface="+mn-ea"/>
                          <a:cs typeface="+mn-cs"/>
                          <a:sym typeface="Gill Sans"/>
                        </a:rPr>
                        <a:t> A, Lombardi C, </a:t>
                      </a:r>
                      <a:r>
                        <a:rPr lang="en-US" sz="850" b="0" i="0" u="none" strike="noStrike" cap="none" spc="0" baseline="0" dirty="0" err="1" smtClean="0">
                          <a:ln>
                            <a:noFill/>
                          </a:ln>
                          <a:solidFill>
                            <a:srgbClr val="7030A0"/>
                          </a:solidFill>
                          <a:effectLst/>
                          <a:uFillTx/>
                          <a:latin typeface="+mn-lt"/>
                          <a:ea typeface="+mn-ea"/>
                          <a:cs typeface="+mn-cs"/>
                          <a:sym typeface="Gill Sans"/>
                        </a:rPr>
                        <a:t>Ibrić</a:t>
                      </a:r>
                      <a:r>
                        <a:rPr lang="en-US" sz="850" b="0" i="0" u="none" strike="noStrike" cap="none" spc="0" baseline="0" dirty="0" smtClean="0">
                          <a:ln>
                            <a:noFill/>
                          </a:ln>
                          <a:solidFill>
                            <a:srgbClr val="7030A0"/>
                          </a:solidFill>
                          <a:effectLst/>
                          <a:uFillTx/>
                          <a:latin typeface="+mn-lt"/>
                          <a:ea typeface="+mn-ea"/>
                          <a:cs typeface="+mn-cs"/>
                          <a:sym typeface="Gill Sans"/>
                        </a:rPr>
                        <a:t> S, Rossi A. Development of solid lipid </a:t>
                      </a:r>
                      <a:r>
                        <a:rPr lang="en-US" sz="850" b="0" i="0" u="none" strike="noStrike" cap="none" spc="0" baseline="0" dirty="0" err="1" smtClean="0">
                          <a:ln>
                            <a:noFill/>
                          </a:ln>
                          <a:solidFill>
                            <a:srgbClr val="7030A0"/>
                          </a:solidFill>
                          <a:effectLst/>
                          <a:uFillTx/>
                          <a:latin typeface="+mn-lt"/>
                          <a:ea typeface="+mn-ea"/>
                          <a:cs typeface="+mn-cs"/>
                          <a:sym typeface="Gill Sans"/>
                        </a:rPr>
                        <a:t>microparticles</a:t>
                      </a:r>
                      <a:r>
                        <a:rPr lang="en-US" sz="850" b="0" i="0" u="none" strike="noStrike" cap="none" spc="0" baseline="0" dirty="0" smtClean="0">
                          <a:ln>
                            <a:noFill/>
                          </a:ln>
                          <a:solidFill>
                            <a:srgbClr val="7030A0"/>
                          </a:solidFill>
                          <a:effectLst/>
                          <a:uFillTx/>
                          <a:latin typeface="+mn-lt"/>
                          <a:ea typeface="+mn-ea"/>
                          <a:cs typeface="+mn-cs"/>
                          <a:sym typeface="Gill Sans"/>
                        </a:rPr>
                        <a:t> by melt-emulsification/spray-drying processes as carriers for pulmonary drug delivery. </a:t>
                      </a:r>
                      <a:r>
                        <a:rPr lang="en-US" sz="850" b="0" i="0" u="none" strike="noStrike" cap="none" spc="0" baseline="0" dirty="0" err="1" smtClean="0">
                          <a:ln>
                            <a:noFill/>
                          </a:ln>
                          <a:solidFill>
                            <a:srgbClr val="7030A0"/>
                          </a:solidFill>
                          <a:effectLst/>
                          <a:uFillTx/>
                          <a:latin typeface="+mn-lt"/>
                          <a:ea typeface="+mn-ea"/>
                          <a:cs typeface="+mn-cs"/>
                          <a:sym typeface="Gill Sans"/>
                        </a:rPr>
                        <a:t>Eur</a:t>
                      </a:r>
                      <a:r>
                        <a:rPr lang="en-US" sz="850" b="0" i="0" u="none" strike="noStrike" cap="none" spc="0" baseline="0" dirty="0" smtClean="0">
                          <a:ln>
                            <a:noFill/>
                          </a:ln>
                          <a:solidFill>
                            <a:srgbClr val="7030A0"/>
                          </a:solidFill>
                          <a:effectLst/>
                          <a:uFillTx/>
                          <a:latin typeface="+mn-lt"/>
                          <a:ea typeface="+mn-ea"/>
                          <a:cs typeface="+mn-cs"/>
                          <a:sym typeface="Gill Sans"/>
                        </a:rPr>
                        <a:t> J Pharm Sci. 2021; 156: 105588.</a:t>
                      </a:r>
                    </a:p>
                    <a:p>
                      <a:pPr marL="177800" lvl="0" indent="-177800" algn="l"/>
                      <a:r>
                        <a:rPr lang="en-US" sz="850" b="0" i="0" u="none" strike="noStrike" cap="none" spc="0" baseline="0" dirty="0" err="1" smtClean="0">
                          <a:ln>
                            <a:noFill/>
                          </a:ln>
                          <a:solidFill>
                            <a:srgbClr val="003300"/>
                          </a:solidFill>
                          <a:effectLst/>
                          <a:uFillTx/>
                          <a:latin typeface="+mn-lt"/>
                          <a:ea typeface="+mn-ea"/>
                          <a:cs typeface="+mn-cs"/>
                          <a:sym typeface="Gill Sans"/>
                        </a:rPr>
                        <a:t>Medarević</a:t>
                      </a:r>
                      <a:r>
                        <a:rPr lang="en-US" sz="850" b="0" i="0" u="none" strike="noStrike" cap="none" spc="0" baseline="0" dirty="0" smtClean="0">
                          <a:ln>
                            <a:noFill/>
                          </a:ln>
                          <a:solidFill>
                            <a:srgbClr val="003300"/>
                          </a:solidFill>
                          <a:effectLst/>
                          <a:uFillTx/>
                          <a:latin typeface="+mn-lt"/>
                          <a:ea typeface="+mn-ea"/>
                          <a:cs typeface="+mn-cs"/>
                          <a:sym typeface="Gill Sans"/>
                        </a:rPr>
                        <a:t> D, </a:t>
                      </a:r>
                      <a:r>
                        <a:rPr lang="en-US" sz="850" b="0" i="0" u="none" strike="noStrike" cap="none" spc="0" baseline="0" dirty="0" err="1" smtClean="0">
                          <a:ln>
                            <a:noFill/>
                          </a:ln>
                          <a:solidFill>
                            <a:srgbClr val="003300"/>
                          </a:solidFill>
                          <a:effectLst/>
                          <a:uFillTx/>
                          <a:latin typeface="+mn-lt"/>
                          <a:ea typeface="+mn-ea"/>
                          <a:cs typeface="+mn-cs"/>
                          <a:sym typeface="Gill Sans"/>
                        </a:rPr>
                        <a:t>Ibrić</a:t>
                      </a:r>
                      <a:r>
                        <a:rPr lang="en-US" sz="850" b="0" i="0" u="none" strike="noStrike" cap="none" spc="0" baseline="0" dirty="0" smtClean="0">
                          <a:ln>
                            <a:noFill/>
                          </a:ln>
                          <a:solidFill>
                            <a:srgbClr val="003300"/>
                          </a:solidFill>
                          <a:effectLst/>
                          <a:uFillTx/>
                          <a:latin typeface="+mn-lt"/>
                          <a:ea typeface="+mn-ea"/>
                          <a:cs typeface="+mn-cs"/>
                          <a:sym typeface="Gill Sans"/>
                        </a:rPr>
                        <a:t> S, </a:t>
                      </a:r>
                      <a:r>
                        <a:rPr lang="en-US" sz="850" b="0" i="0" u="none" strike="noStrike" cap="none" spc="0" baseline="0" dirty="0" err="1" smtClean="0">
                          <a:ln>
                            <a:noFill/>
                          </a:ln>
                          <a:solidFill>
                            <a:srgbClr val="003300"/>
                          </a:solidFill>
                          <a:effectLst/>
                          <a:uFillTx/>
                          <a:latin typeface="+mn-lt"/>
                          <a:ea typeface="+mn-ea"/>
                          <a:cs typeface="+mn-cs"/>
                          <a:sym typeface="Gill Sans"/>
                        </a:rPr>
                        <a:t>Vardaka</a:t>
                      </a:r>
                      <a:r>
                        <a:rPr lang="en-US" sz="850" b="0" i="0" u="none" strike="noStrike" cap="none" spc="0" baseline="0" dirty="0" smtClean="0">
                          <a:ln>
                            <a:noFill/>
                          </a:ln>
                          <a:solidFill>
                            <a:srgbClr val="003300"/>
                          </a:solidFill>
                          <a:effectLst/>
                          <a:uFillTx/>
                          <a:latin typeface="+mn-lt"/>
                          <a:ea typeface="+mn-ea"/>
                          <a:cs typeface="+mn-cs"/>
                          <a:sym typeface="Gill Sans"/>
                        </a:rPr>
                        <a:t> E, </a:t>
                      </a:r>
                      <a:r>
                        <a:rPr lang="en-US" sz="850" b="0" i="0" u="none" strike="noStrike" cap="none" spc="0" baseline="0" dirty="0" err="1" smtClean="0">
                          <a:ln>
                            <a:noFill/>
                          </a:ln>
                          <a:solidFill>
                            <a:srgbClr val="003300"/>
                          </a:solidFill>
                          <a:effectLst/>
                          <a:uFillTx/>
                          <a:latin typeface="+mn-lt"/>
                          <a:ea typeface="+mn-ea"/>
                          <a:cs typeface="+mn-cs"/>
                          <a:sym typeface="Gill Sans"/>
                        </a:rPr>
                        <a:t>Mitrić</a:t>
                      </a:r>
                      <a:r>
                        <a:rPr lang="en-US" sz="850" b="0" i="0" u="none" strike="noStrike" cap="none" spc="0" baseline="0" dirty="0" smtClean="0">
                          <a:ln>
                            <a:noFill/>
                          </a:ln>
                          <a:solidFill>
                            <a:srgbClr val="003300"/>
                          </a:solidFill>
                          <a:effectLst/>
                          <a:uFillTx/>
                          <a:latin typeface="+mn-lt"/>
                          <a:ea typeface="+mn-ea"/>
                          <a:cs typeface="+mn-cs"/>
                          <a:sym typeface="Gill Sans"/>
                        </a:rPr>
                        <a:t> M, </a:t>
                      </a:r>
                      <a:r>
                        <a:rPr lang="en-US" sz="850" b="0" i="0" u="none" strike="noStrike" cap="none" spc="0" baseline="0" dirty="0" err="1" smtClean="0">
                          <a:ln>
                            <a:noFill/>
                          </a:ln>
                          <a:solidFill>
                            <a:srgbClr val="003300"/>
                          </a:solidFill>
                          <a:effectLst/>
                          <a:uFillTx/>
                          <a:latin typeface="+mn-lt"/>
                          <a:ea typeface="+mn-ea"/>
                          <a:cs typeface="+mn-cs"/>
                          <a:sym typeface="Gill Sans"/>
                        </a:rPr>
                        <a:t>Nikolakakis</a:t>
                      </a:r>
                      <a:r>
                        <a:rPr lang="en-US" sz="850" b="0" i="0" u="none" strike="noStrike" cap="none" spc="0" baseline="0" dirty="0" smtClean="0">
                          <a:ln>
                            <a:noFill/>
                          </a:ln>
                          <a:solidFill>
                            <a:srgbClr val="003300"/>
                          </a:solidFill>
                          <a:effectLst/>
                          <a:uFillTx/>
                          <a:latin typeface="+mn-lt"/>
                          <a:ea typeface="+mn-ea"/>
                          <a:cs typeface="+mn-cs"/>
                          <a:sym typeface="Gill Sans"/>
                        </a:rPr>
                        <a:t> I, </a:t>
                      </a:r>
                      <a:r>
                        <a:rPr lang="en-US" sz="850" b="0" i="0" u="none" strike="noStrike" cap="none" spc="0" baseline="0" dirty="0" err="1" smtClean="0">
                          <a:ln>
                            <a:noFill/>
                          </a:ln>
                          <a:solidFill>
                            <a:srgbClr val="003300"/>
                          </a:solidFill>
                          <a:effectLst/>
                          <a:uFillTx/>
                          <a:latin typeface="+mn-lt"/>
                          <a:ea typeface="+mn-ea"/>
                          <a:cs typeface="+mn-cs"/>
                          <a:sym typeface="Gill Sans"/>
                        </a:rPr>
                        <a:t>Kachrimanis</a:t>
                      </a:r>
                      <a:r>
                        <a:rPr lang="en-US" sz="850" b="0" i="0" u="none" strike="noStrike" cap="none" spc="0" baseline="0" dirty="0" smtClean="0">
                          <a:ln>
                            <a:noFill/>
                          </a:ln>
                          <a:solidFill>
                            <a:srgbClr val="003300"/>
                          </a:solidFill>
                          <a:effectLst/>
                          <a:uFillTx/>
                          <a:latin typeface="+mn-lt"/>
                          <a:ea typeface="+mn-ea"/>
                          <a:cs typeface="+mn-cs"/>
                          <a:sym typeface="Gill Sans"/>
                        </a:rPr>
                        <a:t> K. Insight into the Formation of Glimepiride </a:t>
                      </a:r>
                      <a:r>
                        <a:rPr lang="en-US" sz="850" b="0" i="0" u="none" strike="noStrike" cap="none" spc="0" baseline="0" dirty="0" err="1" smtClean="0">
                          <a:ln>
                            <a:noFill/>
                          </a:ln>
                          <a:solidFill>
                            <a:srgbClr val="003300"/>
                          </a:solidFill>
                          <a:effectLst/>
                          <a:uFillTx/>
                          <a:latin typeface="+mn-lt"/>
                          <a:ea typeface="+mn-ea"/>
                          <a:cs typeface="+mn-cs"/>
                          <a:sym typeface="Gill Sans"/>
                        </a:rPr>
                        <a:t>Nanocrystals</a:t>
                      </a:r>
                      <a:r>
                        <a:rPr lang="en-US" sz="850" b="0" i="0" u="none" strike="noStrike" cap="none" spc="0" baseline="0" dirty="0" smtClean="0">
                          <a:ln>
                            <a:noFill/>
                          </a:ln>
                          <a:solidFill>
                            <a:srgbClr val="003300"/>
                          </a:solidFill>
                          <a:effectLst/>
                          <a:uFillTx/>
                          <a:latin typeface="+mn-lt"/>
                          <a:ea typeface="+mn-ea"/>
                          <a:cs typeface="+mn-cs"/>
                          <a:sym typeface="Gill Sans"/>
                        </a:rPr>
                        <a:t> by Wet Media Milling. Pharmaceutics. 2020; 12(1). </a:t>
                      </a:r>
                      <a:r>
                        <a:rPr lang="en-US" sz="850" b="0" i="0" u="none" strike="noStrike" cap="none" spc="0" baseline="0" dirty="0" err="1" smtClean="0">
                          <a:ln>
                            <a:noFill/>
                          </a:ln>
                          <a:solidFill>
                            <a:srgbClr val="003300"/>
                          </a:solidFill>
                          <a:effectLst/>
                          <a:uFillTx/>
                          <a:latin typeface="+mn-lt"/>
                          <a:ea typeface="+mn-ea"/>
                          <a:cs typeface="+mn-cs"/>
                          <a:sym typeface="Gill Sans"/>
                        </a:rPr>
                        <a:t>pii</a:t>
                      </a:r>
                      <a:r>
                        <a:rPr lang="en-US" sz="850" b="0" i="0" u="none" strike="noStrike" cap="none" spc="0" baseline="0" dirty="0" smtClean="0">
                          <a:ln>
                            <a:noFill/>
                          </a:ln>
                          <a:solidFill>
                            <a:srgbClr val="003300"/>
                          </a:solidFill>
                          <a:effectLst/>
                          <a:uFillTx/>
                          <a:latin typeface="+mn-lt"/>
                          <a:ea typeface="+mn-ea"/>
                          <a:cs typeface="+mn-cs"/>
                          <a:sym typeface="Gill Sans"/>
                        </a:rPr>
                        <a:t>: E53. </a:t>
                      </a:r>
                      <a:r>
                        <a:rPr lang="en-US" sz="850" b="0" i="0" u="none" strike="noStrike" cap="none" spc="0" baseline="0" dirty="0" err="1" smtClean="0">
                          <a:ln>
                            <a:noFill/>
                          </a:ln>
                          <a:solidFill>
                            <a:srgbClr val="003300"/>
                          </a:solidFill>
                          <a:effectLst/>
                          <a:uFillTx/>
                          <a:latin typeface="+mn-lt"/>
                          <a:ea typeface="+mn-ea"/>
                          <a:cs typeface="+mn-cs"/>
                          <a:sym typeface="Gill Sans"/>
                        </a:rPr>
                        <a:t>doi</a:t>
                      </a:r>
                      <a:r>
                        <a:rPr lang="en-US" sz="850" b="0" i="0" u="none" strike="noStrike" cap="none" spc="0" baseline="0" dirty="0" smtClean="0">
                          <a:ln>
                            <a:noFill/>
                          </a:ln>
                          <a:solidFill>
                            <a:srgbClr val="003300"/>
                          </a:solidFill>
                          <a:effectLst/>
                          <a:uFillTx/>
                          <a:latin typeface="+mn-lt"/>
                          <a:ea typeface="+mn-ea"/>
                          <a:cs typeface="+mn-cs"/>
                          <a:sym typeface="Gill Sans"/>
                        </a:rPr>
                        <a:t>: 10.3390/pharmaceutics12010053.</a:t>
                      </a:r>
                    </a:p>
                    <a:p>
                      <a:pPr marL="177800" lvl="0" indent="-177800" algn="l"/>
                      <a:r>
                        <a:rPr lang="en-US" sz="850" b="0" i="0" u="none" strike="noStrike" cap="none" spc="0" baseline="0" dirty="0" err="1" smtClean="0">
                          <a:ln>
                            <a:noFill/>
                          </a:ln>
                          <a:solidFill>
                            <a:srgbClr val="7030A0"/>
                          </a:solidFill>
                          <a:effectLst/>
                          <a:uFillTx/>
                          <a:latin typeface="+mn-lt"/>
                          <a:ea typeface="+mn-ea"/>
                          <a:cs typeface="+mn-cs"/>
                          <a:sym typeface="Gill Sans"/>
                        </a:rPr>
                        <a:t>Ćirić</a:t>
                      </a:r>
                      <a:r>
                        <a:rPr lang="en-US" sz="850" b="0" i="0" u="none" strike="noStrike" cap="none" spc="0" baseline="0" dirty="0" smtClean="0">
                          <a:ln>
                            <a:noFill/>
                          </a:ln>
                          <a:solidFill>
                            <a:srgbClr val="7030A0"/>
                          </a:solidFill>
                          <a:effectLst/>
                          <a:uFillTx/>
                          <a:latin typeface="+mn-lt"/>
                          <a:ea typeface="+mn-ea"/>
                          <a:cs typeface="+mn-cs"/>
                          <a:sym typeface="Gill Sans"/>
                        </a:rPr>
                        <a:t> A, </a:t>
                      </a:r>
                      <a:r>
                        <a:rPr lang="en-US" sz="850" b="0" i="0" u="none" strike="noStrike" cap="none" spc="0" baseline="0" dirty="0" err="1" smtClean="0">
                          <a:ln>
                            <a:noFill/>
                          </a:ln>
                          <a:solidFill>
                            <a:srgbClr val="7030A0"/>
                          </a:solidFill>
                          <a:effectLst/>
                          <a:uFillTx/>
                          <a:latin typeface="+mn-lt"/>
                          <a:ea typeface="+mn-ea"/>
                          <a:cs typeface="+mn-cs"/>
                          <a:sym typeface="Gill Sans"/>
                        </a:rPr>
                        <a:t>Medarević</a:t>
                      </a:r>
                      <a:r>
                        <a:rPr lang="en-US" sz="850" b="0" i="0" u="none" strike="noStrike" cap="none" spc="0" baseline="0" dirty="0" smtClean="0">
                          <a:ln>
                            <a:noFill/>
                          </a:ln>
                          <a:solidFill>
                            <a:srgbClr val="7030A0"/>
                          </a:solidFill>
                          <a:effectLst/>
                          <a:uFillTx/>
                          <a:latin typeface="+mn-lt"/>
                          <a:ea typeface="+mn-ea"/>
                          <a:cs typeface="+mn-cs"/>
                          <a:sym typeface="Gill Sans"/>
                        </a:rPr>
                        <a:t> Đ, </a:t>
                      </a:r>
                      <a:r>
                        <a:rPr lang="en-US" sz="850" b="0" i="0" u="none" strike="noStrike" cap="none" spc="0" baseline="0" dirty="0" err="1" smtClean="0">
                          <a:ln>
                            <a:noFill/>
                          </a:ln>
                          <a:solidFill>
                            <a:srgbClr val="7030A0"/>
                          </a:solidFill>
                          <a:effectLst/>
                          <a:uFillTx/>
                          <a:latin typeface="+mn-lt"/>
                          <a:ea typeface="+mn-ea"/>
                          <a:cs typeface="+mn-cs"/>
                          <a:sym typeface="Gill Sans"/>
                        </a:rPr>
                        <a:t>Čalija</a:t>
                      </a:r>
                      <a:r>
                        <a:rPr lang="en-US" sz="850" b="0" i="0" u="none" strike="noStrike" cap="none" spc="0" baseline="0" dirty="0" smtClean="0">
                          <a:ln>
                            <a:noFill/>
                          </a:ln>
                          <a:solidFill>
                            <a:srgbClr val="7030A0"/>
                          </a:solidFill>
                          <a:effectLst/>
                          <a:uFillTx/>
                          <a:latin typeface="+mn-lt"/>
                          <a:ea typeface="+mn-ea"/>
                          <a:cs typeface="+mn-cs"/>
                          <a:sym typeface="Gill Sans"/>
                        </a:rPr>
                        <a:t> B, </a:t>
                      </a:r>
                      <a:r>
                        <a:rPr lang="en-US" sz="850" b="0" i="0" u="none" strike="noStrike" cap="none" spc="0" baseline="0" dirty="0" err="1" smtClean="0">
                          <a:ln>
                            <a:noFill/>
                          </a:ln>
                          <a:solidFill>
                            <a:srgbClr val="7030A0"/>
                          </a:solidFill>
                          <a:effectLst/>
                          <a:uFillTx/>
                          <a:latin typeface="+mn-lt"/>
                          <a:ea typeface="+mn-ea"/>
                          <a:cs typeface="+mn-cs"/>
                          <a:sym typeface="Gill Sans"/>
                        </a:rPr>
                        <a:t>Dobričić</a:t>
                      </a:r>
                      <a:r>
                        <a:rPr lang="en-US" sz="850" b="0" i="0" u="none" strike="noStrike" cap="none" spc="0" baseline="0" dirty="0" smtClean="0">
                          <a:ln>
                            <a:noFill/>
                          </a:ln>
                          <a:solidFill>
                            <a:srgbClr val="7030A0"/>
                          </a:solidFill>
                          <a:effectLst/>
                          <a:uFillTx/>
                          <a:latin typeface="+mn-lt"/>
                          <a:ea typeface="+mn-ea"/>
                          <a:cs typeface="+mn-cs"/>
                          <a:sym typeface="Gill Sans"/>
                        </a:rPr>
                        <a:t> V, </a:t>
                      </a:r>
                      <a:r>
                        <a:rPr lang="en-US" sz="850" b="0" i="0" u="none" strike="noStrike" cap="none" spc="0" baseline="0" dirty="0" err="1" smtClean="0">
                          <a:ln>
                            <a:noFill/>
                          </a:ln>
                          <a:solidFill>
                            <a:srgbClr val="7030A0"/>
                          </a:solidFill>
                          <a:effectLst/>
                          <a:uFillTx/>
                          <a:latin typeface="+mn-lt"/>
                          <a:ea typeface="+mn-ea"/>
                          <a:cs typeface="+mn-cs"/>
                          <a:sym typeface="Gill Sans"/>
                        </a:rPr>
                        <a:t>Mitrić</a:t>
                      </a:r>
                      <a:r>
                        <a:rPr lang="en-US" sz="850" b="0" i="0" u="none" strike="noStrike" cap="none" spc="0" baseline="0" dirty="0" smtClean="0">
                          <a:ln>
                            <a:noFill/>
                          </a:ln>
                          <a:solidFill>
                            <a:srgbClr val="7030A0"/>
                          </a:solidFill>
                          <a:effectLst/>
                          <a:uFillTx/>
                          <a:latin typeface="+mn-lt"/>
                          <a:ea typeface="+mn-ea"/>
                          <a:cs typeface="+mn-cs"/>
                          <a:sym typeface="Gill Sans"/>
                        </a:rPr>
                        <a:t> M, </a:t>
                      </a:r>
                      <a:r>
                        <a:rPr lang="en-US" sz="850" b="0" i="0" u="none" strike="noStrike" cap="none" spc="0" baseline="0" dirty="0" err="1" smtClean="0">
                          <a:ln>
                            <a:noFill/>
                          </a:ln>
                          <a:solidFill>
                            <a:srgbClr val="7030A0"/>
                          </a:solidFill>
                          <a:effectLst/>
                          <a:uFillTx/>
                          <a:latin typeface="+mn-lt"/>
                          <a:ea typeface="+mn-ea"/>
                          <a:cs typeface="+mn-cs"/>
                          <a:sym typeface="Gill Sans"/>
                        </a:rPr>
                        <a:t>Djekic</a:t>
                      </a:r>
                      <a:r>
                        <a:rPr lang="en-US" sz="850" b="0" i="0" u="none" strike="noStrike" cap="none" spc="0" baseline="0" dirty="0" smtClean="0">
                          <a:ln>
                            <a:noFill/>
                          </a:ln>
                          <a:solidFill>
                            <a:srgbClr val="7030A0"/>
                          </a:solidFill>
                          <a:effectLst/>
                          <a:uFillTx/>
                          <a:latin typeface="+mn-lt"/>
                          <a:ea typeface="+mn-ea"/>
                          <a:cs typeface="+mn-cs"/>
                          <a:sym typeface="Gill Sans"/>
                        </a:rPr>
                        <a:t> L. Study of chitosan/xanthan gum polyelectrolyte complexes formation, solid state and influence on ibuprofen release kinetics. </a:t>
                      </a:r>
                      <a:r>
                        <a:rPr lang="en-US" sz="850" b="0" i="0" u="none" strike="noStrike" cap="none" spc="0" baseline="0" dirty="0" err="1" smtClean="0">
                          <a:ln>
                            <a:noFill/>
                          </a:ln>
                          <a:solidFill>
                            <a:srgbClr val="7030A0"/>
                          </a:solidFill>
                          <a:effectLst/>
                          <a:uFillTx/>
                          <a:latin typeface="+mn-lt"/>
                          <a:ea typeface="+mn-ea"/>
                          <a:cs typeface="+mn-cs"/>
                          <a:sym typeface="Gill Sans"/>
                        </a:rPr>
                        <a:t>Int</a:t>
                      </a:r>
                      <a:r>
                        <a:rPr lang="en-US" sz="850" b="0" i="0" u="none" strike="noStrike" cap="none" spc="0" baseline="0" dirty="0" smtClean="0">
                          <a:ln>
                            <a:noFill/>
                          </a:ln>
                          <a:solidFill>
                            <a:srgbClr val="7030A0"/>
                          </a:solidFill>
                          <a:effectLst/>
                          <a:uFillTx/>
                          <a:latin typeface="+mn-lt"/>
                          <a:ea typeface="+mn-ea"/>
                          <a:cs typeface="+mn-cs"/>
                          <a:sym typeface="Gill Sans"/>
                        </a:rPr>
                        <a:t> J </a:t>
                      </a:r>
                      <a:r>
                        <a:rPr lang="en-US" sz="850" b="0" i="0" u="none" strike="noStrike" cap="none" spc="0" baseline="0" dirty="0" err="1" smtClean="0">
                          <a:ln>
                            <a:noFill/>
                          </a:ln>
                          <a:solidFill>
                            <a:srgbClr val="7030A0"/>
                          </a:solidFill>
                          <a:effectLst/>
                          <a:uFillTx/>
                          <a:latin typeface="+mn-lt"/>
                          <a:ea typeface="+mn-ea"/>
                          <a:cs typeface="+mn-cs"/>
                          <a:sym typeface="Gill Sans"/>
                        </a:rPr>
                        <a:t>Biol</a:t>
                      </a:r>
                      <a:r>
                        <a:rPr lang="en-US" sz="850" b="0" i="0" u="none" strike="noStrike" cap="none" spc="0" baseline="0" dirty="0" smtClean="0">
                          <a:ln>
                            <a:noFill/>
                          </a:ln>
                          <a:solidFill>
                            <a:srgbClr val="7030A0"/>
                          </a:solidFill>
                          <a:effectLst/>
                          <a:uFillTx/>
                          <a:latin typeface="+mn-lt"/>
                          <a:ea typeface="+mn-ea"/>
                          <a:cs typeface="+mn-cs"/>
                          <a:sym typeface="Gill Sans"/>
                        </a:rPr>
                        <a:t> </a:t>
                      </a:r>
                      <a:r>
                        <a:rPr lang="en-US" sz="850" b="0" i="0" u="none" strike="noStrike" cap="none" spc="0" baseline="0" dirty="0" err="1" smtClean="0">
                          <a:ln>
                            <a:noFill/>
                          </a:ln>
                          <a:solidFill>
                            <a:srgbClr val="7030A0"/>
                          </a:solidFill>
                          <a:effectLst/>
                          <a:uFillTx/>
                          <a:latin typeface="+mn-lt"/>
                          <a:ea typeface="+mn-ea"/>
                          <a:cs typeface="+mn-cs"/>
                          <a:sym typeface="Gill Sans"/>
                        </a:rPr>
                        <a:t>Macromol</a:t>
                      </a:r>
                      <a:r>
                        <a:rPr lang="en-US" sz="850" b="0" i="0" u="none" strike="noStrike" cap="none" spc="0" baseline="0" dirty="0" smtClean="0">
                          <a:ln>
                            <a:noFill/>
                          </a:ln>
                          <a:solidFill>
                            <a:srgbClr val="7030A0"/>
                          </a:solidFill>
                          <a:effectLst/>
                          <a:uFillTx/>
                          <a:latin typeface="+mn-lt"/>
                          <a:ea typeface="+mn-ea"/>
                          <a:cs typeface="+mn-cs"/>
                          <a:sym typeface="Gill Sans"/>
                        </a:rPr>
                        <a:t>. 2020; 148:942-955.</a:t>
                      </a:r>
                    </a:p>
                    <a:p>
                      <a:pPr marL="177800" lvl="0" indent="-177800" algn="l"/>
                      <a:r>
                        <a:rPr lang="en-US" sz="850" b="0" i="0" u="none" strike="noStrike" cap="none" spc="0" baseline="0" dirty="0" err="1" smtClean="0">
                          <a:ln>
                            <a:noFill/>
                          </a:ln>
                          <a:solidFill>
                            <a:srgbClr val="003300"/>
                          </a:solidFill>
                          <a:effectLst/>
                          <a:uFillTx/>
                          <a:latin typeface="+mn-lt"/>
                          <a:ea typeface="+mn-ea"/>
                          <a:cs typeface="+mn-cs"/>
                          <a:sym typeface="Gill Sans"/>
                        </a:rPr>
                        <a:t>Djekic</a:t>
                      </a:r>
                      <a:r>
                        <a:rPr lang="en-US" sz="850" b="0" i="0" u="none" strike="noStrike" cap="none" spc="0" baseline="0" dirty="0" smtClean="0">
                          <a:ln>
                            <a:noFill/>
                          </a:ln>
                          <a:solidFill>
                            <a:srgbClr val="003300"/>
                          </a:solidFill>
                          <a:effectLst/>
                          <a:uFillTx/>
                          <a:latin typeface="+mn-lt"/>
                          <a:ea typeface="+mn-ea"/>
                          <a:cs typeface="+mn-cs"/>
                          <a:sym typeface="Gill Sans"/>
                        </a:rPr>
                        <a:t> L, </a:t>
                      </a:r>
                      <a:r>
                        <a:rPr lang="en-US" sz="850" b="0" i="0" u="none" strike="noStrike" cap="none" spc="0" baseline="0" dirty="0" err="1" smtClean="0">
                          <a:ln>
                            <a:noFill/>
                          </a:ln>
                          <a:solidFill>
                            <a:srgbClr val="003300"/>
                          </a:solidFill>
                          <a:effectLst/>
                          <a:uFillTx/>
                          <a:latin typeface="+mn-lt"/>
                          <a:ea typeface="+mn-ea"/>
                          <a:cs typeface="+mn-cs"/>
                          <a:sym typeface="Gill Sans"/>
                        </a:rPr>
                        <a:t>Čalija</a:t>
                      </a:r>
                      <a:r>
                        <a:rPr lang="en-US" sz="850" b="0" i="0" u="none" strike="noStrike" cap="none" spc="0" baseline="0" dirty="0" smtClean="0">
                          <a:ln>
                            <a:noFill/>
                          </a:ln>
                          <a:solidFill>
                            <a:srgbClr val="003300"/>
                          </a:solidFill>
                          <a:effectLst/>
                          <a:uFillTx/>
                          <a:latin typeface="+mn-lt"/>
                          <a:ea typeface="+mn-ea"/>
                          <a:cs typeface="+mn-cs"/>
                          <a:sym typeface="Gill Sans"/>
                        </a:rPr>
                        <a:t> B, </a:t>
                      </a:r>
                      <a:r>
                        <a:rPr lang="en-US" sz="850" b="0" i="0" u="none" strike="noStrike" cap="none" spc="0" baseline="0" dirty="0" err="1" smtClean="0">
                          <a:ln>
                            <a:noFill/>
                          </a:ln>
                          <a:solidFill>
                            <a:srgbClr val="003300"/>
                          </a:solidFill>
                          <a:effectLst/>
                          <a:uFillTx/>
                          <a:latin typeface="+mn-lt"/>
                          <a:ea typeface="+mn-ea"/>
                          <a:cs typeface="+mn-cs"/>
                          <a:sym typeface="Gill Sans"/>
                        </a:rPr>
                        <a:t>Medarević</a:t>
                      </a:r>
                      <a:r>
                        <a:rPr lang="en-US" sz="850" b="0" i="0" u="none" strike="noStrike" cap="none" spc="0" baseline="0" dirty="0" smtClean="0">
                          <a:ln>
                            <a:noFill/>
                          </a:ln>
                          <a:solidFill>
                            <a:srgbClr val="003300"/>
                          </a:solidFill>
                          <a:effectLst/>
                          <a:uFillTx/>
                          <a:latin typeface="+mn-lt"/>
                          <a:ea typeface="+mn-ea"/>
                          <a:cs typeface="+mn-cs"/>
                          <a:sym typeface="Gill Sans"/>
                        </a:rPr>
                        <a:t> Đ. Gelation behavior, drug </a:t>
                      </a:r>
                      <a:r>
                        <a:rPr lang="en-US" sz="850" b="0" i="0" u="none" strike="noStrike" cap="none" spc="0" baseline="0" dirty="0" err="1" smtClean="0">
                          <a:ln>
                            <a:noFill/>
                          </a:ln>
                          <a:solidFill>
                            <a:srgbClr val="003300"/>
                          </a:solidFill>
                          <a:effectLst/>
                          <a:uFillTx/>
                          <a:latin typeface="+mn-lt"/>
                          <a:ea typeface="+mn-ea"/>
                          <a:cs typeface="+mn-cs"/>
                          <a:sym typeface="Gill Sans"/>
                        </a:rPr>
                        <a:t>solubilization</a:t>
                      </a:r>
                      <a:r>
                        <a:rPr lang="en-US" sz="850" b="0" i="0" u="none" strike="noStrike" cap="none" spc="0" baseline="0" dirty="0" smtClean="0">
                          <a:ln>
                            <a:noFill/>
                          </a:ln>
                          <a:solidFill>
                            <a:srgbClr val="003300"/>
                          </a:solidFill>
                          <a:effectLst/>
                          <a:uFillTx/>
                          <a:latin typeface="+mn-lt"/>
                          <a:ea typeface="+mn-ea"/>
                          <a:cs typeface="+mn-cs"/>
                          <a:sym typeface="Gill Sans"/>
                        </a:rPr>
                        <a:t> capacity and release kinetics of </a:t>
                      </a:r>
                      <a:r>
                        <a:rPr lang="en-US" sz="850" b="0" i="0" u="none" strike="noStrike" cap="none" spc="0" baseline="0" dirty="0" err="1" smtClean="0">
                          <a:ln>
                            <a:noFill/>
                          </a:ln>
                          <a:solidFill>
                            <a:srgbClr val="003300"/>
                          </a:solidFill>
                          <a:effectLst/>
                          <a:uFillTx/>
                          <a:latin typeface="+mn-lt"/>
                          <a:ea typeface="+mn-ea"/>
                          <a:cs typeface="+mn-cs"/>
                          <a:sym typeface="Gill Sans"/>
                        </a:rPr>
                        <a:t>poloxamer</a:t>
                      </a:r>
                      <a:r>
                        <a:rPr lang="en-US" sz="850" b="0" i="0" u="none" strike="noStrike" cap="none" spc="0" baseline="0" dirty="0" smtClean="0">
                          <a:ln>
                            <a:noFill/>
                          </a:ln>
                          <a:solidFill>
                            <a:srgbClr val="003300"/>
                          </a:solidFill>
                          <a:effectLst/>
                          <a:uFillTx/>
                          <a:latin typeface="+mn-lt"/>
                          <a:ea typeface="+mn-ea"/>
                          <a:cs typeface="+mn-cs"/>
                          <a:sym typeface="Gill Sans"/>
                        </a:rPr>
                        <a:t> 407 aqueous solutions: The combined effect of copolymer, </a:t>
                      </a:r>
                      <a:r>
                        <a:rPr lang="en-US" sz="850" b="0" i="0" u="none" strike="noStrike" cap="none" spc="0" baseline="0" dirty="0" err="1" smtClean="0">
                          <a:ln>
                            <a:noFill/>
                          </a:ln>
                          <a:solidFill>
                            <a:srgbClr val="003300"/>
                          </a:solidFill>
                          <a:effectLst/>
                          <a:uFillTx/>
                          <a:latin typeface="+mn-lt"/>
                          <a:ea typeface="+mn-ea"/>
                          <a:cs typeface="+mn-cs"/>
                          <a:sym typeface="Gill Sans"/>
                        </a:rPr>
                        <a:t>cosolvent</a:t>
                      </a:r>
                      <a:r>
                        <a:rPr lang="en-US" sz="850" b="0" i="0" u="none" strike="noStrike" cap="none" spc="0" baseline="0" dirty="0" smtClean="0">
                          <a:ln>
                            <a:noFill/>
                          </a:ln>
                          <a:solidFill>
                            <a:srgbClr val="003300"/>
                          </a:solidFill>
                          <a:effectLst/>
                          <a:uFillTx/>
                          <a:latin typeface="+mn-lt"/>
                          <a:ea typeface="+mn-ea"/>
                          <a:cs typeface="+mn-cs"/>
                          <a:sym typeface="Gill Sans"/>
                        </a:rPr>
                        <a:t> and hydrophobic drug. J </a:t>
                      </a:r>
                      <a:r>
                        <a:rPr lang="en-US" sz="850" b="0" i="0" u="none" strike="noStrike" cap="none" spc="0" baseline="0" dirty="0" err="1" smtClean="0">
                          <a:ln>
                            <a:noFill/>
                          </a:ln>
                          <a:solidFill>
                            <a:srgbClr val="003300"/>
                          </a:solidFill>
                          <a:effectLst/>
                          <a:uFillTx/>
                          <a:latin typeface="+mn-lt"/>
                          <a:ea typeface="+mn-ea"/>
                          <a:cs typeface="+mn-cs"/>
                          <a:sym typeface="Gill Sans"/>
                        </a:rPr>
                        <a:t>Mol</a:t>
                      </a:r>
                      <a:r>
                        <a:rPr lang="en-US" sz="850" b="0" i="0" u="none" strike="noStrike" cap="none" spc="0" baseline="0" dirty="0" smtClean="0">
                          <a:ln>
                            <a:noFill/>
                          </a:ln>
                          <a:solidFill>
                            <a:srgbClr val="003300"/>
                          </a:solidFill>
                          <a:effectLst/>
                          <a:uFillTx/>
                          <a:latin typeface="+mn-lt"/>
                          <a:ea typeface="+mn-ea"/>
                          <a:cs typeface="+mn-cs"/>
                          <a:sym typeface="Gill Sans"/>
                        </a:rPr>
                        <a:t> </a:t>
                      </a:r>
                      <a:r>
                        <a:rPr lang="en-US" sz="850" b="0" i="0" u="none" strike="noStrike" cap="none" spc="0" baseline="0" dirty="0" err="1" smtClean="0">
                          <a:ln>
                            <a:noFill/>
                          </a:ln>
                          <a:solidFill>
                            <a:srgbClr val="003300"/>
                          </a:solidFill>
                          <a:effectLst/>
                          <a:uFillTx/>
                          <a:latin typeface="+mn-lt"/>
                          <a:ea typeface="+mn-ea"/>
                          <a:cs typeface="+mn-cs"/>
                          <a:sym typeface="Gill Sans"/>
                        </a:rPr>
                        <a:t>Liq</a:t>
                      </a:r>
                      <a:r>
                        <a:rPr lang="sr-Latn-RS" sz="850" b="0" i="0" u="none" strike="noStrike" cap="none" spc="0" baseline="0" dirty="0" smtClean="0">
                          <a:ln>
                            <a:noFill/>
                          </a:ln>
                          <a:solidFill>
                            <a:srgbClr val="003300"/>
                          </a:solidFill>
                          <a:effectLst/>
                          <a:uFillTx/>
                          <a:latin typeface="+mn-lt"/>
                          <a:ea typeface="+mn-ea"/>
                          <a:cs typeface="+mn-cs"/>
                          <a:sym typeface="Gill Sans"/>
                        </a:rPr>
                        <a:t>.</a:t>
                      </a:r>
                      <a:r>
                        <a:rPr lang="en-US" sz="850" b="0" i="0" u="none" strike="noStrike" cap="none" spc="0" baseline="0" dirty="0" smtClean="0">
                          <a:ln>
                            <a:noFill/>
                          </a:ln>
                          <a:solidFill>
                            <a:srgbClr val="003300"/>
                          </a:solidFill>
                          <a:effectLst/>
                          <a:uFillTx/>
                          <a:latin typeface="+mn-lt"/>
                          <a:ea typeface="+mn-ea"/>
                          <a:cs typeface="+mn-cs"/>
                          <a:sym typeface="Gill Sans"/>
                        </a:rPr>
                        <a:t> 2020; 303: 112639.</a:t>
                      </a:r>
                    </a:p>
                    <a:p>
                      <a:pPr marL="177800" lvl="0" indent="-177800" algn="l"/>
                      <a:r>
                        <a:rPr lang="en-US" sz="850" b="0" i="0" u="none" strike="noStrike" cap="none" spc="0" baseline="0" dirty="0" err="1" smtClean="0">
                          <a:ln>
                            <a:noFill/>
                          </a:ln>
                          <a:solidFill>
                            <a:srgbClr val="7030A0"/>
                          </a:solidFill>
                          <a:effectLst/>
                          <a:uFillTx/>
                          <a:latin typeface="+mn-lt"/>
                          <a:ea typeface="+mn-ea"/>
                          <a:cs typeface="+mn-cs"/>
                          <a:sym typeface="Gill Sans"/>
                        </a:rPr>
                        <a:t>Markovic</a:t>
                      </a:r>
                      <a:r>
                        <a:rPr lang="en-US" sz="850" b="0" i="0" u="none" strike="noStrike" cap="none" spc="0" baseline="0" dirty="0" smtClean="0">
                          <a:ln>
                            <a:noFill/>
                          </a:ln>
                          <a:solidFill>
                            <a:srgbClr val="7030A0"/>
                          </a:solidFill>
                          <a:effectLst/>
                          <a:uFillTx/>
                          <a:latin typeface="+mn-lt"/>
                          <a:ea typeface="+mn-ea"/>
                          <a:cs typeface="+mn-cs"/>
                          <a:sym typeface="Gill Sans"/>
                        </a:rPr>
                        <a:t> M, </a:t>
                      </a:r>
                      <a:r>
                        <a:rPr lang="en-US" sz="850" b="0" i="0" u="none" strike="noStrike" cap="none" spc="0" baseline="0" dirty="0" err="1" smtClean="0">
                          <a:ln>
                            <a:noFill/>
                          </a:ln>
                          <a:solidFill>
                            <a:srgbClr val="7030A0"/>
                          </a:solidFill>
                          <a:effectLst/>
                          <a:uFillTx/>
                          <a:latin typeface="+mn-lt"/>
                          <a:ea typeface="+mn-ea"/>
                          <a:cs typeface="+mn-cs"/>
                          <a:sym typeface="Gill Sans"/>
                        </a:rPr>
                        <a:t>Zur</a:t>
                      </a:r>
                      <a:r>
                        <a:rPr lang="en-US" sz="850" b="0" i="0" u="none" strike="noStrike" cap="none" spc="0" baseline="0" dirty="0" smtClean="0">
                          <a:ln>
                            <a:noFill/>
                          </a:ln>
                          <a:solidFill>
                            <a:srgbClr val="7030A0"/>
                          </a:solidFill>
                          <a:effectLst/>
                          <a:uFillTx/>
                          <a:latin typeface="+mn-lt"/>
                          <a:ea typeface="+mn-ea"/>
                          <a:cs typeface="+mn-cs"/>
                          <a:sym typeface="Gill Sans"/>
                        </a:rPr>
                        <a:t> M, </a:t>
                      </a:r>
                      <a:r>
                        <a:rPr lang="en-US" sz="850" b="0" i="0" u="none" strike="noStrike" cap="none" spc="0" baseline="0" dirty="0" err="1" smtClean="0">
                          <a:ln>
                            <a:noFill/>
                          </a:ln>
                          <a:solidFill>
                            <a:srgbClr val="7030A0"/>
                          </a:solidFill>
                          <a:effectLst/>
                          <a:uFillTx/>
                          <a:latin typeface="+mn-lt"/>
                          <a:ea typeface="+mn-ea"/>
                          <a:cs typeface="+mn-cs"/>
                          <a:sym typeface="Gill Sans"/>
                        </a:rPr>
                        <a:t>Ragatsky</a:t>
                      </a:r>
                      <a:r>
                        <a:rPr lang="en-US" sz="850" b="0" i="0" u="none" strike="noStrike" cap="none" spc="0" baseline="0" dirty="0" smtClean="0">
                          <a:ln>
                            <a:noFill/>
                          </a:ln>
                          <a:solidFill>
                            <a:srgbClr val="7030A0"/>
                          </a:solidFill>
                          <a:effectLst/>
                          <a:uFillTx/>
                          <a:latin typeface="+mn-lt"/>
                          <a:ea typeface="+mn-ea"/>
                          <a:cs typeface="+mn-cs"/>
                          <a:sym typeface="Gill Sans"/>
                        </a:rPr>
                        <a:t> I, </a:t>
                      </a:r>
                      <a:r>
                        <a:rPr lang="en-US" sz="850" b="0" i="0" u="none" strike="noStrike" cap="none" spc="0" baseline="0" dirty="0" err="1" smtClean="0">
                          <a:ln>
                            <a:noFill/>
                          </a:ln>
                          <a:solidFill>
                            <a:srgbClr val="7030A0"/>
                          </a:solidFill>
                          <a:effectLst/>
                          <a:uFillTx/>
                          <a:latin typeface="+mn-lt"/>
                          <a:ea typeface="+mn-ea"/>
                          <a:cs typeface="+mn-cs"/>
                          <a:sym typeface="Gill Sans"/>
                        </a:rPr>
                        <a:t>Cvijić</a:t>
                      </a:r>
                      <a:r>
                        <a:rPr lang="en-US" sz="850" b="0" i="0" u="none" strike="noStrike" cap="none" spc="0" baseline="0" dirty="0" smtClean="0">
                          <a:ln>
                            <a:noFill/>
                          </a:ln>
                          <a:solidFill>
                            <a:srgbClr val="7030A0"/>
                          </a:solidFill>
                          <a:effectLst/>
                          <a:uFillTx/>
                          <a:latin typeface="+mn-lt"/>
                          <a:ea typeface="+mn-ea"/>
                          <a:cs typeface="+mn-cs"/>
                          <a:sym typeface="Gill Sans"/>
                        </a:rPr>
                        <a:t> S, </a:t>
                      </a:r>
                      <a:r>
                        <a:rPr lang="en-US" sz="850" b="0" i="0" u="none" strike="noStrike" cap="none" spc="0" baseline="0" dirty="0" err="1" smtClean="0">
                          <a:ln>
                            <a:noFill/>
                          </a:ln>
                          <a:solidFill>
                            <a:srgbClr val="7030A0"/>
                          </a:solidFill>
                          <a:effectLst/>
                          <a:uFillTx/>
                          <a:latin typeface="+mn-lt"/>
                          <a:ea typeface="+mn-ea"/>
                          <a:cs typeface="+mn-cs"/>
                          <a:sym typeface="Gill Sans"/>
                        </a:rPr>
                        <a:t>Dahan</a:t>
                      </a:r>
                      <a:r>
                        <a:rPr lang="en-US" sz="850" b="0" i="0" u="none" strike="noStrike" cap="none" spc="0" baseline="0" dirty="0" smtClean="0">
                          <a:ln>
                            <a:noFill/>
                          </a:ln>
                          <a:solidFill>
                            <a:srgbClr val="7030A0"/>
                          </a:solidFill>
                          <a:effectLst/>
                          <a:uFillTx/>
                          <a:latin typeface="+mn-lt"/>
                          <a:ea typeface="+mn-ea"/>
                          <a:cs typeface="+mn-cs"/>
                          <a:sym typeface="Gill Sans"/>
                        </a:rPr>
                        <a:t> A. BCS Class IV Oral Drugs and Absorption Windows: Regional-Dependent Intestinal Permeability of Furosemide. Pharmaceutics 2020, 12, 1175; doi:10.3390/pharmaceutics12121175.</a:t>
                      </a:r>
                    </a:p>
                    <a:p>
                      <a:pPr marL="177800" lvl="0" indent="-177800" algn="l"/>
                      <a:r>
                        <a:rPr lang="en-US" sz="850" b="0" i="0" u="none" strike="noStrike" cap="none" spc="0" baseline="0" dirty="0" err="1" smtClean="0">
                          <a:ln>
                            <a:noFill/>
                          </a:ln>
                          <a:solidFill>
                            <a:srgbClr val="003300"/>
                          </a:solidFill>
                          <a:effectLst/>
                          <a:uFillTx/>
                          <a:latin typeface="+mn-lt"/>
                          <a:ea typeface="+mn-ea"/>
                          <a:cs typeface="+mn-cs"/>
                          <a:sym typeface="Gill Sans"/>
                        </a:rPr>
                        <a:t>Kurcubic</a:t>
                      </a:r>
                      <a:r>
                        <a:rPr lang="en-US" sz="850" b="0" i="0" u="none" strike="noStrike" cap="none" spc="0" baseline="0" dirty="0" smtClean="0">
                          <a:ln>
                            <a:noFill/>
                          </a:ln>
                          <a:solidFill>
                            <a:srgbClr val="003300"/>
                          </a:solidFill>
                          <a:effectLst/>
                          <a:uFillTx/>
                          <a:latin typeface="+mn-lt"/>
                          <a:ea typeface="+mn-ea"/>
                          <a:cs typeface="+mn-cs"/>
                          <a:sym typeface="Gill Sans"/>
                        </a:rPr>
                        <a:t> I, </a:t>
                      </a:r>
                      <a:r>
                        <a:rPr lang="en-US" sz="850" b="0" i="0" u="none" strike="noStrike" cap="none" spc="0" baseline="0" dirty="0" err="1" smtClean="0">
                          <a:ln>
                            <a:noFill/>
                          </a:ln>
                          <a:solidFill>
                            <a:srgbClr val="003300"/>
                          </a:solidFill>
                          <a:effectLst/>
                          <a:uFillTx/>
                          <a:latin typeface="+mn-lt"/>
                          <a:ea typeface="+mn-ea"/>
                          <a:cs typeface="+mn-cs"/>
                          <a:sym typeface="Gill Sans"/>
                        </a:rPr>
                        <a:t>Cvijic</a:t>
                      </a:r>
                      <a:r>
                        <a:rPr lang="en-US" sz="850" b="0" i="0" u="none" strike="noStrike" cap="none" spc="0" baseline="0" dirty="0" smtClean="0">
                          <a:ln>
                            <a:noFill/>
                          </a:ln>
                          <a:solidFill>
                            <a:srgbClr val="003300"/>
                          </a:solidFill>
                          <a:effectLst/>
                          <a:uFillTx/>
                          <a:latin typeface="+mn-lt"/>
                          <a:ea typeface="+mn-ea"/>
                          <a:cs typeface="+mn-cs"/>
                          <a:sym typeface="Gill Sans"/>
                        </a:rPr>
                        <a:t> S, </a:t>
                      </a:r>
                      <a:r>
                        <a:rPr lang="en-US" sz="850" b="0" i="0" u="none" strike="noStrike" cap="none" spc="0" baseline="0" dirty="0" err="1" smtClean="0">
                          <a:ln>
                            <a:noFill/>
                          </a:ln>
                          <a:solidFill>
                            <a:srgbClr val="003300"/>
                          </a:solidFill>
                          <a:effectLst/>
                          <a:uFillTx/>
                          <a:latin typeface="+mn-lt"/>
                          <a:ea typeface="+mn-ea"/>
                          <a:cs typeface="+mn-cs"/>
                          <a:sym typeface="Gill Sans"/>
                        </a:rPr>
                        <a:t>Filipcev</a:t>
                      </a:r>
                      <a:r>
                        <a:rPr lang="en-US" sz="850" b="0" i="0" u="none" strike="noStrike" cap="none" spc="0" baseline="0" dirty="0" smtClean="0">
                          <a:ln>
                            <a:noFill/>
                          </a:ln>
                          <a:solidFill>
                            <a:srgbClr val="003300"/>
                          </a:solidFill>
                          <a:effectLst/>
                          <a:uFillTx/>
                          <a:latin typeface="+mn-lt"/>
                          <a:ea typeface="+mn-ea"/>
                          <a:cs typeface="+mn-cs"/>
                          <a:sym typeface="Gill Sans"/>
                        </a:rPr>
                        <a:t> B, </a:t>
                      </a:r>
                      <a:r>
                        <a:rPr lang="en-US" sz="850" b="0" i="0" u="none" strike="noStrike" cap="none" spc="0" baseline="0" dirty="0" err="1" smtClean="0">
                          <a:ln>
                            <a:noFill/>
                          </a:ln>
                          <a:solidFill>
                            <a:srgbClr val="003300"/>
                          </a:solidFill>
                          <a:effectLst/>
                          <a:uFillTx/>
                          <a:latin typeface="+mn-lt"/>
                          <a:ea typeface="+mn-ea"/>
                          <a:cs typeface="+mn-cs"/>
                          <a:sym typeface="Gill Sans"/>
                        </a:rPr>
                        <a:t>Ignjatovic</a:t>
                      </a:r>
                      <a:r>
                        <a:rPr lang="en-US" sz="850" b="0" i="0" u="none" strike="noStrike" cap="none" spc="0" baseline="0" dirty="0" smtClean="0">
                          <a:ln>
                            <a:noFill/>
                          </a:ln>
                          <a:solidFill>
                            <a:srgbClr val="003300"/>
                          </a:solidFill>
                          <a:effectLst/>
                          <a:uFillTx/>
                          <a:latin typeface="+mn-lt"/>
                          <a:ea typeface="+mn-ea"/>
                          <a:cs typeface="+mn-cs"/>
                          <a:sym typeface="Gill Sans"/>
                        </a:rPr>
                        <a:t> J, </a:t>
                      </a:r>
                      <a:r>
                        <a:rPr lang="en-US" sz="850" b="0" i="0" u="none" strike="noStrike" cap="none" spc="0" baseline="0" dirty="0" err="1" smtClean="0">
                          <a:ln>
                            <a:noFill/>
                          </a:ln>
                          <a:solidFill>
                            <a:srgbClr val="003300"/>
                          </a:solidFill>
                          <a:effectLst/>
                          <a:uFillTx/>
                          <a:latin typeface="+mn-lt"/>
                          <a:ea typeface="+mn-ea"/>
                          <a:cs typeface="+mn-cs"/>
                          <a:sym typeface="Gill Sans"/>
                        </a:rPr>
                        <a:t>Ibric</a:t>
                      </a:r>
                      <a:r>
                        <a:rPr lang="en-US" sz="850" b="0" i="0" u="none" strike="noStrike" cap="none" spc="0" baseline="0" dirty="0" smtClean="0">
                          <a:ln>
                            <a:noFill/>
                          </a:ln>
                          <a:solidFill>
                            <a:srgbClr val="003300"/>
                          </a:solidFill>
                          <a:effectLst/>
                          <a:uFillTx/>
                          <a:latin typeface="+mn-lt"/>
                          <a:ea typeface="+mn-ea"/>
                          <a:cs typeface="+mn-cs"/>
                          <a:sym typeface="Gill Sans"/>
                        </a:rPr>
                        <a:t> S, </a:t>
                      </a:r>
                      <a:r>
                        <a:rPr lang="en-US" sz="850" b="0" i="0" u="none" strike="noStrike" cap="none" spc="0" baseline="0" dirty="0" err="1" smtClean="0">
                          <a:ln>
                            <a:noFill/>
                          </a:ln>
                          <a:solidFill>
                            <a:srgbClr val="003300"/>
                          </a:solidFill>
                          <a:effectLst/>
                          <a:uFillTx/>
                          <a:latin typeface="+mn-lt"/>
                          <a:ea typeface="+mn-ea"/>
                          <a:cs typeface="+mn-cs"/>
                          <a:sym typeface="Gill Sans"/>
                        </a:rPr>
                        <a:t>Djuris</a:t>
                      </a:r>
                      <a:r>
                        <a:rPr lang="en-US" sz="850" b="0" i="0" u="none" strike="noStrike" cap="none" spc="0" baseline="0" dirty="0" smtClean="0">
                          <a:ln>
                            <a:noFill/>
                          </a:ln>
                          <a:solidFill>
                            <a:srgbClr val="003300"/>
                          </a:solidFill>
                          <a:effectLst/>
                          <a:uFillTx/>
                          <a:latin typeface="+mn-lt"/>
                          <a:ea typeface="+mn-ea"/>
                          <a:cs typeface="+mn-cs"/>
                          <a:sym typeface="Gill Sans"/>
                        </a:rPr>
                        <a:t> J. Development of propranolol hydrochloride bilayer </a:t>
                      </a:r>
                      <a:r>
                        <a:rPr lang="en-US" sz="850" b="0" i="0" u="none" strike="noStrike" cap="none" spc="0" baseline="0" dirty="0" err="1" smtClean="0">
                          <a:ln>
                            <a:noFill/>
                          </a:ln>
                          <a:solidFill>
                            <a:srgbClr val="003300"/>
                          </a:solidFill>
                          <a:effectLst/>
                          <a:uFillTx/>
                          <a:latin typeface="+mn-lt"/>
                          <a:ea typeface="+mn-ea"/>
                          <a:cs typeface="+mn-cs"/>
                          <a:sym typeface="Gill Sans"/>
                        </a:rPr>
                        <a:t>mucoadhesive</a:t>
                      </a:r>
                      <a:r>
                        <a:rPr lang="en-US" sz="850" b="0" i="0" u="none" strike="noStrike" cap="none" spc="0" baseline="0" dirty="0" smtClean="0">
                          <a:ln>
                            <a:noFill/>
                          </a:ln>
                          <a:solidFill>
                            <a:srgbClr val="003300"/>
                          </a:solidFill>
                          <a:effectLst/>
                          <a:uFillTx/>
                          <a:latin typeface="+mn-lt"/>
                          <a:ea typeface="+mn-ea"/>
                          <a:cs typeface="+mn-cs"/>
                          <a:sym typeface="Gill Sans"/>
                        </a:rPr>
                        <a:t> </a:t>
                      </a:r>
                      <a:r>
                        <a:rPr lang="en-US" sz="850" b="0" i="0" u="none" strike="noStrike" cap="none" spc="0" baseline="0" dirty="0" err="1" smtClean="0">
                          <a:ln>
                            <a:noFill/>
                          </a:ln>
                          <a:solidFill>
                            <a:srgbClr val="003300"/>
                          </a:solidFill>
                          <a:effectLst/>
                          <a:uFillTx/>
                          <a:latin typeface="+mn-lt"/>
                          <a:ea typeface="+mn-ea"/>
                          <a:cs typeface="+mn-cs"/>
                          <a:sym typeface="Gill Sans"/>
                        </a:rPr>
                        <a:t>buccal</a:t>
                      </a:r>
                      <a:r>
                        <a:rPr lang="en-US" sz="850" b="0" i="0" u="none" strike="noStrike" cap="none" spc="0" baseline="0" dirty="0" smtClean="0">
                          <a:ln>
                            <a:noFill/>
                          </a:ln>
                          <a:solidFill>
                            <a:srgbClr val="003300"/>
                          </a:solidFill>
                          <a:effectLst/>
                          <a:uFillTx/>
                          <a:latin typeface="+mn-lt"/>
                          <a:ea typeface="+mn-ea"/>
                          <a:cs typeface="+mn-cs"/>
                          <a:sym typeface="Gill Sans"/>
                        </a:rPr>
                        <a:t> tablets supported by in silico physiologically-based modeling. React </a:t>
                      </a:r>
                      <a:r>
                        <a:rPr lang="en-US" sz="850" b="0" i="0" u="none" strike="noStrike" cap="none" spc="0" baseline="0" dirty="0" err="1" smtClean="0">
                          <a:ln>
                            <a:noFill/>
                          </a:ln>
                          <a:solidFill>
                            <a:srgbClr val="003300"/>
                          </a:solidFill>
                          <a:effectLst/>
                          <a:uFillTx/>
                          <a:latin typeface="+mn-lt"/>
                          <a:ea typeface="+mn-ea"/>
                          <a:cs typeface="+mn-cs"/>
                          <a:sym typeface="Gill Sans"/>
                        </a:rPr>
                        <a:t>Funct</a:t>
                      </a:r>
                      <a:r>
                        <a:rPr lang="en-US" sz="850" b="0" i="0" u="none" strike="noStrike" cap="none" spc="0" baseline="0" dirty="0" smtClean="0">
                          <a:ln>
                            <a:noFill/>
                          </a:ln>
                          <a:solidFill>
                            <a:srgbClr val="003300"/>
                          </a:solidFill>
                          <a:effectLst/>
                          <a:uFillTx/>
                          <a:latin typeface="+mn-lt"/>
                          <a:ea typeface="+mn-ea"/>
                          <a:cs typeface="+mn-cs"/>
                          <a:sym typeface="Gill Sans"/>
                        </a:rPr>
                        <a:t> </a:t>
                      </a:r>
                      <a:r>
                        <a:rPr lang="en-US" sz="850" b="0" i="0" u="none" strike="noStrike" cap="none" spc="0" baseline="0" dirty="0" err="1" smtClean="0">
                          <a:ln>
                            <a:noFill/>
                          </a:ln>
                          <a:solidFill>
                            <a:srgbClr val="003300"/>
                          </a:solidFill>
                          <a:effectLst/>
                          <a:uFillTx/>
                          <a:latin typeface="+mn-lt"/>
                          <a:ea typeface="+mn-ea"/>
                          <a:cs typeface="+mn-cs"/>
                          <a:sym typeface="Gill Sans"/>
                        </a:rPr>
                        <a:t>Polym</a:t>
                      </a:r>
                      <a:r>
                        <a:rPr lang="en-US" sz="850" b="0" i="0" u="none" strike="noStrike" cap="none" spc="0" baseline="0" dirty="0" smtClean="0">
                          <a:ln>
                            <a:noFill/>
                          </a:ln>
                          <a:solidFill>
                            <a:srgbClr val="003300"/>
                          </a:solidFill>
                          <a:effectLst/>
                          <a:uFillTx/>
                          <a:latin typeface="+mn-lt"/>
                          <a:ea typeface="+mn-ea"/>
                          <a:cs typeface="+mn-cs"/>
                          <a:sym typeface="Gill Sans"/>
                        </a:rPr>
                        <a:t>. 2020;151</a:t>
                      </a:r>
                    </a:p>
                    <a:p>
                      <a:pPr marL="177800" lvl="0" indent="-177800" algn="l"/>
                      <a:r>
                        <a:rPr lang="en-US" sz="850" b="0" i="0" u="none" strike="noStrike" cap="none" spc="0" baseline="0" dirty="0" err="1" smtClean="0">
                          <a:ln>
                            <a:noFill/>
                          </a:ln>
                          <a:solidFill>
                            <a:srgbClr val="7030A0"/>
                          </a:solidFill>
                          <a:effectLst/>
                          <a:uFillTx/>
                          <a:latin typeface="+mn-lt"/>
                          <a:ea typeface="+mn-ea"/>
                          <a:cs typeface="+mn-cs"/>
                          <a:sym typeface="Gill Sans"/>
                        </a:rPr>
                        <a:t>Djuris</a:t>
                      </a:r>
                      <a:r>
                        <a:rPr lang="en-US" sz="850" b="0" i="0" u="none" strike="noStrike" cap="none" spc="0" baseline="0" dirty="0" smtClean="0">
                          <a:ln>
                            <a:noFill/>
                          </a:ln>
                          <a:solidFill>
                            <a:srgbClr val="7030A0"/>
                          </a:solidFill>
                          <a:effectLst/>
                          <a:uFillTx/>
                          <a:latin typeface="+mn-lt"/>
                          <a:ea typeface="+mn-ea"/>
                          <a:cs typeface="+mn-cs"/>
                          <a:sym typeface="Gill Sans"/>
                        </a:rPr>
                        <a:t> J, </a:t>
                      </a:r>
                      <a:r>
                        <a:rPr lang="en-US" sz="850" b="0" i="0" u="none" strike="noStrike" cap="none" spc="0" baseline="0" dirty="0" err="1" smtClean="0">
                          <a:ln>
                            <a:noFill/>
                          </a:ln>
                          <a:solidFill>
                            <a:srgbClr val="7030A0"/>
                          </a:solidFill>
                          <a:effectLst/>
                          <a:uFillTx/>
                          <a:latin typeface="+mn-lt"/>
                          <a:ea typeface="+mn-ea"/>
                          <a:cs typeface="+mn-cs"/>
                          <a:sym typeface="Gill Sans"/>
                        </a:rPr>
                        <a:t>Milovanovic</a:t>
                      </a:r>
                      <a:r>
                        <a:rPr lang="en-US" sz="850" b="0" i="0" u="none" strike="noStrike" cap="none" spc="0" baseline="0" dirty="0" smtClean="0">
                          <a:ln>
                            <a:noFill/>
                          </a:ln>
                          <a:solidFill>
                            <a:srgbClr val="7030A0"/>
                          </a:solidFill>
                          <a:effectLst/>
                          <a:uFillTx/>
                          <a:latin typeface="+mn-lt"/>
                          <a:ea typeface="+mn-ea"/>
                          <a:cs typeface="+mn-cs"/>
                          <a:sym typeface="Gill Sans"/>
                        </a:rPr>
                        <a:t> S, </a:t>
                      </a:r>
                      <a:r>
                        <a:rPr lang="en-US" sz="850" b="0" i="0" u="none" strike="noStrike" cap="none" spc="0" baseline="0" dirty="0" err="1" smtClean="0">
                          <a:ln>
                            <a:noFill/>
                          </a:ln>
                          <a:solidFill>
                            <a:srgbClr val="7030A0"/>
                          </a:solidFill>
                          <a:effectLst/>
                          <a:uFillTx/>
                          <a:latin typeface="+mn-lt"/>
                          <a:ea typeface="+mn-ea"/>
                          <a:cs typeface="+mn-cs"/>
                          <a:sym typeface="Gill Sans"/>
                        </a:rPr>
                        <a:t>Medarevic</a:t>
                      </a:r>
                      <a:r>
                        <a:rPr lang="en-US" sz="850" b="0" i="0" u="none" strike="noStrike" cap="none" spc="0" baseline="0" dirty="0" smtClean="0">
                          <a:ln>
                            <a:noFill/>
                          </a:ln>
                          <a:solidFill>
                            <a:srgbClr val="7030A0"/>
                          </a:solidFill>
                          <a:effectLst/>
                          <a:uFillTx/>
                          <a:latin typeface="+mn-lt"/>
                          <a:ea typeface="+mn-ea"/>
                          <a:cs typeface="+mn-cs"/>
                          <a:sym typeface="Gill Sans"/>
                        </a:rPr>
                        <a:t> D, </a:t>
                      </a:r>
                      <a:r>
                        <a:rPr lang="en-US" sz="850" b="0" i="0" u="none" strike="noStrike" cap="none" spc="0" baseline="0" dirty="0" err="1" smtClean="0">
                          <a:ln>
                            <a:noFill/>
                          </a:ln>
                          <a:solidFill>
                            <a:srgbClr val="7030A0"/>
                          </a:solidFill>
                          <a:effectLst/>
                          <a:uFillTx/>
                          <a:latin typeface="+mn-lt"/>
                          <a:ea typeface="+mn-ea"/>
                          <a:cs typeface="+mn-cs"/>
                          <a:sym typeface="Gill Sans"/>
                        </a:rPr>
                        <a:t>Dobricic</a:t>
                      </a:r>
                      <a:r>
                        <a:rPr lang="en-US" sz="850" b="0" i="0" u="none" strike="noStrike" cap="none" spc="0" baseline="0" dirty="0" smtClean="0">
                          <a:ln>
                            <a:noFill/>
                          </a:ln>
                          <a:solidFill>
                            <a:srgbClr val="7030A0"/>
                          </a:solidFill>
                          <a:effectLst/>
                          <a:uFillTx/>
                          <a:latin typeface="+mn-lt"/>
                          <a:ea typeface="+mn-ea"/>
                          <a:cs typeface="+mn-cs"/>
                          <a:sym typeface="Gill Sans"/>
                        </a:rPr>
                        <a:t> V, </a:t>
                      </a:r>
                      <a:r>
                        <a:rPr lang="en-US" sz="850" b="0" i="0" u="none" strike="noStrike" cap="none" spc="0" baseline="0" dirty="0" err="1" smtClean="0">
                          <a:ln>
                            <a:noFill/>
                          </a:ln>
                          <a:solidFill>
                            <a:srgbClr val="7030A0"/>
                          </a:solidFill>
                          <a:effectLst/>
                          <a:uFillTx/>
                          <a:latin typeface="+mn-lt"/>
                          <a:ea typeface="+mn-ea"/>
                          <a:cs typeface="+mn-cs"/>
                          <a:sym typeface="Gill Sans"/>
                        </a:rPr>
                        <a:t>Dapčević</a:t>
                      </a:r>
                      <a:r>
                        <a:rPr lang="en-US" sz="850" b="0" i="0" u="none" strike="noStrike" cap="none" spc="0" baseline="0" dirty="0" smtClean="0">
                          <a:ln>
                            <a:noFill/>
                          </a:ln>
                          <a:solidFill>
                            <a:srgbClr val="7030A0"/>
                          </a:solidFill>
                          <a:effectLst/>
                          <a:uFillTx/>
                          <a:latin typeface="+mn-lt"/>
                          <a:ea typeface="+mn-ea"/>
                          <a:cs typeface="+mn-cs"/>
                          <a:sym typeface="Gill Sans"/>
                        </a:rPr>
                        <a:t> A, </a:t>
                      </a:r>
                      <a:r>
                        <a:rPr lang="en-US" sz="850" b="0" i="0" u="none" strike="noStrike" cap="none" spc="0" baseline="0" dirty="0" err="1" smtClean="0">
                          <a:ln>
                            <a:noFill/>
                          </a:ln>
                          <a:solidFill>
                            <a:srgbClr val="7030A0"/>
                          </a:solidFill>
                          <a:effectLst/>
                          <a:uFillTx/>
                          <a:latin typeface="+mn-lt"/>
                          <a:ea typeface="+mn-ea"/>
                          <a:cs typeface="+mn-cs"/>
                          <a:sym typeface="Gill Sans"/>
                        </a:rPr>
                        <a:t>Ibric</a:t>
                      </a:r>
                      <a:r>
                        <a:rPr lang="en-US" sz="850" b="0" i="0" u="none" strike="noStrike" cap="none" spc="0" baseline="0" dirty="0" smtClean="0">
                          <a:ln>
                            <a:noFill/>
                          </a:ln>
                          <a:solidFill>
                            <a:srgbClr val="7030A0"/>
                          </a:solidFill>
                          <a:effectLst/>
                          <a:uFillTx/>
                          <a:latin typeface="+mn-lt"/>
                          <a:ea typeface="+mn-ea"/>
                          <a:cs typeface="+mn-cs"/>
                          <a:sym typeface="Gill Sans"/>
                        </a:rPr>
                        <a:t> S. Selection of the suitable polymer for supercritical fluid assisted preparation of </a:t>
                      </a:r>
                      <a:r>
                        <a:rPr lang="en-US" sz="850" b="0" i="0" u="none" strike="noStrike" cap="none" spc="0" baseline="0" dirty="0" err="1" smtClean="0">
                          <a:ln>
                            <a:noFill/>
                          </a:ln>
                          <a:solidFill>
                            <a:srgbClr val="7030A0"/>
                          </a:solidFill>
                          <a:effectLst/>
                          <a:uFillTx/>
                          <a:latin typeface="+mn-lt"/>
                          <a:ea typeface="+mn-ea"/>
                          <a:cs typeface="+mn-cs"/>
                          <a:sym typeface="Gill Sans"/>
                        </a:rPr>
                        <a:t>carvedilol</a:t>
                      </a:r>
                      <a:r>
                        <a:rPr lang="en-US" sz="850" b="0" i="0" u="none" strike="noStrike" cap="none" spc="0" baseline="0" dirty="0" smtClean="0">
                          <a:ln>
                            <a:noFill/>
                          </a:ln>
                          <a:solidFill>
                            <a:srgbClr val="7030A0"/>
                          </a:solidFill>
                          <a:effectLst/>
                          <a:uFillTx/>
                          <a:latin typeface="+mn-lt"/>
                          <a:ea typeface="+mn-ea"/>
                          <a:cs typeface="+mn-cs"/>
                          <a:sym typeface="Gill Sans"/>
                        </a:rPr>
                        <a:t> solid dispersions. </a:t>
                      </a:r>
                      <a:r>
                        <a:rPr lang="en-US" sz="850" b="0" i="0" u="none" strike="noStrike" cap="none" spc="0" baseline="0" dirty="0" err="1" smtClean="0">
                          <a:ln>
                            <a:noFill/>
                          </a:ln>
                          <a:solidFill>
                            <a:srgbClr val="7030A0"/>
                          </a:solidFill>
                          <a:effectLst/>
                          <a:uFillTx/>
                          <a:latin typeface="+mn-lt"/>
                          <a:ea typeface="+mn-ea"/>
                          <a:cs typeface="+mn-cs"/>
                          <a:sym typeface="Gill Sans"/>
                        </a:rPr>
                        <a:t>Int</a:t>
                      </a:r>
                      <a:r>
                        <a:rPr lang="en-US" sz="850" b="0" i="0" u="none" strike="noStrike" cap="none" spc="0" baseline="0" dirty="0" smtClean="0">
                          <a:ln>
                            <a:noFill/>
                          </a:ln>
                          <a:solidFill>
                            <a:srgbClr val="7030A0"/>
                          </a:solidFill>
                          <a:effectLst/>
                          <a:uFillTx/>
                          <a:latin typeface="+mn-lt"/>
                          <a:ea typeface="+mn-ea"/>
                          <a:cs typeface="+mn-cs"/>
                          <a:sym typeface="Gill Sans"/>
                        </a:rPr>
                        <a:t> J Pharm. 2019; 554:190-200.</a:t>
                      </a:r>
                    </a:p>
                    <a:p>
                      <a:pPr marL="177800" lvl="0" indent="-177800" algn="l"/>
                      <a:r>
                        <a:rPr lang="en-US" sz="850" b="0" i="0" u="none" strike="noStrike" cap="none" spc="0" baseline="0" dirty="0" err="1" smtClean="0">
                          <a:ln>
                            <a:noFill/>
                          </a:ln>
                          <a:solidFill>
                            <a:srgbClr val="003300"/>
                          </a:solidFill>
                          <a:effectLst/>
                          <a:uFillTx/>
                          <a:latin typeface="+mn-lt"/>
                          <a:ea typeface="+mn-ea"/>
                          <a:cs typeface="+mn-cs"/>
                          <a:sym typeface="Gill Sans"/>
                        </a:rPr>
                        <a:t>Krkobabić</a:t>
                      </a:r>
                      <a:r>
                        <a:rPr lang="en-US" sz="850" b="0" i="0" u="none" strike="noStrike" cap="none" spc="0" baseline="0" dirty="0" smtClean="0">
                          <a:ln>
                            <a:noFill/>
                          </a:ln>
                          <a:solidFill>
                            <a:srgbClr val="003300"/>
                          </a:solidFill>
                          <a:effectLst/>
                          <a:uFillTx/>
                          <a:latin typeface="+mn-lt"/>
                          <a:ea typeface="+mn-ea"/>
                          <a:cs typeface="+mn-cs"/>
                          <a:sym typeface="Gill Sans"/>
                        </a:rPr>
                        <a:t> M, </a:t>
                      </a:r>
                      <a:r>
                        <a:rPr lang="en-US" sz="850" b="0" i="0" u="none" strike="noStrike" cap="none" spc="0" baseline="0" dirty="0" err="1" smtClean="0">
                          <a:ln>
                            <a:noFill/>
                          </a:ln>
                          <a:solidFill>
                            <a:srgbClr val="003300"/>
                          </a:solidFill>
                          <a:effectLst/>
                          <a:uFillTx/>
                          <a:latin typeface="+mn-lt"/>
                          <a:ea typeface="+mn-ea"/>
                          <a:cs typeface="+mn-cs"/>
                          <a:sym typeface="Gill Sans"/>
                        </a:rPr>
                        <a:t>Medarević</a:t>
                      </a:r>
                      <a:r>
                        <a:rPr lang="en-US" sz="850" b="0" i="0" u="none" strike="noStrike" cap="none" spc="0" baseline="0" dirty="0" smtClean="0">
                          <a:ln>
                            <a:noFill/>
                          </a:ln>
                          <a:solidFill>
                            <a:srgbClr val="003300"/>
                          </a:solidFill>
                          <a:effectLst/>
                          <a:uFillTx/>
                          <a:latin typeface="+mn-lt"/>
                          <a:ea typeface="+mn-ea"/>
                          <a:cs typeface="+mn-cs"/>
                          <a:sym typeface="Gill Sans"/>
                        </a:rPr>
                        <a:t> D, </a:t>
                      </a:r>
                      <a:r>
                        <a:rPr lang="en-US" sz="850" b="0" i="0" u="none" strike="noStrike" cap="none" spc="0" baseline="0" dirty="0" err="1" smtClean="0">
                          <a:ln>
                            <a:noFill/>
                          </a:ln>
                          <a:solidFill>
                            <a:srgbClr val="003300"/>
                          </a:solidFill>
                          <a:effectLst/>
                          <a:uFillTx/>
                          <a:latin typeface="+mn-lt"/>
                          <a:ea typeface="+mn-ea"/>
                          <a:cs typeface="+mn-cs"/>
                          <a:sym typeface="Gill Sans"/>
                        </a:rPr>
                        <a:t>Cvijić</a:t>
                      </a:r>
                      <a:r>
                        <a:rPr lang="en-US" sz="850" b="0" i="0" u="none" strike="noStrike" cap="none" spc="0" baseline="0" dirty="0" smtClean="0">
                          <a:ln>
                            <a:noFill/>
                          </a:ln>
                          <a:solidFill>
                            <a:srgbClr val="003300"/>
                          </a:solidFill>
                          <a:effectLst/>
                          <a:uFillTx/>
                          <a:latin typeface="+mn-lt"/>
                          <a:ea typeface="+mn-ea"/>
                          <a:cs typeface="+mn-cs"/>
                          <a:sym typeface="Gill Sans"/>
                        </a:rPr>
                        <a:t> S, </a:t>
                      </a:r>
                      <a:r>
                        <a:rPr lang="en-US" sz="850" b="0" i="0" u="none" strike="noStrike" cap="none" spc="0" baseline="0" dirty="0" err="1" smtClean="0">
                          <a:ln>
                            <a:noFill/>
                          </a:ln>
                          <a:solidFill>
                            <a:srgbClr val="003300"/>
                          </a:solidFill>
                          <a:effectLst/>
                          <a:uFillTx/>
                          <a:latin typeface="+mn-lt"/>
                          <a:ea typeface="+mn-ea"/>
                          <a:cs typeface="+mn-cs"/>
                          <a:sym typeface="Gill Sans"/>
                        </a:rPr>
                        <a:t>Grujić</a:t>
                      </a:r>
                      <a:r>
                        <a:rPr lang="en-US" sz="850" b="0" i="0" u="none" strike="noStrike" cap="none" spc="0" baseline="0" dirty="0" smtClean="0">
                          <a:ln>
                            <a:noFill/>
                          </a:ln>
                          <a:solidFill>
                            <a:srgbClr val="003300"/>
                          </a:solidFill>
                          <a:effectLst/>
                          <a:uFillTx/>
                          <a:latin typeface="+mn-lt"/>
                          <a:ea typeface="+mn-ea"/>
                          <a:cs typeface="+mn-cs"/>
                          <a:sym typeface="Gill Sans"/>
                        </a:rPr>
                        <a:t> B, </a:t>
                      </a:r>
                      <a:r>
                        <a:rPr lang="en-US" sz="850" b="0" i="0" u="none" strike="noStrike" cap="none" spc="0" baseline="0" dirty="0" err="1" smtClean="0">
                          <a:ln>
                            <a:noFill/>
                          </a:ln>
                          <a:solidFill>
                            <a:srgbClr val="003300"/>
                          </a:solidFill>
                          <a:effectLst/>
                          <a:uFillTx/>
                          <a:latin typeface="+mn-lt"/>
                          <a:ea typeface="+mn-ea"/>
                          <a:cs typeface="+mn-cs"/>
                          <a:sym typeface="Gill Sans"/>
                        </a:rPr>
                        <a:t>Ibrić</a:t>
                      </a:r>
                      <a:r>
                        <a:rPr lang="en-US" sz="850" b="0" i="0" u="none" strike="noStrike" cap="none" spc="0" baseline="0" dirty="0" smtClean="0">
                          <a:ln>
                            <a:noFill/>
                          </a:ln>
                          <a:solidFill>
                            <a:srgbClr val="003300"/>
                          </a:solidFill>
                          <a:effectLst/>
                          <a:uFillTx/>
                          <a:latin typeface="+mn-lt"/>
                          <a:ea typeface="+mn-ea"/>
                          <a:cs typeface="+mn-cs"/>
                          <a:sym typeface="Gill Sans"/>
                        </a:rPr>
                        <a:t> S. Hydrophilic excipients in digital light processing (DLP) printing of sustained release tablets: Impact on internal structure and drug dissolution rate. </a:t>
                      </a:r>
                      <a:r>
                        <a:rPr lang="en-US" sz="850" b="0" i="0" u="none" strike="noStrike" cap="none" spc="0" baseline="0" dirty="0" err="1" smtClean="0">
                          <a:ln>
                            <a:noFill/>
                          </a:ln>
                          <a:solidFill>
                            <a:srgbClr val="003300"/>
                          </a:solidFill>
                          <a:effectLst/>
                          <a:uFillTx/>
                          <a:latin typeface="+mn-lt"/>
                          <a:ea typeface="+mn-ea"/>
                          <a:cs typeface="+mn-cs"/>
                          <a:sym typeface="Gill Sans"/>
                        </a:rPr>
                        <a:t>Int</a:t>
                      </a:r>
                      <a:r>
                        <a:rPr lang="en-US" sz="850" b="0" i="0" u="none" strike="noStrike" cap="none" spc="0" baseline="0" dirty="0" smtClean="0">
                          <a:ln>
                            <a:noFill/>
                          </a:ln>
                          <a:solidFill>
                            <a:srgbClr val="003300"/>
                          </a:solidFill>
                          <a:effectLst/>
                          <a:uFillTx/>
                          <a:latin typeface="+mn-lt"/>
                          <a:ea typeface="+mn-ea"/>
                          <a:cs typeface="+mn-cs"/>
                          <a:sym typeface="Gill Sans"/>
                        </a:rPr>
                        <a:t> J Pharm. 2019; 572:118790.</a:t>
                      </a:r>
                    </a:p>
                    <a:p>
                      <a:pPr marL="177800" lvl="0" indent="-177800" algn="l"/>
                      <a:r>
                        <a:rPr lang="en-US" sz="850" b="0" i="0" u="none" strike="noStrike" cap="none" spc="0" baseline="0" dirty="0" err="1" smtClean="0">
                          <a:ln>
                            <a:noFill/>
                          </a:ln>
                          <a:solidFill>
                            <a:srgbClr val="7030A0"/>
                          </a:solidFill>
                          <a:effectLst/>
                          <a:uFillTx/>
                          <a:latin typeface="+mn-lt"/>
                          <a:ea typeface="+mn-ea"/>
                          <a:cs typeface="+mn-cs"/>
                          <a:sym typeface="Gill Sans"/>
                        </a:rPr>
                        <a:t>Medarević</a:t>
                      </a:r>
                      <a:r>
                        <a:rPr lang="en-US" sz="850" b="0" i="0" u="none" strike="noStrike" cap="none" spc="0" baseline="0" dirty="0" smtClean="0">
                          <a:ln>
                            <a:noFill/>
                          </a:ln>
                          <a:solidFill>
                            <a:srgbClr val="7030A0"/>
                          </a:solidFill>
                          <a:effectLst/>
                          <a:uFillTx/>
                          <a:latin typeface="+mn-lt"/>
                          <a:ea typeface="+mn-ea"/>
                          <a:cs typeface="+mn-cs"/>
                          <a:sym typeface="Gill Sans"/>
                        </a:rPr>
                        <a:t> D, </a:t>
                      </a:r>
                      <a:r>
                        <a:rPr lang="en-US" sz="850" b="0" i="0" u="none" strike="noStrike" cap="none" spc="0" baseline="0" dirty="0" err="1" smtClean="0">
                          <a:ln>
                            <a:noFill/>
                          </a:ln>
                          <a:solidFill>
                            <a:srgbClr val="7030A0"/>
                          </a:solidFill>
                          <a:effectLst/>
                          <a:uFillTx/>
                          <a:latin typeface="+mn-lt"/>
                          <a:ea typeface="+mn-ea"/>
                          <a:cs typeface="+mn-cs"/>
                          <a:sym typeface="Gill Sans"/>
                        </a:rPr>
                        <a:t>Djuriš</a:t>
                      </a:r>
                      <a:r>
                        <a:rPr lang="en-US" sz="850" b="0" i="0" u="none" strike="noStrike" cap="none" spc="0" baseline="0" dirty="0" smtClean="0">
                          <a:ln>
                            <a:noFill/>
                          </a:ln>
                          <a:solidFill>
                            <a:srgbClr val="7030A0"/>
                          </a:solidFill>
                          <a:effectLst/>
                          <a:uFillTx/>
                          <a:latin typeface="+mn-lt"/>
                          <a:ea typeface="+mn-ea"/>
                          <a:cs typeface="+mn-cs"/>
                          <a:sym typeface="Gill Sans"/>
                        </a:rPr>
                        <a:t> J, </a:t>
                      </a:r>
                      <a:r>
                        <a:rPr lang="en-US" sz="850" b="0" i="0" u="none" strike="noStrike" cap="none" spc="0" baseline="0" dirty="0" err="1" smtClean="0">
                          <a:ln>
                            <a:noFill/>
                          </a:ln>
                          <a:solidFill>
                            <a:srgbClr val="7030A0"/>
                          </a:solidFill>
                          <a:effectLst/>
                          <a:uFillTx/>
                          <a:latin typeface="+mn-lt"/>
                          <a:ea typeface="+mn-ea"/>
                          <a:cs typeface="+mn-cs"/>
                          <a:sym typeface="Gill Sans"/>
                        </a:rPr>
                        <a:t>Barmpalexis</a:t>
                      </a:r>
                      <a:r>
                        <a:rPr lang="en-US" sz="850" b="0" i="0" u="none" strike="noStrike" cap="none" spc="0" baseline="0" dirty="0" smtClean="0">
                          <a:ln>
                            <a:noFill/>
                          </a:ln>
                          <a:solidFill>
                            <a:srgbClr val="7030A0"/>
                          </a:solidFill>
                          <a:effectLst/>
                          <a:uFillTx/>
                          <a:latin typeface="+mn-lt"/>
                          <a:ea typeface="+mn-ea"/>
                          <a:cs typeface="+mn-cs"/>
                          <a:sym typeface="Gill Sans"/>
                        </a:rPr>
                        <a:t> P, </a:t>
                      </a:r>
                      <a:r>
                        <a:rPr lang="en-US" sz="850" b="0" i="0" u="none" strike="noStrike" cap="none" spc="0" baseline="0" dirty="0" err="1" smtClean="0">
                          <a:ln>
                            <a:noFill/>
                          </a:ln>
                          <a:solidFill>
                            <a:srgbClr val="7030A0"/>
                          </a:solidFill>
                          <a:effectLst/>
                          <a:uFillTx/>
                          <a:latin typeface="+mn-lt"/>
                          <a:ea typeface="+mn-ea"/>
                          <a:cs typeface="+mn-cs"/>
                          <a:sym typeface="Gill Sans"/>
                        </a:rPr>
                        <a:t>Kachrimanis</a:t>
                      </a:r>
                      <a:r>
                        <a:rPr lang="en-US" sz="850" b="0" i="0" u="none" strike="noStrike" cap="none" spc="0" baseline="0" dirty="0" smtClean="0">
                          <a:ln>
                            <a:noFill/>
                          </a:ln>
                          <a:solidFill>
                            <a:srgbClr val="7030A0"/>
                          </a:solidFill>
                          <a:effectLst/>
                          <a:uFillTx/>
                          <a:latin typeface="+mn-lt"/>
                          <a:ea typeface="+mn-ea"/>
                          <a:cs typeface="+mn-cs"/>
                          <a:sym typeface="Gill Sans"/>
                        </a:rPr>
                        <a:t> K, </a:t>
                      </a:r>
                      <a:r>
                        <a:rPr lang="en-US" sz="850" b="0" i="0" u="none" strike="noStrike" cap="none" spc="0" baseline="0" dirty="0" err="1" smtClean="0">
                          <a:ln>
                            <a:noFill/>
                          </a:ln>
                          <a:solidFill>
                            <a:srgbClr val="7030A0"/>
                          </a:solidFill>
                          <a:effectLst/>
                          <a:uFillTx/>
                          <a:latin typeface="+mn-lt"/>
                          <a:ea typeface="+mn-ea"/>
                          <a:cs typeface="+mn-cs"/>
                          <a:sym typeface="Gill Sans"/>
                        </a:rPr>
                        <a:t>Ibrić</a:t>
                      </a:r>
                      <a:r>
                        <a:rPr lang="en-US" sz="850" b="0" i="0" u="none" strike="noStrike" cap="none" spc="0" baseline="0" dirty="0" smtClean="0">
                          <a:ln>
                            <a:noFill/>
                          </a:ln>
                          <a:solidFill>
                            <a:srgbClr val="7030A0"/>
                          </a:solidFill>
                          <a:effectLst/>
                          <a:uFillTx/>
                          <a:latin typeface="+mn-lt"/>
                          <a:ea typeface="+mn-ea"/>
                          <a:cs typeface="+mn-cs"/>
                          <a:sym typeface="Gill Sans"/>
                        </a:rPr>
                        <a:t> S. Analytical and Computational Methods for the Estimation of Drug-Polymer Solubility and Miscibility in Solid Dispersions Development. Pharmaceutics. 2019; 11(8).</a:t>
                      </a:r>
                    </a:p>
                    <a:p>
                      <a:pPr marL="177800" lvl="0" indent="-177800" algn="l"/>
                      <a:r>
                        <a:rPr lang="en-US" sz="850" b="0" i="0" u="none" strike="noStrike" cap="none" spc="0" baseline="0" dirty="0" err="1" smtClean="0">
                          <a:ln>
                            <a:noFill/>
                          </a:ln>
                          <a:solidFill>
                            <a:srgbClr val="003300"/>
                          </a:solidFill>
                          <a:effectLst/>
                          <a:uFillTx/>
                          <a:latin typeface="+mn-lt"/>
                          <a:ea typeface="+mn-ea"/>
                          <a:cs typeface="+mn-cs"/>
                          <a:sym typeface="Gill Sans"/>
                        </a:rPr>
                        <a:t>Krstić</a:t>
                      </a:r>
                      <a:r>
                        <a:rPr lang="en-US" sz="850" b="0" i="0" u="none" strike="noStrike" cap="none" spc="0" baseline="0" dirty="0" smtClean="0">
                          <a:ln>
                            <a:noFill/>
                          </a:ln>
                          <a:solidFill>
                            <a:srgbClr val="003300"/>
                          </a:solidFill>
                          <a:effectLst/>
                          <a:uFillTx/>
                          <a:latin typeface="+mn-lt"/>
                          <a:ea typeface="+mn-ea"/>
                          <a:cs typeface="+mn-cs"/>
                          <a:sym typeface="Gill Sans"/>
                        </a:rPr>
                        <a:t> M, </a:t>
                      </a:r>
                      <a:r>
                        <a:rPr lang="en-US" sz="850" b="0" i="0" u="none" strike="noStrike" cap="none" spc="0" baseline="0" dirty="0" err="1" smtClean="0">
                          <a:ln>
                            <a:noFill/>
                          </a:ln>
                          <a:solidFill>
                            <a:srgbClr val="003300"/>
                          </a:solidFill>
                          <a:effectLst/>
                          <a:uFillTx/>
                          <a:latin typeface="+mn-lt"/>
                          <a:ea typeface="+mn-ea"/>
                          <a:cs typeface="+mn-cs"/>
                          <a:sym typeface="Gill Sans"/>
                        </a:rPr>
                        <a:t>Medarević</a:t>
                      </a:r>
                      <a:r>
                        <a:rPr lang="en-US" sz="850" b="0" i="0" u="none" strike="noStrike" cap="none" spc="0" baseline="0" dirty="0" smtClean="0">
                          <a:ln>
                            <a:noFill/>
                          </a:ln>
                          <a:solidFill>
                            <a:srgbClr val="003300"/>
                          </a:solidFill>
                          <a:effectLst/>
                          <a:uFillTx/>
                          <a:latin typeface="+mn-lt"/>
                          <a:ea typeface="+mn-ea"/>
                          <a:cs typeface="+mn-cs"/>
                          <a:sym typeface="Gill Sans"/>
                        </a:rPr>
                        <a:t> Đ, </a:t>
                      </a:r>
                      <a:r>
                        <a:rPr lang="en-US" sz="850" b="0" i="0" u="none" strike="noStrike" cap="none" spc="0" baseline="0" dirty="0" err="1" smtClean="0">
                          <a:ln>
                            <a:noFill/>
                          </a:ln>
                          <a:solidFill>
                            <a:srgbClr val="003300"/>
                          </a:solidFill>
                          <a:effectLst/>
                          <a:uFillTx/>
                          <a:latin typeface="+mn-lt"/>
                          <a:ea typeface="+mn-ea"/>
                          <a:cs typeface="+mn-cs"/>
                          <a:sym typeface="Gill Sans"/>
                        </a:rPr>
                        <a:t>Đuriš</a:t>
                      </a:r>
                      <a:r>
                        <a:rPr lang="en-US" sz="850" b="0" i="0" u="none" strike="noStrike" cap="none" spc="0" baseline="0" dirty="0" smtClean="0">
                          <a:ln>
                            <a:noFill/>
                          </a:ln>
                          <a:solidFill>
                            <a:srgbClr val="003300"/>
                          </a:solidFill>
                          <a:effectLst/>
                          <a:uFillTx/>
                          <a:latin typeface="+mn-lt"/>
                          <a:ea typeface="+mn-ea"/>
                          <a:cs typeface="+mn-cs"/>
                          <a:sym typeface="Gill Sans"/>
                        </a:rPr>
                        <a:t> J, </a:t>
                      </a:r>
                      <a:r>
                        <a:rPr lang="en-US" sz="850" b="0" i="0" u="none" strike="noStrike" cap="none" spc="0" baseline="0" dirty="0" err="1" smtClean="0">
                          <a:ln>
                            <a:noFill/>
                          </a:ln>
                          <a:solidFill>
                            <a:srgbClr val="003300"/>
                          </a:solidFill>
                          <a:effectLst/>
                          <a:uFillTx/>
                          <a:latin typeface="+mn-lt"/>
                          <a:ea typeface="+mn-ea"/>
                          <a:cs typeface="+mn-cs"/>
                          <a:sym typeface="Gill Sans"/>
                        </a:rPr>
                        <a:t>Ibrić</a:t>
                      </a:r>
                      <a:r>
                        <a:rPr lang="en-US" sz="850" b="0" i="0" u="none" strike="noStrike" cap="none" spc="0" baseline="0" dirty="0" smtClean="0">
                          <a:ln>
                            <a:noFill/>
                          </a:ln>
                          <a:solidFill>
                            <a:srgbClr val="003300"/>
                          </a:solidFill>
                          <a:effectLst/>
                          <a:uFillTx/>
                          <a:latin typeface="+mn-lt"/>
                          <a:ea typeface="+mn-ea"/>
                          <a:cs typeface="+mn-cs"/>
                          <a:sym typeface="Gill Sans"/>
                        </a:rPr>
                        <a:t> S. Self-</a:t>
                      </a:r>
                      <a:r>
                        <a:rPr lang="en-US" sz="850" b="0" i="0" u="none" strike="noStrike" cap="none" spc="0" baseline="0" dirty="0" err="1" smtClean="0">
                          <a:ln>
                            <a:noFill/>
                          </a:ln>
                          <a:solidFill>
                            <a:srgbClr val="003300"/>
                          </a:solidFill>
                          <a:effectLst/>
                          <a:uFillTx/>
                          <a:latin typeface="+mn-lt"/>
                          <a:ea typeface="+mn-ea"/>
                          <a:cs typeface="+mn-cs"/>
                          <a:sym typeface="Gill Sans"/>
                        </a:rPr>
                        <a:t>nanoemulsifying</a:t>
                      </a:r>
                      <a:r>
                        <a:rPr lang="en-US" sz="850" b="0" i="0" u="none" strike="noStrike" cap="none" spc="0" baseline="0" dirty="0" smtClean="0">
                          <a:ln>
                            <a:noFill/>
                          </a:ln>
                          <a:solidFill>
                            <a:srgbClr val="003300"/>
                          </a:solidFill>
                          <a:effectLst/>
                          <a:uFillTx/>
                          <a:latin typeface="+mn-lt"/>
                          <a:ea typeface="+mn-ea"/>
                          <a:cs typeface="+mn-cs"/>
                          <a:sym typeface="Gill Sans"/>
                        </a:rPr>
                        <a:t> drug delivery systems (SNEDDS) and self-</a:t>
                      </a:r>
                      <a:r>
                        <a:rPr lang="en-US" sz="850" b="0" i="0" u="none" strike="noStrike" cap="none" spc="0" baseline="0" dirty="0" err="1" smtClean="0">
                          <a:ln>
                            <a:noFill/>
                          </a:ln>
                          <a:solidFill>
                            <a:srgbClr val="003300"/>
                          </a:solidFill>
                          <a:effectLst/>
                          <a:uFillTx/>
                          <a:latin typeface="+mn-lt"/>
                          <a:ea typeface="+mn-ea"/>
                          <a:cs typeface="+mn-cs"/>
                          <a:sym typeface="Gill Sans"/>
                        </a:rPr>
                        <a:t>microemulsifying</a:t>
                      </a:r>
                      <a:r>
                        <a:rPr lang="en-US" sz="850" b="0" i="0" u="none" strike="noStrike" cap="none" spc="0" baseline="0" dirty="0" smtClean="0">
                          <a:ln>
                            <a:noFill/>
                          </a:ln>
                          <a:solidFill>
                            <a:srgbClr val="003300"/>
                          </a:solidFill>
                          <a:effectLst/>
                          <a:uFillTx/>
                          <a:latin typeface="+mn-lt"/>
                          <a:ea typeface="+mn-ea"/>
                          <a:cs typeface="+mn-cs"/>
                          <a:sym typeface="Gill Sans"/>
                        </a:rPr>
                        <a:t> drug delivery systems (SMEDDS) as lipid </a:t>
                      </a:r>
                      <a:r>
                        <a:rPr lang="en-US" sz="850" b="0" i="0" u="none" strike="noStrike" cap="none" spc="0" baseline="0" dirty="0" err="1" smtClean="0">
                          <a:ln>
                            <a:noFill/>
                          </a:ln>
                          <a:solidFill>
                            <a:srgbClr val="003300"/>
                          </a:solidFill>
                          <a:effectLst/>
                          <a:uFillTx/>
                          <a:latin typeface="+mn-lt"/>
                          <a:ea typeface="+mn-ea"/>
                          <a:cs typeface="+mn-cs"/>
                          <a:sym typeface="Gill Sans"/>
                        </a:rPr>
                        <a:t>nanocarriers</a:t>
                      </a:r>
                      <a:r>
                        <a:rPr lang="en-US" sz="850" b="0" i="0" u="none" strike="noStrike" cap="none" spc="0" baseline="0" dirty="0" smtClean="0">
                          <a:ln>
                            <a:noFill/>
                          </a:ln>
                          <a:solidFill>
                            <a:srgbClr val="003300"/>
                          </a:solidFill>
                          <a:effectLst/>
                          <a:uFillTx/>
                          <a:latin typeface="+mn-lt"/>
                          <a:ea typeface="+mn-ea"/>
                          <a:cs typeface="+mn-cs"/>
                          <a:sym typeface="Gill Sans"/>
                        </a:rPr>
                        <a:t> for improving dissolution rate and bioavailability of poorly soluble drugs. In </a:t>
                      </a:r>
                      <a:r>
                        <a:rPr lang="en-US" sz="850" b="0" i="0" u="none" strike="noStrike" cap="none" spc="0" baseline="0" dirty="0" err="1" smtClean="0">
                          <a:ln>
                            <a:noFill/>
                          </a:ln>
                          <a:solidFill>
                            <a:srgbClr val="003300"/>
                          </a:solidFill>
                          <a:effectLst/>
                          <a:uFillTx/>
                          <a:latin typeface="+mn-lt"/>
                          <a:ea typeface="+mn-ea"/>
                          <a:cs typeface="+mn-cs"/>
                          <a:sym typeface="Gill Sans"/>
                        </a:rPr>
                        <a:t>Grumezescu</a:t>
                      </a:r>
                      <a:r>
                        <a:rPr lang="en-US" sz="850" b="0" i="0" u="none" strike="noStrike" cap="none" spc="0" baseline="0" dirty="0" smtClean="0">
                          <a:ln>
                            <a:noFill/>
                          </a:ln>
                          <a:solidFill>
                            <a:srgbClr val="003300"/>
                          </a:solidFill>
                          <a:effectLst/>
                          <a:uFillTx/>
                          <a:latin typeface="+mn-lt"/>
                          <a:ea typeface="+mn-ea"/>
                          <a:cs typeface="+mn-cs"/>
                          <a:sym typeface="Gill Sans"/>
                        </a:rPr>
                        <a:t> AM, editor. Lipid </a:t>
                      </a:r>
                      <a:r>
                        <a:rPr lang="en-US" sz="850" b="0" i="0" u="none" strike="noStrike" cap="none" spc="0" baseline="0" dirty="0" err="1" smtClean="0">
                          <a:ln>
                            <a:noFill/>
                          </a:ln>
                          <a:solidFill>
                            <a:srgbClr val="003300"/>
                          </a:solidFill>
                          <a:effectLst/>
                          <a:uFillTx/>
                          <a:latin typeface="+mn-lt"/>
                          <a:ea typeface="+mn-ea"/>
                          <a:cs typeface="+mn-cs"/>
                          <a:sym typeface="Gill Sans"/>
                        </a:rPr>
                        <a:t>Nanocarriers</a:t>
                      </a:r>
                      <a:r>
                        <a:rPr lang="en-US" sz="850" b="0" i="0" u="none" strike="noStrike" cap="none" spc="0" baseline="0" dirty="0" smtClean="0">
                          <a:ln>
                            <a:noFill/>
                          </a:ln>
                          <a:solidFill>
                            <a:srgbClr val="003300"/>
                          </a:solidFill>
                          <a:effectLst/>
                          <a:uFillTx/>
                          <a:latin typeface="+mn-lt"/>
                          <a:ea typeface="+mn-ea"/>
                          <a:cs typeface="+mn-cs"/>
                          <a:sym typeface="Gill Sans"/>
                        </a:rPr>
                        <a:t> for Drug Targeting, Elsevier, 2018; 473-508. ISBN: 978-0-12-813687-4</a:t>
                      </a:r>
                    </a:p>
                    <a:p>
                      <a:pPr marL="177800" lvl="0" indent="-177800" algn="l"/>
                      <a:r>
                        <a:rPr lang="en-US" sz="850" b="0" i="0" u="none" strike="noStrike" cap="none" spc="0" baseline="0" dirty="0" err="1" smtClean="0">
                          <a:ln>
                            <a:noFill/>
                          </a:ln>
                          <a:solidFill>
                            <a:srgbClr val="7030A0"/>
                          </a:solidFill>
                          <a:effectLst/>
                          <a:uFillTx/>
                          <a:latin typeface="+mn-lt"/>
                          <a:ea typeface="+mn-ea"/>
                          <a:cs typeface="+mn-cs"/>
                          <a:sym typeface="Gill Sans"/>
                        </a:rPr>
                        <a:t>Djuris</a:t>
                      </a:r>
                      <a:r>
                        <a:rPr lang="en-US" sz="850" b="0" i="0" u="none" strike="noStrike" cap="none" spc="0" baseline="0" dirty="0" smtClean="0">
                          <a:ln>
                            <a:noFill/>
                          </a:ln>
                          <a:solidFill>
                            <a:srgbClr val="7030A0"/>
                          </a:solidFill>
                          <a:effectLst/>
                          <a:uFillTx/>
                          <a:latin typeface="+mn-lt"/>
                          <a:ea typeface="+mn-ea"/>
                          <a:cs typeface="+mn-cs"/>
                          <a:sym typeface="Gill Sans"/>
                        </a:rPr>
                        <a:t> J, ed. Computer aided applications in pharmaceutical technology, </a:t>
                      </a:r>
                      <a:r>
                        <a:rPr lang="en-US" sz="850" b="0" i="0" u="none" strike="noStrike" cap="none" spc="0" baseline="0" dirty="0" err="1" smtClean="0">
                          <a:ln>
                            <a:noFill/>
                          </a:ln>
                          <a:solidFill>
                            <a:srgbClr val="7030A0"/>
                          </a:solidFill>
                          <a:effectLst/>
                          <a:uFillTx/>
                          <a:latin typeface="+mn-lt"/>
                          <a:ea typeface="+mn-ea"/>
                          <a:cs typeface="+mn-cs"/>
                          <a:sym typeface="Gill Sans"/>
                        </a:rPr>
                        <a:t>Woodhead</a:t>
                      </a:r>
                      <a:r>
                        <a:rPr lang="en-US" sz="850" b="0" i="0" u="none" strike="noStrike" cap="none" spc="0" baseline="0" dirty="0" smtClean="0">
                          <a:ln>
                            <a:noFill/>
                          </a:ln>
                          <a:solidFill>
                            <a:srgbClr val="7030A0"/>
                          </a:solidFill>
                          <a:effectLst/>
                          <a:uFillTx/>
                          <a:latin typeface="+mn-lt"/>
                          <a:ea typeface="+mn-ea"/>
                          <a:cs typeface="+mn-cs"/>
                          <a:sym typeface="Gill Sans"/>
                        </a:rPr>
                        <a:t>   Publishing   Series   in   Biomedicine, </a:t>
                      </a:r>
                      <a:r>
                        <a:rPr lang="en-US" sz="850" b="0" i="0" u="none" strike="noStrike" cap="none" spc="0" baseline="0" dirty="0" err="1" smtClean="0">
                          <a:ln>
                            <a:noFill/>
                          </a:ln>
                          <a:solidFill>
                            <a:srgbClr val="7030A0"/>
                          </a:solidFill>
                          <a:effectLst/>
                          <a:uFillTx/>
                          <a:latin typeface="+mn-lt"/>
                          <a:ea typeface="+mn-ea"/>
                          <a:cs typeface="+mn-cs"/>
                          <a:sym typeface="Gill Sans"/>
                        </a:rPr>
                        <a:t>Woodhead</a:t>
                      </a:r>
                      <a:r>
                        <a:rPr lang="en-US" sz="850" b="0" i="0" u="none" strike="noStrike" cap="none" spc="0" baseline="0" dirty="0" smtClean="0">
                          <a:ln>
                            <a:noFill/>
                          </a:ln>
                          <a:solidFill>
                            <a:srgbClr val="7030A0"/>
                          </a:solidFill>
                          <a:effectLst/>
                          <a:uFillTx/>
                          <a:latin typeface="+mn-lt"/>
                          <a:ea typeface="+mn-ea"/>
                          <a:cs typeface="+mn-cs"/>
                          <a:sym typeface="Gill Sans"/>
                        </a:rPr>
                        <a:t>   Publishing   Ltd., Cambridge, UK. ISBN 978-1-907568-27-5, 2013</a:t>
                      </a:r>
                    </a:p>
                    <a:p>
                      <a:pPr marL="177800" lvl="0" indent="-177800" algn="l"/>
                      <a:r>
                        <a:rPr lang="en-US" sz="850" b="0" i="0" u="none" strike="noStrike" cap="none" spc="0" baseline="0" dirty="0" err="1" smtClean="0">
                          <a:ln>
                            <a:noFill/>
                          </a:ln>
                          <a:solidFill>
                            <a:srgbClr val="003300"/>
                          </a:solidFill>
                          <a:effectLst/>
                          <a:uFillTx/>
                          <a:latin typeface="+mn-lt"/>
                          <a:ea typeface="+mn-ea"/>
                          <a:cs typeface="+mn-cs"/>
                          <a:sym typeface="Gill Sans"/>
                        </a:rPr>
                        <a:t>Vasiljević</a:t>
                      </a:r>
                      <a:r>
                        <a:rPr lang="en-US" sz="850" b="0" i="0" u="none" strike="noStrike" cap="none" spc="0" baseline="0" dirty="0" smtClean="0">
                          <a:ln>
                            <a:noFill/>
                          </a:ln>
                          <a:solidFill>
                            <a:srgbClr val="003300"/>
                          </a:solidFill>
                          <a:effectLst/>
                          <a:uFillTx/>
                          <a:latin typeface="+mn-lt"/>
                          <a:ea typeface="+mn-ea"/>
                          <a:cs typeface="+mn-cs"/>
                          <a:sym typeface="Gill Sans"/>
                        </a:rPr>
                        <a:t> </a:t>
                      </a:r>
                      <a:r>
                        <a:rPr lang="en-US" sz="850" b="0" i="0" u="none" strike="noStrike" cap="none" spc="0" baseline="0" dirty="0" err="1" smtClean="0">
                          <a:ln>
                            <a:noFill/>
                          </a:ln>
                          <a:solidFill>
                            <a:srgbClr val="003300"/>
                          </a:solidFill>
                          <a:effectLst/>
                          <a:uFillTx/>
                          <a:latin typeface="+mn-lt"/>
                          <a:ea typeface="+mn-ea"/>
                          <a:cs typeface="+mn-cs"/>
                          <a:sym typeface="Gill Sans"/>
                        </a:rPr>
                        <a:t>I,Turković</a:t>
                      </a:r>
                      <a:r>
                        <a:rPr lang="en-US" sz="850" b="0" i="0" u="none" strike="noStrike" cap="none" spc="0" baseline="0" dirty="0" smtClean="0">
                          <a:ln>
                            <a:noFill/>
                          </a:ln>
                          <a:solidFill>
                            <a:srgbClr val="003300"/>
                          </a:solidFill>
                          <a:effectLst/>
                          <a:uFillTx/>
                          <a:latin typeface="+mn-lt"/>
                          <a:ea typeface="+mn-ea"/>
                          <a:cs typeface="+mn-cs"/>
                          <a:sym typeface="Gill Sans"/>
                        </a:rPr>
                        <a:t> E, </a:t>
                      </a:r>
                      <a:r>
                        <a:rPr lang="en-US" sz="850" b="0" i="0" u="none" strike="noStrike" cap="none" spc="0" baseline="0" dirty="0" err="1" smtClean="0">
                          <a:ln>
                            <a:noFill/>
                          </a:ln>
                          <a:solidFill>
                            <a:srgbClr val="003300"/>
                          </a:solidFill>
                          <a:effectLst/>
                          <a:uFillTx/>
                          <a:latin typeface="+mn-lt"/>
                          <a:ea typeface="+mn-ea"/>
                          <a:cs typeface="+mn-cs"/>
                          <a:sym typeface="Gill Sans"/>
                        </a:rPr>
                        <a:t>Nenadović</a:t>
                      </a:r>
                      <a:r>
                        <a:rPr lang="en-US" sz="850" b="0" i="0" u="none" strike="noStrike" cap="none" spc="0" baseline="0" dirty="0" smtClean="0">
                          <a:ln>
                            <a:noFill/>
                          </a:ln>
                          <a:solidFill>
                            <a:srgbClr val="003300"/>
                          </a:solidFill>
                          <a:effectLst/>
                          <a:uFillTx/>
                          <a:latin typeface="+mn-lt"/>
                          <a:ea typeface="+mn-ea"/>
                          <a:cs typeface="+mn-cs"/>
                          <a:sym typeface="Gill Sans"/>
                        </a:rPr>
                        <a:t> S, </a:t>
                      </a:r>
                      <a:r>
                        <a:rPr lang="en-US" sz="850" b="0" i="0" u="none" strike="noStrike" cap="none" spc="0" baseline="0" dirty="0" err="1" smtClean="0">
                          <a:ln>
                            <a:noFill/>
                          </a:ln>
                          <a:solidFill>
                            <a:srgbClr val="003300"/>
                          </a:solidFill>
                          <a:effectLst/>
                          <a:uFillTx/>
                          <a:latin typeface="+mn-lt"/>
                          <a:ea typeface="+mn-ea"/>
                          <a:cs typeface="+mn-cs"/>
                          <a:sym typeface="Gill Sans"/>
                        </a:rPr>
                        <a:t>Mirković</a:t>
                      </a:r>
                      <a:r>
                        <a:rPr lang="en-US" sz="850" b="0" i="0" u="none" strike="noStrike" cap="none" spc="0" baseline="0" dirty="0" smtClean="0">
                          <a:ln>
                            <a:noFill/>
                          </a:ln>
                          <a:solidFill>
                            <a:srgbClr val="003300"/>
                          </a:solidFill>
                          <a:effectLst/>
                          <a:uFillTx/>
                          <a:latin typeface="+mn-lt"/>
                          <a:ea typeface="+mn-ea"/>
                          <a:cs typeface="+mn-cs"/>
                          <a:sym typeface="Gill Sans"/>
                        </a:rPr>
                        <a:t> M, Zimmer A, </a:t>
                      </a:r>
                      <a:r>
                        <a:rPr lang="en-US" sz="850" b="0" i="0" u="none" strike="noStrike" cap="none" spc="0" baseline="0" dirty="0" err="1" smtClean="0">
                          <a:ln>
                            <a:noFill/>
                          </a:ln>
                          <a:solidFill>
                            <a:srgbClr val="003300"/>
                          </a:solidFill>
                          <a:effectLst/>
                          <a:uFillTx/>
                          <a:latin typeface="+mn-lt"/>
                          <a:ea typeface="+mn-ea"/>
                          <a:cs typeface="+mn-cs"/>
                          <a:sym typeface="Gill Sans"/>
                        </a:rPr>
                        <a:t>Parojčić</a:t>
                      </a:r>
                      <a:r>
                        <a:rPr lang="en-US" sz="850" b="0" i="0" u="none" strike="noStrike" cap="none" spc="0" baseline="0" dirty="0" smtClean="0">
                          <a:ln>
                            <a:noFill/>
                          </a:ln>
                          <a:solidFill>
                            <a:srgbClr val="003300"/>
                          </a:solidFill>
                          <a:effectLst/>
                          <a:uFillTx/>
                          <a:latin typeface="+mn-lt"/>
                          <a:ea typeface="+mn-ea"/>
                          <a:cs typeface="+mn-cs"/>
                          <a:sym typeface="Gill Sans"/>
                        </a:rPr>
                        <a:t> J, </a:t>
                      </a:r>
                      <a:r>
                        <a:rPr lang="en-US" sz="850" b="0" i="0" u="none" strike="noStrike" cap="none" spc="0" baseline="0" dirty="0" err="1" smtClean="0">
                          <a:ln>
                            <a:noFill/>
                          </a:ln>
                          <a:solidFill>
                            <a:srgbClr val="003300"/>
                          </a:solidFill>
                          <a:effectLst/>
                          <a:uFillTx/>
                          <a:latin typeface="+mn-lt"/>
                          <a:ea typeface="+mn-ea"/>
                          <a:cs typeface="+mn-cs"/>
                          <a:sym typeface="Gill Sans"/>
                        </a:rPr>
                        <a:t>Aleksić</a:t>
                      </a:r>
                      <a:r>
                        <a:rPr lang="en-US" sz="850" b="0" i="0" u="none" strike="noStrike" cap="none" spc="0" baseline="0" dirty="0" smtClean="0">
                          <a:ln>
                            <a:noFill/>
                          </a:ln>
                          <a:solidFill>
                            <a:srgbClr val="003300"/>
                          </a:solidFill>
                          <a:effectLst/>
                          <a:uFillTx/>
                          <a:latin typeface="+mn-lt"/>
                          <a:ea typeface="+mn-ea"/>
                          <a:cs typeface="+mn-cs"/>
                          <a:sym typeface="Gill Sans"/>
                        </a:rPr>
                        <a:t> I. Investigation into </a:t>
                      </a:r>
                      <a:r>
                        <a:rPr lang="en-US" sz="850" b="0" i="0" u="none" strike="noStrike" cap="none" spc="0" baseline="0" dirty="0" err="1" smtClean="0">
                          <a:ln>
                            <a:noFill/>
                          </a:ln>
                          <a:solidFill>
                            <a:srgbClr val="003300"/>
                          </a:solidFill>
                          <a:effectLst/>
                          <a:uFillTx/>
                          <a:latin typeface="+mn-lt"/>
                          <a:ea typeface="+mn-ea"/>
                          <a:cs typeface="+mn-cs"/>
                          <a:sym typeface="Gill Sans"/>
                        </a:rPr>
                        <a:t>liquisolid</a:t>
                      </a:r>
                      <a:r>
                        <a:rPr lang="en-US" sz="850" b="0" i="0" u="none" strike="noStrike" cap="none" spc="0" baseline="0" dirty="0" smtClean="0">
                          <a:ln>
                            <a:noFill/>
                          </a:ln>
                          <a:solidFill>
                            <a:srgbClr val="003300"/>
                          </a:solidFill>
                          <a:effectLst/>
                          <a:uFillTx/>
                          <a:latin typeface="+mn-lt"/>
                          <a:ea typeface="+mn-ea"/>
                          <a:cs typeface="+mn-cs"/>
                          <a:sym typeface="Gill Sans"/>
                        </a:rPr>
                        <a:t> system </a:t>
                      </a:r>
                      <a:r>
                        <a:rPr lang="en-US" sz="850" b="0" i="0" u="none" strike="noStrike" cap="none" spc="0" baseline="0" dirty="0" err="1" smtClean="0">
                          <a:ln>
                            <a:noFill/>
                          </a:ln>
                          <a:solidFill>
                            <a:srgbClr val="003300"/>
                          </a:solidFill>
                          <a:effectLst/>
                          <a:uFillTx/>
                          <a:latin typeface="+mn-lt"/>
                          <a:ea typeface="+mn-ea"/>
                          <a:cs typeface="+mn-cs"/>
                          <a:sym typeface="Gill Sans"/>
                        </a:rPr>
                        <a:t>processability</a:t>
                      </a:r>
                      <a:r>
                        <a:rPr lang="en-US" sz="850" b="0" i="0" u="none" strike="noStrike" cap="none" spc="0" baseline="0" dirty="0" smtClean="0">
                          <a:ln>
                            <a:noFill/>
                          </a:ln>
                          <a:solidFill>
                            <a:srgbClr val="003300"/>
                          </a:solidFill>
                          <a:effectLst/>
                          <a:uFillTx/>
                          <a:latin typeface="+mn-lt"/>
                          <a:ea typeface="+mn-ea"/>
                          <a:cs typeface="+mn-cs"/>
                          <a:sym typeface="Gill Sans"/>
                        </a:rPr>
                        <a:t> based on the </a:t>
                      </a:r>
                      <a:r>
                        <a:rPr lang="en-US" sz="850" b="0" i="0" u="none" strike="noStrike" cap="none" spc="0" baseline="0" dirty="0" err="1" smtClean="0">
                          <a:ln>
                            <a:noFill/>
                          </a:ln>
                          <a:solidFill>
                            <a:srgbClr val="003300"/>
                          </a:solidFill>
                          <a:effectLst/>
                          <a:uFillTx/>
                          <a:latin typeface="+mn-lt"/>
                          <a:ea typeface="+mn-ea"/>
                          <a:cs typeface="+mn-cs"/>
                          <a:sym typeface="Gill Sans"/>
                        </a:rPr>
                        <a:t>SeDeM</a:t>
                      </a:r>
                      <a:r>
                        <a:rPr lang="en-US" sz="850" b="0" i="0" u="none" strike="noStrike" cap="none" spc="0" baseline="0" dirty="0" smtClean="0">
                          <a:ln>
                            <a:noFill/>
                          </a:ln>
                          <a:solidFill>
                            <a:srgbClr val="003300"/>
                          </a:solidFill>
                          <a:effectLst/>
                          <a:uFillTx/>
                          <a:latin typeface="+mn-lt"/>
                          <a:ea typeface="+mn-ea"/>
                          <a:cs typeface="+mn-cs"/>
                          <a:sym typeface="Gill Sans"/>
                        </a:rPr>
                        <a:t> Expert System approach. Int. J. Pharm. 2021; 605, 120847</a:t>
                      </a:r>
                    </a:p>
                    <a:p>
                      <a:pPr marL="177800" lvl="0" indent="-177800" algn="l"/>
                      <a:r>
                        <a:rPr lang="en-US" sz="850" b="0" i="0" u="none" strike="noStrike" cap="none" spc="0" baseline="0" dirty="0" err="1" smtClean="0">
                          <a:ln>
                            <a:noFill/>
                          </a:ln>
                          <a:solidFill>
                            <a:srgbClr val="7030A0"/>
                          </a:solidFill>
                          <a:effectLst/>
                          <a:uFillTx/>
                          <a:latin typeface="+mn-lt"/>
                          <a:ea typeface="+mn-ea"/>
                          <a:cs typeface="+mn-cs"/>
                          <a:sym typeface="Gill Sans"/>
                        </a:rPr>
                        <a:t>Turković</a:t>
                      </a:r>
                      <a:r>
                        <a:rPr lang="en-US" sz="850" b="0" i="0" u="none" strike="noStrike" cap="none" spc="0" baseline="0" dirty="0" smtClean="0">
                          <a:ln>
                            <a:noFill/>
                          </a:ln>
                          <a:solidFill>
                            <a:srgbClr val="7030A0"/>
                          </a:solidFill>
                          <a:effectLst/>
                          <a:uFillTx/>
                          <a:latin typeface="+mn-lt"/>
                          <a:ea typeface="+mn-ea"/>
                          <a:cs typeface="+mn-cs"/>
                          <a:sym typeface="Gill Sans"/>
                        </a:rPr>
                        <a:t> E, </a:t>
                      </a:r>
                      <a:r>
                        <a:rPr lang="en-US" sz="850" b="0" i="0" u="none" strike="noStrike" cap="none" spc="0" baseline="0" dirty="0" err="1" smtClean="0">
                          <a:ln>
                            <a:noFill/>
                          </a:ln>
                          <a:solidFill>
                            <a:srgbClr val="7030A0"/>
                          </a:solidFill>
                          <a:effectLst/>
                          <a:uFillTx/>
                          <a:latin typeface="+mn-lt"/>
                          <a:ea typeface="+mn-ea"/>
                          <a:cs typeface="+mn-cs"/>
                          <a:sym typeface="Gill Sans"/>
                        </a:rPr>
                        <a:t>Vasiljević</a:t>
                      </a:r>
                      <a:r>
                        <a:rPr lang="en-US" sz="850" b="0" i="0" u="none" strike="noStrike" cap="none" spc="0" baseline="0" dirty="0" smtClean="0">
                          <a:ln>
                            <a:noFill/>
                          </a:ln>
                          <a:solidFill>
                            <a:srgbClr val="7030A0"/>
                          </a:solidFill>
                          <a:effectLst/>
                          <a:uFillTx/>
                          <a:latin typeface="+mn-lt"/>
                          <a:ea typeface="+mn-ea"/>
                          <a:cs typeface="+mn-cs"/>
                          <a:sym typeface="Gill Sans"/>
                        </a:rPr>
                        <a:t> I, </a:t>
                      </a:r>
                      <a:r>
                        <a:rPr lang="en-US" sz="850" b="0" i="0" u="none" strike="noStrike" cap="none" spc="0" baseline="0" dirty="0" err="1" smtClean="0">
                          <a:ln>
                            <a:noFill/>
                          </a:ln>
                          <a:solidFill>
                            <a:srgbClr val="7030A0"/>
                          </a:solidFill>
                          <a:effectLst/>
                          <a:uFillTx/>
                          <a:latin typeface="+mn-lt"/>
                          <a:ea typeface="+mn-ea"/>
                          <a:cs typeface="+mn-cs"/>
                          <a:sym typeface="Gill Sans"/>
                        </a:rPr>
                        <a:t>Drašković</a:t>
                      </a:r>
                      <a:r>
                        <a:rPr lang="en-US" sz="850" b="0" i="0" u="none" strike="noStrike" cap="none" spc="0" baseline="0" dirty="0" smtClean="0">
                          <a:ln>
                            <a:noFill/>
                          </a:ln>
                          <a:solidFill>
                            <a:srgbClr val="7030A0"/>
                          </a:solidFill>
                          <a:effectLst/>
                          <a:uFillTx/>
                          <a:latin typeface="+mn-lt"/>
                          <a:ea typeface="+mn-ea"/>
                          <a:cs typeface="+mn-cs"/>
                          <a:sym typeface="Gill Sans"/>
                        </a:rPr>
                        <a:t> M, </a:t>
                      </a:r>
                      <a:r>
                        <a:rPr lang="en-US" sz="850" b="0" i="0" u="none" strike="noStrike" cap="none" spc="0" baseline="0" dirty="0" err="1" smtClean="0">
                          <a:ln>
                            <a:noFill/>
                          </a:ln>
                          <a:solidFill>
                            <a:srgbClr val="7030A0"/>
                          </a:solidFill>
                          <a:effectLst/>
                          <a:uFillTx/>
                          <a:latin typeface="+mn-lt"/>
                          <a:ea typeface="+mn-ea"/>
                          <a:cs typeface="+mn-cs"/>
                          <a:sym typeface="Gill Sans"/>
                        </a:rPr>
                        <a:t>Obradović</a:t>
                      </a:r>
                      <a:r>
                        <a:rPr lang="en-US" sz="850" b="0" i="0" u="none" strike="noStrike" cap="none" spc="0" baseline="0" dirty="0" smtClean="0">
                          <a:ln>
                            <a:noFill/>
                          </a:ln>
                          <a:solidFill>
                            <a:srgbClr val="7030A0"/>
                          </a:solidFill>
                          <a:effectLst/>
                          <a:uFillTx/>
                          <a:latin typeface="+mn-lt"/>
                          <a:ea typeface="+mn-ea"/>
                          <a:cs typeface="+mn-cs"/>
                          <a:sym typeface="Gill Sans"/>
                        </a:rPr>
                        <a:t> N, </a:t>
                      </a:r>
                      <a:r>
                        <a:rPr lang="en-US" sz="850" b="0" i="0" u="none" strike="noStrike" cap="none" spc="0" baseline="0" dirty="0" err="1" smtClean="0">
                          <a:ln>
                            <a:noFill/>
                          </a:ln>
                          <a:solidFill>
                            <a:srgbClr val="7030A0"/>
                          </a:solidFill>
                          <a:effectLst/>
                          <a:uFillTx/>
                          <a:latin typeface="+mn-lt"/>
                          <a:ea typeface="+mn-ea"/>
                          <a:cs typeface="+mn-cs"/>
                          <a:sym typeface="Gill Sans"/>
                        </a:rPr>
                        <a:t>Vasiljević</a:t>
                      </a:r>
                      <a:r>
                        <a:rPr lang="en-US" sz="850" b="0" i="0" u="none" strike="noStrike" cap="none" spc="0" baseline="0" dirty="0" smtClean="0">
                          <a:ln>
                            <a:noFill/>
                          </a:ln>
                          <a:solidFill>
                            <a:srgbClr val="7030A0"/>
                          </a:solidFill>
                          <a:effectLst/>
                          <a:uFillTx/>
                          <a:latin typeface="+mn-lt"/>
                          <a:ea typeface="+mn-ea"/>
                          <a:cs typeface="+mn-cs"/>
                          <a:sym typeface="Gill Sans"/>
                        </a:rPr>
                        <a:t> D, </a:t>
                      </a:r>
                      <a:r>
                        <a:rPr lang="en-US" sz="850" b="0" i="0" u="none" strike="noStrike" cap="none" spc="0" baseline="0" dirty="0" err="1" smtClean="0">
                          <a:ln>
                            <a:noFill/>
                          </a:ln>
                          <a:solidFill>
                            <a:srgbClr val="7030A0"/>
                          </a:solidFill>
                          <a:effectLst/>
                          <a:uFillTx/>
                          <a:latin typeface="+mn-lt"/>
                          <a:ea typeface="+mn-ea"/>
                          <a:cs typeface="+mn-cs"/>
                          <a:sym typeface="Gill Sans"/>
                        </a:rPr>
                        <a:t>Parojčić</a:t>
                      </a:r>
                      <a:r>
                        <a:rPr lang="en-US" sz="850" b="0" i="0" u="none" strike="noStrike" cap="none" spc="0" baseline="0" dirty="0" smtClean="0">
                          <a:ln>
                            <a:noFill/>
                          </a:ln>
                          <a:solidFill>
                            <a:srgbClr val="7030A0"/>
                          </a:solidFill>
                          <a:effectLst/>
                          <a:uFillTx/>
                          <a:latin typeface="+mn-lt"/>
                          <a:ea typeface="+mn-ea"/>
                          <a:cs typeface="+mn-cs"/>
                          <a:sym typeface="Gill Sans"/>
                        </a:rPr>
                        <a:t> J. An Investigation into Mechanical Properties and Printability of Potential Substrates for Inkjet Printing of </a:t>
                      </a:r>
                      <a:r>
                        <a:rPr lang="en-US" sz="850" b="0" i="0" u="none" strike="noStrike" cap="none" spc="0" baseline="0" dirty="0" err="1" smtClean="0">
                          <a:ln>
                            <a:noFill/>
                          </a:ln>
                          <a:solidFill>
                            <a:srgbClr val="7030A0"/>
                          </a:solidFill>
                          <a:effectLst/>
                          <a:uFillTx/>
                          <a:latin typeface="+mn-lt"/>
                          <a:ea typeface="+mn-ea"/>
                          <a:cs typeface="+mn-cs"/>
                          <a:sym typeface="Gill Sans"/>
                        </a:rPr>
                        <a:t>Orodispersible</a:t>
                      </a:r>
                      <a:r>
                        <a:rPr lang="en-US" sz="850" b="0" i="0" u="none" strike="noStrike" cap="none" spc="0" baseline="0" dirty="0" smtClean="0">
                          <a:ln>
                            <a:noFill/>
                          </a:ln>
                          <a:solidFill>
                            <a:srgbClr val="7030A0"/>
                          </a:solidFill>
                          <a:effectLst/>
                          <a:uFillTx/>
                          <a:latin typeface="+mn-lt"/>
                          <a:ea typeface="+mn-ea"/>
                          <a:cs typeface="+mn-cs"/>
                          <a:sym typeface="Gill Sans"/>
                        </a:rPr>
                        <a:t> Films. Pharmaceutics. 2021; 13(4):468. </a:t>
                      </a:r>
                    </a:p>
                    <a:p>
                      <a:pPr marL="177800" lvl="0" indent="-177800" algn="l"/>
                      <a:r>
                        <a:rPr lang="en-US" sz="850" b="0" i="0" u="none" strike="noStrike" cap="none" spc="0" baseline="0" dirty="0" err="1" smtClean="0">
                          <a:ln>
                            <a:noFill/>
                          </a:ln>
                          <a:solidFill>
                            <a:srgbClr val="003300"/>
                          </a:solidFill>
                          <a:effectLst/>
                          <a:uFillTx/>
                          <a:latin typeface="+mn-lt"/>
                          <a:ea typeface="+mn-ea"/>
                          <a:cs typeface="+mn-cs"/>
                          <a:sym typeface="Gill Sans"/>
                        </a:rPr>
                        <a:t>Aleksić</a:t>
                      </a:r>
                      <a:r>
                        <a:rPr lang="en-US" sz="850" b="0" i="0" u="none" strike="noStrike" cap="none" spc="0" baseline="0" dirty="0" smtClean="0">
                          <a:ln>
                            <a:noFill/>
                          </a:ln>
                          <a:solidFill>
                            <a:srgbClr val="003300"/>
                          </a:solidFill>
                          <a:effectLst/>
                          <a:uFillTx/>
                          <a:latin typeface="+mn-lt"/>
                          <a:ea typeface="+mn-ea"/>
                          <a:cs typeface="+mn-cs"/>
                          <a:sym typeface="Gill Sans"/>
                        </a:rPr>
                        <a:t>, I., German </a:t>
                      </a:r>
                      <a:r>
                        <a:rPr lang="en-US" sz="850" b="0" i="0" u="none" strike="noStrike" cap="none" spc="0" baseline="0" dirty="0" err="1" smtClean="0">
                          <a:ln>
                            <a:noFill/>
                          </a:ln>
                          <a:solidFill>
                            <a:srgbClr val="003300"/>
                          </a:solidFill>
                          <a:effectLst/>
                          <a:uFillTx/>
                          <a:latin typeface="+mn-lt"/>
                          <a:ea typeface="+mn-ea"/>
                          <a:cs typeface="+mn-cs"/>
                          <a:sym typeface="Gill Sans"/>
                        </a:rPr>
                        <a:t>Ilić</a:t>
                      </a:r>
                      <a:r>
                        <a:rPr lang="en-US" sz="850" b="0" i="0" u="none" strike="noStrike" cap="none" spc="0" baseline="0" dirty="0" smtClean="0">
                          <a:ln>
                            <a:noFill/>
                          </a:ln>
                          <a:solidFill>
                            <a:srgbClr val="003300"/>
                          </a:solidFill>
                          <a:effectLst/>
                          <a:uFillTx/>
                          <a:latin typeface="+mn-lt"/>
                          <a:ea typeface="+mn-ea"/>
                          <a:cs typeface="+mn-cs"/>
                          <a:sym typeface="Gill Sans"/>
                        </a:rPr>
                        <a:t>, I., </a:t>
                      </a:r>
                      <a:r>
                        <a:rPr lang="en-US" sz="850" b="0" i="0" u="none" strike="noStrike" cap="none" spc="0" baseline="0" dirty="0" err="1" smtClean="0">
                          <a:ln>
                            <a:noFill/>
                          </a:ln>
                          <a:solidFill>
                            <a:srgbClr val="003300"/>
                          </a:solidFill>
                          <a:effectLst/>
                          <a:uFillTx/>
                          <a:latin typeface="+mn-lt"/>
                          <a:ea typeface="+mn-ea"/>
                          <a:cs typeface="+mn-cs"/>
                          <a:sym typeface="Gill Sans"/>
                        </a:rPr>
                        <a:t>Cvijić</a:t>
                      </a:r>
                      <a:r>
                        <a:rPr lang="en-US" sz="850" b="0" i="0" u="none" strike="noStrike" cap="none" spc="0" baseline="0" dirty="0" smtClean="0">
                          <a:ln>
                            <a:noFill/>
                          </a:ln>
                          <a:solidFill>
                            <a:srgbClr val="003300"/>
                          </a:solidFill>
                          <a:effectLst/>
                          <a:uFillTx/>
                          <a:latin typeface="+mn-lt"/>
                          <a:ea typeface="+mn-ea"/>
                          <a:cs typeface="+mn-cs"/>
                          <a:sym typeface="Gill Sans"/>
                        </a:rPr>
                        <a:t>, S. et al. An Investigation into the Influence of Process Parameters and Formulation Variables on Compaction Properties of </a:t>
                      </a:r>
                      <a:r>
                        <a:rPr lang="en-US" sz="850" b="0" i="0" u="none" strike="noStrike" cap="none" spc="0" baseline="0" dirty="0" err="1" smtClean="0">
                          <a:ln>
                            <a:noFill/>
                          </a:ln>
                          <a:solidFill>
                            <a:srgbClr val="003300"/>
                          </a:solidFill>
                          <a:effectLst/>
                          <a:uFillTx/>
                          <a:latin typeface="+mn-lt"/>
                          <a:ea typeface="+mn-ea"/>
                          <a:cs typeface="+mn-cs"/>
                          <a:sym typeface="Gill Sans"/>
                        </a:rPr>
                        <a:t>Liquisolid</a:t>
                      </a:r>
                      <a:r>
                        <a:rPr lang="en-US" sz="850" b="0" i="0" u="none" strike="noStrike" cap="none" spc="0" baseline="0" dirty="0" smtClean="0">
                          <a:ln>
                            <a:noFill/>
                          </a:ln>
                          <a:solidFill>
                            <a:srgbClr val="003300"/>
                          </a:solidFill>
                          <a:effectLst/>
                          <a:uFillTx/>
                          <a:latin typeface="+mn-lt"/>
                          <a:ea typeface="+mn-ea"/>
                          <a:cs typeface="+mn-cs"/>
                          <a:sym typeface="Gill Sans"/>
                        </a:rPr>
                        <a:t> Systems. AAPS </a:t>
                      </a:r>
                      <a:r>
                        <a:rPr lang="en-US" sz="850" b="0" i="0" u="none" strike="noStrike" cap="none" spc="0" baseline="0" dirty="0" err="1" smtClean="0">
                          <a:ln>
                            <a:noFill/>
                          </a:ln>
                          <a:solidFill>
                            <a:srgbClr val="003300"/>
                          </a:solidFill>
                          <a:effectLst/>
                          <a:uFillTx/>
                          <a:latin typeface="+mn-lt"/>
                          <a:ea typeface="+mn-ea"/>
                          <a:cs typeface="+mn-cs"/>
                          <a:sym typeface="Gill Sans"/>
                        </a:rPr>
                        <a:t>PharmSciTech</a:t>
                      </a:r>
                      <a:r>
                        <a:rPr lang="en-US" sz="850" b="0" i="0" u="none" strike="noStrike" cap="none" spc="0" baseline="0" dirty="0" smtClean="0">
                          <a:ln>
                            <a:noFill/>
                          </a:ln>
                          <a:solidFill>
                            <a:srgbClr val="003300"/>
                          </a:solidFill>
                          <a:effectLst/>
                          <a:uFillTx/>
                          <a:latin typeface="+mn-lt"/>
                          <a:ea typeface="+mn-ea"/>
                          <a:cs typeface="+mn-cs"/>
                          <a:sym typeface="Gill Sans"/>
                        </a:rPr>
                        <a:t> 2020. 21, 242</a:t>
                      </a:r>
                      <a:r>
                        <a:rPr lang="sr-Latn-RS" sz="850" b="0" i="0" u="none" strike="noStrike" cap="none" spc="0" baseline="0" dirty="0" smtClean="0">
                          <a:ln>
                            <a:noFill/>
                          </a:ln>
                          <a:solidFill>
                            <a:srgbClr val="003300"/>
                          </a:solidFill>
                          <a:effectLst/>
                          <a:uFillTx/>
                          <a:latin typeface="+mn-lt"/>
                          <a:ea typeface="+mn-ea"/>
                          <a:cs typeface="+mn-cs"/>
                          <a:sym typeface="Gill Sans"/>
                        </a:rPr>
                        <a:t>.</a:t>
                      </a:r>
                      <a:r>
                        <a:rPr lang="en-US" sz="850" b="0" i="0" u="none" strike="noStrike" cap="none" spc="0" baseline="0" dirty="0" smtClean="0">
                          <a:ln>
                            <a:noFill/>
                          </a:ln>
                          <a:solidFill>
                            <a:srgbClr val="003300"/>
                          </a:solidFill>
                          <a:effectLst/>
                          <a:uFillTx/>
                          <a:latin typeface="+mn-lt"/>
                          <a:ea typeface="+mn-ea"/>
                          <a:cs typeface="+mn-cs"/>
                          <a:sym typeface="Gill Sans"/>
                        </a:rPr>
                        <a:t> </a:t>
                      </a:r>
                      <a:endParaRPr lang="sr-Latn-RS" sz="850" b="0" i="0" u="none" strike="noStrike" cap="none" spc="0" baseline="0" dirty="0" smtClean="0">
                        <a:ln>
                          <a:noFill/>
                        </a:ln>
                        <a:solidFill>
                          <a:srgbClr val="003300"/>
                        </a:solidFill>
                        <a:effectLst/>
                        <a:uFillTx/>
                        <a:latin typeface="+mn-lt"/>
                        <a:ea typeface="+mn-ea"/>
                        <a:cs typeface="+mn-cs"/>
                        <a:sym typeface="Gill Sans"/>
                      </a:endParaRPr>
                    </a:p>
                    <a:p>
                      <a:pPr marL="177800" lvl="0" indent="-177800" algn="l"/>
                      <a:r>
                        <a:rPr lang="en-US" sz="850" b="0" i="0" u="none" strike="noStrike" cap="none" spc="0" baseline="0" dirty="0" err="1" smtClean="0">
                          <a:ln>
                            <a:noFill/>
                          </a:ln>
                          <a:solidFill>
                            <a:srgbClr val="7030A0"/>
                          </a:solidFill>
                          <a:effectLst/>
                          <a:uFillTx/>
                          <a:latin typeface="+mn-lt"/>
                          <a:ea typeface="+mn-ea"/>
                          <a:cs typeface="+mn-cs"/>
                          <a:sym typeface="Gill Sans"/>
                        </a:rPr>
                        <a:t>Drašković</a:t>
                      </a:r>
                      <a:r>
                        <a:rPr lang="en-US" sz="850" b="0" i="0" u="none" strike="noStrike" cap="none" spc="0" baseline="0" dirty="0" smtClean="0">
                          <a:ln>
                            <a:noFill/>
                          </a:ln>
                          <a:solidFill>
                            <a:srgbClr val="7030A0"/>
                          </a:solidFill>
                          <a:effectLst/>
                          <a:uFillTx/>
                          <a:latin typeface="+mn-lt"/>
                          <a:ea typeface="+mn-ea"/>
                          <a:cs typeface="+mn-cs"/>
                          <a:sym typeface="Gill Sans"/>
                        </a:rPr>
                        <a:t> M, </a:t>
                      </a:r>
                      <a:r>
                        <a:rPr lang="en-US" sz="850" b="0" i="0" u="none" strike="noStrike" cap="none" spc="0" baseline="0" dirty="0" err="1" smtClean="0">
                          <a:ln>
                            <a:noFill/>
                          </a:ln>
                          <a:solidFill>
                            <a:srgbClr val="7030A0"/>
                          </a:solidFill>
                          <a:effectLst/>
                          <a:uFillTx/>
                          <a:latin typeface="+mn-lt"/>
                          <a:ea typeface="+mn-ea"/>
                          <a:cs typeface="+mn-cs"/>
                          <a:sym typeface="Gill Sans"/>
                        </a:rPr>
                        <a:t>Djuriš</a:t>
                      </a:r>
                      <a:r>
                        <a:rPr lang="en-US" sz="850" b="0" i="0" u="none" strike="noStrike" cap="none" spc="0" baseline="0" dirty="0" smtClean="0">
                          <a:ln>
                            <a:noFill/>
                          </a:ln>
                          <a:solidFill>
                            <a:srgbClr val="7030A0"/>
                          </a:solidFill>
                          <a:effectLst/>
                          <a:uFillTx/>
                          <a:latin typeface="+mn-lt"/>
                          <a:ea typeface="+mn-ea"/>
                          <a:cs typeface="+mn-cs"/>
                          <a:sym typeface="Gill Sans"/>
                        </a:rPr>
                        <a:t> J, </a:t>
                      </a:r>
                      <a:r>
                        <a:rPr lang="en-US" sz="850" b="0" i="0" u="none" strike="noStrike" cap="none" spc="0" baseline="0" dirty="0" err="1" smtClean="0">
                          <a:ln>
                            <a:noFill/>
                          </a:ln>
                          <a:solidFill>
                            <a:srgbClr val="7030A0"/>
                          </a:solidFill>
                          <a:effectLst/>
                          <a:uFillTx/>
                          <a:latin typeface="+mn-lt"/>
                          <a:ea typeface="+mn-ea"/>
                          <a:cs typeface="+mn-cs"/>
                          <a:sym typeface="Gill Sans"/>
                        </a:rPr>
                        <a:t>Ibrić</a:t>
                      </a:r>
                      <a:r>
                        <a:rPr lang="en-US" sz="850" b="0" i="0" u="none" strike="noStrike" cap="none" spc="0" baseline="0" dirty="0" smtClean="0">
                          <a:ln>
                            <a:noFill/>
                          </a:ln>
                          <a:solidFill>
                            <a:srgbClr val="7030A0"/>
                          </a:solidFill>
                          <a:effectLst/>
                          <a:uFillTx/>
                          <a:latin typeface="+mn-lt"/>
                          <a:ea typeface="+mn-ea"/>
                          <a:cs typeface="+mn-cs"/>
                          <a:sym typeface="Gill Sans"/>
                        </a:rPr>
                        <a:t> S, </a:t>
                      </a:r>
                      <a:r>
                        <a:rPr lang="en-US" sz="850" b="0" i="0" u="none" strike="noStrike" cap="none" spc="0" baseline="0" dirty="0" err="1" smtClean="0">
                          <a:ln>
                            <a:noFill/>
                          </a:ln>
                          <a:solidFill>
                            <a:srgbClr val="7030A0"/>
                          </a:solidFill>
                          <a:effectLst/>
                          <a:uFillTx/>
                          <a:latin typeface="+mn-lt"/>
                          <a:ea typeface="+mn-ea"/>
                          <a:cs typeface="+mn-cs"/>
                          <a:sym typeface="Gill Sans"/>
                        </a:rPr>
                        <a:t>Parojčić</a:t>
                      </a:r>
                      <a:r>
                        <a:rPr lang="en-US" sz="850" b="0" i="0" u="none" strike="noStrike" cap="none" spc="0" baseline="0" dirty="0" smtClean="0">
                          <a:ln>
                            <a:noFill/>
                          </a:ln>
                          <a:solidFill>
                            <a:srgbClr val="7030A0"/>
                          </a:solidFill>
                          <a:effectLst/>
                          <a:uFillTx/>
                          <a:latin typeface="+mn-lt"/>
                          <a:ea typeface="+mn-ea"/>
                          <a:cs typeface="+mn-cs"/>
                          <a:sym typeface="Gill Sans"/>
                        </a:rPr>
                        <a:t> J. Functionality and performance evaluation of directly compressible co-processed excipients based on dynamic compaction analysis and percolation theory. Powder Technol. 2019. 326, 292-301.</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7"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1960421" y="653252"/>
            <a:ext cx="3640420" cy="841256"/>
          </a:xfrm>
        </p:spPr>
        <p:txBody>
          <a:bodyPr/>
          <a:lstStyle/>
          <a:p>
            <a:pPr algn="ctr"/>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pPr algn="ctr"/>
            <a:r>
              <a:rPr lang="sr-Latn-RS" sz="2400" dirty="0" smtClean="0">
                <a:solidFill>
                  <a:srgbClr val="7030A0"/>
                </a:solidFill>
              </a:rPr>
              <a:t>Prof</a:t>
            </a:r>
            <a:r>
              <a:rPr lang="sr-Latn-RS" sz="2400" dirty="0">
                <a:solidFill>
                  <a:srgbClr val="7030A0"/>
                </a:solidFill>
              </a:rPr>
              <a:t>. </a:t>
            </a:r>
            <a:r>
              <a:rPr lang="sr-Latn-RS" sz="2400" dirty="0" smtClean="0">
                <a:solidFill>
                  <a:srgbClr val="7030A0"/>
                </a:solidFill>
              </a:rPr>
              <a:t>Svetlana </a:t>
            </a:r>
            <a:r>
              <a:rPr lang="sr-Latn-RS" sz="2400" dirty="0">
                <a:solidFill>
                  <a:srgbClr val="7030A0"/>
                </a:solidFill>
              </a:rPr>
              <a:t>Ibrić</a:t>
            </a:r>
            <a:endParaRPr lang="en-US" sz="2400" dirty="0">
              <a:solidFill>
                <a:srgbClr val="7030A0"/>
              </a:solidFill>
            </a:endParaRPr>
          </a:p>
        </p:txBody>
      </p:sp>
      <p:sp>
        <p:nvSpPr>
          <p:cNvPr id="5" name="TextBox 4"/>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1200" b="0" i="1" u="none" strike="noStrike" cap="none" spc="0" normalizeH="0" baseline="0" dirty="0" smtClean="0">
                <a:ln>
                  <a:noFill/>
                </a:ln>
                <a:solidFill>
                  <a:schemeClr val="accent1">
                    <a:lumMod val="75000"/>
                  </a:schemeClr>
                </a:solidFill>
                <a:effectLst/>
                <a:uFillTx/>
                <a:latin typeface="+mn-lt"/>
                <a:ea typeface="+mn-ea"/>
                <a:cs typeface="+mn-cs"/>
                <a:sym typeface="Gill Sans Light"/>
              </a:rPr>
              <a:t>Full bibliography</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lang="en-US" sz="1200" dirty="0" smtClean="0">
                <a:solidFill>
                  <a:schemeClr val="accent1">
                    <a:lumMod val="75000"/>
                  </a:schemeClr>
                </a:solidFill>
              </a:rPr>
              <a:t>Faculty </a:t>
            </a:r>
            <a:r>
              <a:rPr lang="en-US" sz="1200" dirty="0">
                <a:solidFill>
                  <a:schemeClr val="accent1">
                    <a:lumMod val="75000"/>
                  </a:schemeClr>
                </a:solidFill>
              </a:rPr>
              <a:t>of </a:t>
            </a:r>
            <a:r>
              <a:rPr lang="en-US" sz="1200" dirty="0" smtClean="0">
                <a:solidFill>
                  <a:schemeClr val="accent1">
                    <a:lumMod val="75000"/>
                  </a:schemeClr>
                </a:solidFill>
              </a:rPr>
              <a:t>Pharmacy</a:t>
            </a:r>
            <a:r>
              <a:rPr lang="sr-Latn-RS" sz="1200" dirty="0" smtClean="0">
                <a:solidFill>
                  <a:schemeClr val="accent1">
                    <a:lumMod val="75000"/>
                  </a:schemeClr>
                </a:solidFill>
              </a:rPr>
              <a:t> </a:t>
            </a:r>
            <a:r>
              <a:rPr lang="en-US" sz="1200" dirty="0" smtClean="0">
                <a:solidFill>
                  <a:schemeClr val="accent1">
                    <a:lumMod val="75000"/>
                  </a:schemeClr>
                </a:solidFill>
              </a:rPr>
              <a:t>Repository</a:t>
            </a:r>
            <a:r>
              <a:rPr lang="sr-Latn-RS" sz="1200" dirty="0" smtClean="0">
                <a:solidFill>
                  <a:schemeClr val="accent1">
                    <a:lumMod val="75000"/>
                  </a:schemeClr>
                </a:solidFill>
              </a:rPr>
              <a:t> </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4140945013"/>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900276" y="507748"/>
            <a:ext cx="3863237" cy="841256"/>
          </a:xfrm>
        </p:spPr>
        <p:txBody>
          <a:bodyPr/>
          <a:lstStyle/>
          <a:p>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r>
              <a:rPr lang="sr-Latn-RS" sz="2400" dirty="0" smtClean="0">
                <a:solidFill>
                  <a:srgbClr val="7030A0"/>
                </a:solidFill>
              </a:rPr>
              <a:t>prof</a:t>
            </a:r>
            <a:r>
              <a:rPr lang="sr-Latn-RS" sz="2400" dirty="0">
                <a:solidFill>
                  <a:srgbClr val="7030A0"/>
                </a:solidFill>
              </a:rPr>
              <a:t>. </a:t>
            </a:r>
            <a:r>
              <a:rPr lang="sr-Latn-RS" sz="2400" dirty="0" smtClean="0">
                <a:solidFill>
                  <a:srgbClr val="7030A0"/>
                </a:solidFill>
              </a:rPr>
              <a:t>nada </a:t>
            </a:r>
            <a:r>
              <a:rPr lang="sr-Latn-RS" sz="2400" dirty="0">
                <a:solidFill>
                  <a:srgbClr val="7030A0"/>
                </a:solidFill>
              </a:rPr>
              <a:t>kovačević</a:t>
            </a:r>
            <a:endParaRPr lang="en-US" sz="2400" dirty="0">
              <a:solidFill>
                <a:srgbClr val="7030A0"/>
              </a:solidFill>
            </a:endParaRPr>
          </a:p>
        </p:txBody>
      </p:sp>
      <p:sp>
        <p:nvSpPr>
          <p:cNvPr id="4" name="Text Placeholder 3">
            <a:extLst>
              <a:ext uri="{FF2B5EF4-FFF2-40B4-BE49-F238E27FC236}">
                <a16:creationId xmlns:a16="http://schemas.microsoft.com/office/drawing/2014/main" id="{88352119-476B-4847-891D-39732FF6DFDA}"/>
              </a:ext>
            </a:extLst>
          </p:cNvPr>
          <p:cNvSpPr>
            <a:spLocks noGrp="1"/>
          </p:cNvSpPr>
          <p:nvPr>
            <p:ph type="body" sz="quarter" idx="27"/>
          </p:nvPr>
        </p:nvSpPr>
        <p:spPr>
          <a:xfrm>
            <a:off x="900276" y="2915234"/>
            <a:ext cx="3845540" cy="394980"/>
          </a:xfrm>
        </p:spPr>
        <p:txBody>
          <a:bodyPr/>
          <a:lstStyle/>
          <a:p>
            <a:r>
              <a:rPr lang="sr-Latn-RS" dirty="0" smtClean="0">
                <a:solidFill>
                  <a:srgbClr val="7030A0"/>
                </a:solidFill>
              </a:rPr>
              <a:t>PHARMACOGNOSY</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16471431"/>
              </p:ext>
            </p:extLst>
          </p:nvPr>
        </p:nvGraphicFramePr>
        <p:xfrm>
          <a:off x="900276" y="3357406"/>
          <a:ext cx="6605757" cy="7007352"/>
        </p:xfrm>
        <a:graphic>
          <a:graphicData uri="http://schemas.openxmlformats.org/drawingml/2006/table">
            <a:tbl>
              <a:tblPr firstRow="1" firstCol="1" bandRow="1">
                <a:tableStyleId>{5940675A-B579-460E-94D1-54222C63F5DA}</a:tableStyleId>
              </a:tblPr>
              <a:tblGrid>
                <a:gridCol w="789842">
                  <a:extLst>
                    <a:ext uri="{9D8B030D-6E8A-4147-A177-3AD203B41FA5}">
                      <a16:colId xmlns:a16="http://schemas.microsoft.com/office/drawing/2014/main" val="20000"/>
                    </a:ext>
                  </a:extLst>
                </a:gridCol>
                <a:gridCol w="5815915">
                  <a:extLst>
                    <a:ext uri="{9D8B030D-6E8A-4147-A177-3AD203B41FA5}">
                      <a16:colId xmlns:a16="http://schemas.microsoft.com/office/drawing/2014/main" val="20001"/>
                    </a:ext>
                  </a:extLst>
                </a:gridCol>
              </a:tblGrid>
              <a:tr h="198672">
                <a:tc>
                  <a:txBody>
                    <a:bodyPr/>
                    <a:lstStyle/>
                    <a:p>
                      <a:pPr algn="l">
                        <a:spcAft>
                          <a:spcPts val="0"/>
                        </a:spcAft>
                      </a:pPr>
                      <a:r>
                        <a:rPr lang="sr-Latn-RS" sz="1000" kern="1200" dirty="0" err="1" smtClean="0">
                          <a:solidFill>
                            <a:srgbClr val="7030A0"/>
                          </a:solidFill>
                          <a:effectLst/>
                        </a:rPr>
                        <a:t>Research</a:t>
                      </a:r>
                      <a:r>
                        <a:rPr lang="sr-Latn-RS" sz="1000" kern="1200" dirty="0" smtClean="0">
                          <a:solidFill>
                            <a:srgbClr val="7030A0"/>
                          </a:solidFill>
                          <a:effectLst/>
                        </a:rPr>
                        <a:t> </a:t>
                      </a:r>
                      <a:r>
                        <a:rPr lang="sr-Latn-RS" sz="1000" kern="1200" dirty="0" err="1" smtClean="0">
                          <a:solidFill>
                            <a:srgbClr val="7030A0"/>
                          </a:solidFill>
                          <a:effectLst/>
                        </a:rPr>
                        <a:t>topic</a:t>
                      </a:r>
                      <a:r>
                        <a:rPr lang="sr-Latn-RS" sz="1000" kern="1200" dirty="0" smtClean="0">
                          <a:solidFill>
                            <a:srgbClr val="7030A0"/>
                          </a:solidFill>
                          <a:effectLst/>
                        </a:rPr>
                        <a:t> </a:t>
                      </a:r>
                      <a:r>
                        <a:rPr lang="sr-Latn-RS" sz="1000" kern="1200" dirty="0" err="1" smtClean="0">
                          <a:solidFill>
                            <a:srgbClr val="7030A0"/>
                          </a:solidFill>
                          <a:effectLst/>
                        </a:rPr>
                        <a:t>title</a:t>
                      </a:r>
                      <a:r>
                        <a:rPr lang="sr-Latn-RS" sz="1000" kern="1200" dirty="0" smtClean="0">
                          <a:solidFill>
                            <a:srgbClr val="7030A0"/>
                          </a:solidFill>
                          <a:effectLst/>
                          <a:latin typeface="Gill Sans Light (Body)"/>
                        </a:rPr>
                        <a:t>:</a:t>
                      </a:r>
                      <a:endParaRPr lang="en-US" sz="10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Investigation of natural medicinal products</a:t>
                      </a:r>
                      <a:endParaRPr lang="en-US" sz="100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61093">
                <a:tc>
                  <a:txBody>
                    <a:bodyPr/>
                    <a:lstStyle/>
                    <a:p>
                      <a:pPr algn="l">
                        <a:spcAft>
                          <a:spcPts val="0"/>
                        </a:spcAft>
                      </a:pPr>
                      <a:r>
                        <a:rPr lang="sr-Latn-RS" sz="1000" kern="1200" dirty="0" smtClean="0">
                          <a:solidFill>
                            <a:srgbClr val="003300"/>
                          </a:solidFill>
                          <a:effectLst/>
                          <a:latin typeface="Gill Sans Light (Body)"/>
                        </a:rPr>
                        <a:t>RG </a:t>
                      </a:r>
                      <a:r>
                        <a:rPr lang="sr-Latn-RS" sz="1000" kern="1200" dirty="0" err="1" smtClean="0">
                          <a:solidFill>
                            <a:srgbClr val="003300"/>
                          </a:solidFill>
                          <a:effectLst/>
                          <a:latin typeface="Gill Sans Light (Body)"/>
                        </a:rPr>
                        <a:t>members</a:t>
                      </a:r>
                      <a:r>
                        <a:rPr lang="sr-Latn-RS" sz="1000" kern="1200" dirty="0" smtClean="0">
                          <a:solidFill>
                            <a:srgbClr val="003300"/>
                          </a:solidFill>
                          <a:effectLst/>
                          <a:latin typeface="Gill Sans Light (Body)"/>
                        </a:rPr>
                        <a:t>:</a:t>
                      </a:r>
                      <a:endParaRPr lang="en-US" sz="10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Dr. Nada </a:t>
                      </a:r>
                      <a:r>
                        <a:rPr lang="sr-Latn-RS" sz="1000" kern="1200" dirty="0">
                          <a:solidFill>
                            <a:srgbClr val="003300"/>
                          </a:solidFill>
                          <a:effectLst/>
                          <a:latin typeface="Gill Sans Light (Body)"/>
                        </a:rPr>
                        <a:t>Kovačević,</a:t>
                      </a:r>
                      <a:r>
                        <a:rPr lang="sr-Latn-RS" sz="1000" kern="1200" baseline="0" dirty="0">
                          <a:solidFill>
                            <a:srgbClr val="003300"/>
                          </a:solidFill>
                          <a:effectLst/>
                          <a:latin typeface="Gill Sans Light (Body)"/>
                        </a:rPr>
                        <a:t> </a:t>
                      </a:r>
                      <a:r>
                        <a:rPr lang="en-US" sz="1000" kern="1200" baseline="0" dirty="0" smtClean="0">
                          <a:solidFill>
                            <a:srgbClr val="003300"/>
                          </a:solidFill>
                          <a:effectLst/>
                          <a:latin typeface="Gill Sans Light (Body)"/>
                        </a:rPr>
                        <a:t>Full Professor</a:t>
                      </a:r>
                      <a:endParaRPr lang="sr-Latn-RS" sz="10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Dr. Branislava </a:t>
                      </a:r>
                      <a:r>
                        <a:rPr lang="sr-Latn-RS" sz="1000" kern="1200" dirty="0">
                          <a:solidFill>
                            <a:srgbClr val="003300"/>
                          </a:solidFill>
                          <a:effectLst/>
                          <a:latin typeface="Gill Sans Light (Body)"/>
                        </a:rPr>
                        <a:t>Lakušić,</a:t>
                      </a:r>
                      <a:r>
                        <a:rPr lang="sr-Latn-RS" sz="1000" kern="1200" baseline="0" dirty="0">
                          <a:solidFill>
                            <a:srgbClr val="003300"/>
                          </a:solidFill>
                          <a:effectLst/>
                          <a:latin typeface="Gill Sans Light (Body)"/>
                        </a:rPr>
                        <a:t> </a:t>
                      </a:r>
                      <a:r>
                        <a:rPr lang="en-US" sz="1000" kern="1200" baseline="0" dirty="0" smtClean="0">
                          <a:solidFill>
                            <a:srgbClr val="003300"/>
                          </a:solidFill>
                          <a:effectLst/>
                          <a:latin typeface="Gill Sans Light (Body)"/>
                        </a:rPr>
                        <a:t>F</a:t>
                      </a:r>
                      <a:r>
                        <a:rPr lang="en-US" sz="1000" kern="1200" dirty="0" smtClean="0">
                          <a:solidFill>
                            <a:srgbClr val="003300"/>
                          </a:solidFill>
                          <a:effectLst/>
                          <a:latin typeface="Gill Sans Light (Body)"/>
                        </a:rPr>
                        <a:t>ull Professor</a:t>
                      </a:r>
                      <a:r>
                        <a:rPr lang="sr-Latn-RS" sz="1000" kern="1200" dirty="0" smtClean="0">
                          <a:solidFill>
                            <a:srgbClr val="003300"/>
                          </a:solidFill>
                          <a:effectLst/>
                          <a:latin typeface="Gill Sans Light (Body)"/>
                        </a:rPr>
                        <a:t> </a:t>
                      </a:r>
                      <a:r>
                        <a:rPr lang="sr-Latn-RS" sz="1000" kern="1200" dirty="0">
                          <a:solidFill>
                            <a:srgbClr val="003300"/>
                          </a:solidFill>
                          <a:effectLst/>
                          <a:latin typeface="Gill Sans Light (Body)"/>
                        </a:rPr>
                        <a:t>*</a:t>
                      </a: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Dr. Silvana </a:t>
                      </a:r>
                      <a:r>
                        <a:rPr lang="sr-Latn-RS" sz="1000" kern="1200" dirty="0">
                          <a:solidFill>
                            <a:srgbClr val="003300"/>
                          </a:solidFill>
                          <a:effectLst/>
                          <a:latin typeface="Gill Sans Light (Body)"/>
                        </a:rPr>
                        <a:t>Petrović,</a:t>
                      </a:r>
                      <a:r>
                        <a:rPr lang="sr-Latn-RS" sz="1000" kern="1200" baseline="0" dirty="0">
                          <a:solidFill>
                            <a:srgbClr val="003300"/>
                          </a:solidFill>
                          <a:effectLst/>
                          <a:latin typeface="Gill Sans Light (Body)"/>
                        </a:rPr>
                        <a:t> </a:t>
                      </a:r>
                      <a:r>
                        <a:rPr lang="en-US" sz="1000" kern="1200" baseline="0" dirty="0" smtClean="0">
                          <a:solidFill>
                            <a:srgbClr val="003300"/>
                          </a:solidFill>
                          <a:effectLst/>
                          <a:latin typeface="Gill Sans Light (Body)"/>
                        </a:rPr>
                        <a:t>Full P</a:t>
                      </a:r>
                      <a:r>
                        <a:rPr lang="sr-Latn-RS" sz="1000" kern="1200" dirty="0" err="1" smtClean="0">
                          <a:solidFill>
                            <a:srgbClr val="003300"/>
                          </a:solidFill>
                          <a:effectLst/>
                          <a:latin typeface="Gill Sans Light (Body)"/>
                        </a:rPr>
                        <a:t>rofe</a:t>
                      </a:r>
                      <a:r>
                        <a:rPr lang="en-US" sz="1000" kern="1200" dirty="0" smtClean="0">
                          <a:solidFill>
                            <a:srgbClr val="003300"/>
                          </a:solidFill>
                          <a:effectLst/>
                          <a:latin typeface="Gill Sans Light (Body)"/>
                        </a:rPr>
                        <a:t>s</a:t>
                      </a:r>
                      <a:r>
                        <a:rPr lang="sr-Latn-RS" sz="1000" kern="1200" dirty="0" err="1" smtClean="0">
                          <a:solidFill>
                            <a:srgbClr val="003300"/>
                          </a:solidFill>
                          <a:effectLst/>
                          <a:latin typeface="Gill Sans Light (Body)"/>
                        </a:rPr>
                        <a:t>sor</a:t>
                      </a:r>
                      <a:endParaRPr lang="sr-Latn-RS"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Dr. Marina Milenković,</a:t>
                      </a:r>
                      <a:r>
                        <a:rPr lang="sr-Latn-RS" sz="1000" kern="1200" baseline="0" dirty="0" smtClean="0">
                          <a:solidFill>
                            <a:srgbClr val="003300"/>
                          </a:solidFill>
                          <a:effectLst/>
                          <a:latin typeface="Gill Sans Light (Body)"/>
                        </a:rPr>
                        <a:t> </a:t>
                      </a:r>
                      <a:r>
                        <a:rPr lang="en-US" sz="1000" kern="1200" baseline="0" dirty="0" smtClean="0">
                          <a:solidFill>
                            <a:srgbClr val="003300"/>
                          </a:solidFill>
                          <a:effectLst/>
                          <a:latin typeface="Gill Sans Light (Body)"/>
                        </a:rPr>
                        <a:t>Full</a:t>
                      </a:r>
                      <a:r>
                        <a:rPr lang="sr-Latn-RS" sz="1000" kern="1200" dirty="0" smtClean="0">
                          <a:solidFill>
                            <a:srgbClr val="003300"/>
                          </a:solidFill>
                          <a:effectLst/>
                          <a:latin typeface="Gill Sans Light (Body)"/>
                        </a:rPr>
                        <a:t> </a:t>
                      </a:r>
                      <a:r>
                        <a:rPr lang="en-US" sz="1000" kern="1200" dirty="0" smtClean="0">
                          <a:solidFill>
                            <a:srgbClr val="003300"/>
                          </a:solidFill>
                          <a:effectLst/>
                          <a:latin typeface="Gill Sans Light (Body)"/>
                        </a:rPr>
                        <a:t>P</a:t>
                      </a:r>
                      <a:r>
                        <a:rPr lang="sr-Latn-RS" sz="1000" kern="1200" dirty="0" err="1" smtClean="0">
                          <a:solidFill>
                            <a:srgbClr val="003300"/>
                          </a:solidFill>
                          <a:effectLst/>
                          <a:latin typeface="Gill Sans Light (Body)"/>
                        </a:rPr>
                        <a:t>rofes</a:t>
                      </a:r>
                      <a:r>
                        <a:rPr lang="en-US" sz="1000" kern="1200" dirty="0" smtClean="0">
                          <a:solidFill>
                            <a:srgbClr val="003300"/>
                          </a:solidFill>
                          <a:effectLst/>
                          <a:latin typeface="Gill Sans Light (Body)"/>
                        </a:rPr>
                        <a:t>s</a:t>
                      </a:r>
                      <a:r>
                        <a:rPr lang="sr-Latn-RS" sz="1000" kern="1200" dirty="0" err="1" smtClean="0">
                          <a:solidFill>
                            <a:srgbClr val="003300"/>
                          </a:solidFill>
                          <a:effectLst/>
                          <a:latin typeface="Gill Sans Light (Body)"/>
                        </a:rPr>
                        <a:t>or</a:t>
                      </a:r>
                      <a:r>
                        <a:rPr lang="sr-Latn-RS" sz="1000" kern="1200" dirty="0" smtClean="0">
                          <a:solidFill>
                            <a:srgbClr val="003300"/>
                          </a:solidFill>
                          <a:effectLst/>
                          <a:latin typeface="Gill Sans Light (Body)"/>
                        </a:rPr>
                        <a:t> **</a:t>
                      </a: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Dr. Zoran </a:t>
                      </a:r>
                      <a:r>
                        <a:rPr lang="sr-Latn-RS" sz="1000" kern="1200" dirty="0">
                          <a:solidFill>
                            <a:srgbClr val="003300"/>
                          </a:solidFill>
                          <a:effectLst/>
                          <a:latin typeface="Gill Sans Light (Body)"/>
                        </a:rPr>
                        <a:t>Maksimović,</a:t>
                      </a:r>
                      <a:r>
                        <a:rPr lang="sr-Latn-RS" sz="1000" kern="1200" baseline="0" dirty="0">
                          <a:solidFill>
                            <a:srgbClr val="003300"/>
                          </a:solidFill>
                          <a:effectLst/>
                          <a:latin typeface="Gill Sans Light (Body)"/>
                        </a:rPr>
                        <a:t> </a:t>
                      </a:r>
                      <a:r>
                        <a:rPr lang="en-US" sz="1000" kern="1200" baseline="0" dirty="0" smtClean="0">
                          <a:solidFill>
                            <a:srgbClr val="003300"/>
                          </a:solidFill>
                          <a:effectLst/>
                          <a:latin typeface="Gill Sans Light (Body)"/>
                        </a:rPr>
                        <a:t>Full</a:t>
                      </a:r>
                      <a:r>
                        <a:rPr lang="sr-Latn-RS" sz="1000" kern="1200" dirty="0" smtClean="0">
                          <a:solidFill>
                            <a:srgbClr val="003300"/>
                          </a:solidFill>
                          <a:effectLst/>
                          <a:latin typeface="Gill Sans Light (Body)"/>
                        </a:rPr>
                        <a:t> </a:t>
                      </a:r>
                      <a:r>
                        <a:rPr lang="en-US" sz="1000" kern="1200" dirty="0" smtClean="0">
                          <a:solidFill>
                            <a:srgbClr val="003300"/>
                          </a:solidFill>
                          <a:effectLst/>
                          <a:latin typeface="Gill Sans Light (Body)"/>
                        </a:rPr>
                        <a:t>P</a:t>
                      </a:r>
                      <a:r>
                        <a:rPr lang="sr-Latn-RS" sz="1000" kern="1200" dirty="0" err="1" smtClean="0">
                          <a:solidFill>
                            <a:srgbClr val="003300"/>
                          </a:solidFill>
                          <a:effectLst/>
                          <a:latin typeface="Gill Sans Light (Body)"/>
                        </a:rPr>
                        <a:t>rofes</a:t>
                      </a:r>
                      <a:r>
                        <a:rPr lang="en-US" sz="1000" kern="1200" dirty="0" smtClean="0">
                          <a:solidFill>
                            <a:srgbClr val="003300"/>
                          </a:solidFill>
                          <a:effectLst/>
                          <a:latin typeface="Gill Sans Light (Body)"/>
                        </a:rPr>
                        <a:t>s</a:t>
                      </a:r>
                      <a:r>
                        <a:rPr lang="sr-Latn-RS" sz="1000" kern="1200" dirty="0" err="1" smtClean="0">
                          <a:solidFill>
                            <a:srgbClr val="003300"/>
                          </a:solidFill>
                          <a:effectLst/>
                          <a:latin typeface="Gill Sans Light (Body)"/>
                        </a:rPr>
                        <a:t>or</a:t>
                      </a:r>
                      <a:endParaRPr lang="sr-Latn-RS" sz="10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Dr. Tatjana </a:t>
                      </a:r>
                      <a:r>
                        <a:rPr lang="sr-Latn-RS" sz="1000" kern="1200" dirty="0">
                          <a:solidFill>
                            <a:srgbClr val="003300"/>
                          </a:solidFill>
                          <a:effectLst/>
                          <a:latin typeface="Gill Sans Light (Body)"/>
                        </a:rPr>
                        <a:t>Kundaković,</a:t>
                      </a:r>
                      <a:r>
                        <a:rPr lang="sr-Latn-RS" sz="1000" kern="1200" baseline="0" dirty="0">
                          <a:solidFill>
                            <a:srgbClr val="003300"/>
                          </a:solidFill>
                          <a:effectLst/>
                          <a:latin typeface="Gill Sans Light (Body)"/>
                        </a:rPr>
                        <a:t> </a:t>
                      </a:r>
                      <a:r>
                        <a:rPr lang="en-US" sz="1000" kern="1200" dirty="0" smtClean="0">
                          <a:solidFill>
                            <a:srgbClr val="003300"/>
                          </a:solidFill>
                          <a:effectLst/>
                          <a:latin typeface="Gill Sans Light (Body)"/>
                        </a:rPr>
                        <a:t>Full</a:t>
                      </a:r>
                      <a:r>
                        <a:rPr lang="sr-Latn-RS" sz="1000" kern="1200" dirty="0" smtClean="0">
                          <a:solidFill>
                            <a:srgbClr val="003300"/>
                          </a:solidFill>
                          <a:effectLst/>
                          <a:latin typeface="Gill Sans Light (Body)"/>
                        </a:rPr>
                        <a:t> </a:t>
                      </a:r>
                      <a:r>
                        <a:rPr lang="en-US" sz="1000" kern="1200" dirty="0" smtClean="0">
                          <a:solidFill>
                            <a:srgbClr val="003300"/>
                          </a:solidFill>
                          <a:effectLst/>
                          <a:latin typeface="Gill Sans Light (Body)"/>
                        </a:rPr>
                        <a:t>P</a:t>
                      </a:r>
                      <a:r>
                        <a:rPr lang="sr-Latn-RS" sz="1000" kern="1200" dirty="0" err="1" smtClean="0">
                          <a:solidFill>
                            <a:srgbClr val="003300"/>
                          </a:solidFill>
                          <a:effectLst/>
                          <a:latin typeface="Gill Sans Light (Body)"/>
                        </a:rPr>
                        <a:t>rofes</a:t>
                      </a:r>
                      <a:r>
                        <a:rPr lang="en-US" sz="1000" kern="1200" dirty="0" smtClean="0">
                          <a:solidFill>
                            <a:srgbClr val="003300"/>
                          </a:solidFill>
                          <a:effectLst/>
                          <a:latin typeface="Gill Sans Light (Body)"/>
                        </a:rPr>
                        <a:t>s</a:t>
                      </a:r>
                      <a:r>
                        <a:rPr lang="sr-Latn-RS" sz="1000" kern="1200" dirty="0" err="1" smtClean="0">
                          <a:solidFill>
                            <a:srgbClr val="003300"/>
                          </a:solidFill>
                          <a:effectLst/>
                          <a:latin typeface="Gill Sans Light (Body)"/>
                        </a:rPr>
                        <a:t>or</a:t>
                      </a:r>
                      <a:endParaRPr lang="sr-Latn-RS" sz="10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Dr.</a:t>
                      </a:r>
                      <a:r>
                        <a:rPr lang="sr-Latn-RS" sz="1000" kern="1200" baseline="0" dirty="0" smtClean="0">
                          <a:solidFill>
                            <a:srgbClr val="003300"/>
                          </a:solidFill>
                          <a:effectLst/>
                          <a:latin typeface="Gill Sans Light (Body)"/>
                        </a:rPr>
                        <a:t>  </a:t>
                      </a:r>
                      <a:r>
                        <a:rPr lang="sr-Latn-RS" sz="1000" kern="1200" dirty="0">
                          <a:solidFill>
                            <a:srgbClr val="003300"/>
                          </a:solidFill>
                          <a:effectLst/>
                          <a:latin typeface="Gill Sans Light (Body)"/>
                        </a:rPr>
                        <a:t>Violeta Slavkovska,</a:t>
                      </a:r>
                      <a:r>
                        <a:rPr lang="sr-Latn-RS" sz="1000" kern="1200" baseline="0" dirty="0">
                          <a:solidFill>
                            <a:srgbClr val="003300"/>
                          </a:solidFill>
                          <a:effectLst/>
                          <a:latin typeface="Gill Sans Light (Body)"/>
                        </a:rPr>
                        <a:t> </a:t>
                      </a:r>
                      <a:r>
                        <a:rPr lang="sr-Latn-RS" sz="1000" kern="1200" dirty="0" err="1" smtClean="0">
                          <a:solidFill>
                            <a:srgbClr val="003300"/>
                          </a:solidFill>
                          <a:effectLst/>
                          <a:latin typeface="Gill Sans Light (Body)"/>
                        </a:rPr>
                        <a:t>Associate</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Professor</a:t>
                      </a:r>
                      <a:r>
                        <a:rPr lang="sr-Latn-RS" sz="1000" kern="1200" dirty="0" smtClean="0">
                          <a:solidFill>
                            <a:srgbClr val="003300"/>
                          </a:solidFill>
                          <a:effectLst/>
                          <a:latin typeface="Gill Sans Light (Body)"/>
                        </a:rPr>
                        <a:t> </a:t>
                      </a:r>
                      <a:r>
                        <a:rPr lang="sr-Latn-RS" sz="1000" kern="1200" dirty="0">
                          <a:solidFill>
                            <a:srgbClr val="003300"/>
                          </a:solidFill>
                          <a:effectLst/>
                          <a:latin typeface="Gill Sans Light (Body)"/>
                        </a:rPr>
                        <a:t>*</a:t>
                      </a: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Dr. Milica</a:t>
                      </a:r>
                      <a:r>
                        <a:rPr lang="sr-Latn-RS" sz="1000" kern="1200" baseline="0" dirty="0" smtClean="0">
                          <a:solidFill>
                            <a:srgbClr val="003300"/>
                          </a:solidFill>
                          <a:effectLst/>
                          <a:latin typeface="Gill Sans Light (Body)"/>
                        </a:rPr>
                        <a:t> </a:t>
                      </a:r>
                      <a:r>
                        <a:rPr lang="sr-Latn-RS" sz="1000" kern="1200" dirty="0">
                          <a:solidFill>
                            <a:srgbClr val="003300"/>
                          </a:solidFill>
                          <a:effectLst/>
                          <a:latin typeface="Gill Sans Light (Body)"/>
                        </a:rPr>
                        <a:t>Drobac,</a:t>
                      </a:r>
                      <a:r>
                        <a:rPr lang="sr-Latn-RS" sz="1000" kern="1200" baseline="0" dirty="0">
                          <a:solidFill>
                            <a:srgbClr val="003300"/>
                          </a:solidFill>
                          <a:effectLst/>
                          <a:latin typeface="Gill Sans Light (Body)"/>
                        </a:rPr>
                        <a:t> </a:t>
                      </a:r>
                      <a:r>
                        <a:rPr lang="sr-Latn-RS" sz="1000" kern="1200" dirty="0" err="1" smtClean="0">
                          <a:solidFill>
                            <a:srgbClr val="003300"/>
                          </a:solidFill>
                          <a:effectLst/>
                          <a:latin typeface="Gill Sans Light (Body)"/>
                        </a:rPr>
                        <a:t>Associate</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Professor</a:t>
                      </a:r>
                      <a:endParaRPr lang="sr-Latn-RS" sz="10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endParaRPr lang="sr-Latn-RS" sz="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 typeface="Arial" panose="020B0604020202020204" pitchFamily="34" charset="0"/>
                        <a:buNone/>
                        <a:tabLst/>
                        <a:defRPr/>
                      </a:pPr>
                      <a:r>
                        <a:rPr lang="en-US" sz="1000" kern="1200" dirty="0" smtClean="0">
                          <a:solidFill>
                            <a:srgbClr val="003300"/>
                          </a:solidFill>
                          <a:effectLst/>
                          <a:latin typeface="Gill Sans Light (Body)"/>
                        </a:rPr>
                        <a:t>*  </a:t>
                      </a:r>
                      <a:r>
                        <a:rPr lang="en-US" sz="1000" kern="1200" baseline="0" dirty="0" smtClean="0">
                          <a:solidFill>
                            <a:srgbClr val="003300"/>
                          </a:solidFill>
                          <a:effectLst/>
                          <a:latin typeface="Gill Sans Light (Body)"/>
                        </a:rPr>
                        <a:t> </a:t>
                      </a:r>
                      <a:r>
                        <a:rPr lang="en-US" sz="1000" kern="1200" dirty="0" smtClean="0">
                          <a:solidFill>
                            <a:srgbClr val="003300"/>
                          </a:solidFill>
                          <a:effectLst/>
                          <a:latin typeface="Gill Sans Light (Body)"/>
                        </a:rPr>
                        <a:t>D</a:t>
                      </a:r>
                      <a:r>
                        <a:rPr lang="sr-Latn-RS" sz="1000" kern="1200" dirty="0" err="1" smtClean="0">
                          <a:solidFill>
                            <a:srgbClr val="003300"/>
                          </a:solidFill>
                          <a:effectLst/>
                          <a:latin typeface="Gill Sans Light (Body)"/>
                        </a:rPr>
                        <a:t>epartment</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of</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Botany</a:t>
                      </a:r>
                      <a:endParaRPr lang="en-US"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 typeface="Arial" panose="020B0604020202020204" pitchFamily="34" charset="0"/>
                        <a:buNone/>
                        <a:tabLst/>
                        <a:defRPr/>
                      </a:pPr>
                      <a:r>
                        <a:rPr lang="sr-Latn-RS" sz="1000" kern="1200" dirty="0" smtClean="0">
                          <a:solidFill>
                            <a:srgbClr val="003300"/>
                          </a:solidFill>
                          <a:effectLst/>
                          <a:latin typeface="Gill Sans Light (Body)"/>
                        </a:rPr>
                        <a:t>** </a:t>
                      </a:r>
                      <a:r>
                        <a:rPr lang="en-US" sz="1000" kern="1200" dirty="0" smtClean="0">
                          <a:solidFill>
                            <a:srgbClr val="003300"/>
                          </a:solidFill>
                          <a:effectLst/>
                          <a:latin typeface="Gill Sans Light (Body)"/>
                        </a:rPr>
                        <a:t>Department of Microbiology and Immunology</a:t>
                      </a:r>
                      <a:r>
                        <a:rPr lang="sr-Latn-RS" sz="1000" kern="1200" dirty="0" smtClean="0">
                          <a:solidFill>
                            <a:srgbClr val="003300"/>
                          </a:solidFill>
                          <a:effectLst/>
                          <a:latin typeface="Gill Sans Light (Body)"/>
                        </a:rPr>
                        <a:t/>
                      </a:r>
                      <a:br>
                        <a:rPr lang="sr-Latn-RS" sz="1000" kern="1200" dirty="0" smtClean="0">
                          <a:solidFill>
                            <a:srgbClr val="003300"/>
                          </a:solidFill>
                          <a:effectLst/>
                          <a:latin typeface="Gill Sans Light (Body)"/>
                        </a:rPr>
                      </a:br>
                      <a:r>
                        <a:rPr lang="sr-Latn-RS" sz="1000" kern="1200" baseline="0" dirty="0" smtClean="0">
                          <a:solidFill>
                            <a:srgbClr val="003300"/>
                          </a:solidFill>
                          <a:effectLst/>
                          <a:latin typeface="Gill Sans Light (Body)"/>
                        </a:rPr>
                        <a:t>    </a:t>
                      </a:r>
                      <a:r>
                        <a:rPr lang="en-US" sz="1000" kern="1200" dirty="0" smtClean="0">
                          <a:solidFill>
                            <a:srgbClr val="003300"/>
                          </a:solidFill>
                          <a:effectLst/>
                          <a:latin typeface="Gill Sans Light (Body)"/>
                        </a:rPr>
                        <a:t>University of Belgrade - Faculty of Pharmacy</a:t>
                      </a:r>
                      <a:endParaRPr lang="sr-Latn-RS" sz="1000" kern="1200" dirty="0">
                        <a:solidFill>
                          <a:srgbClr val="00330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59014">
                <a:tc>
                  <a:txBody>
                    <a:bodyPr/>
                    <a:lstStyle/>
                    <a:p>
                      <a:pPr algn="l">
                        <a:spcAft>
                          <a:spcPts val="0"/>
                        </a:spcAft>
                      </a:pPr>
                      <a:r>
                        <a:rPr lang="sr-Latn-RS" sz="1000" kern="1200" dirty="0" err="1" smtClean="0">
                          <a:solidFill>
                            <a:srgbClr val="7030A0"/>
                          </a:solidFill>
                          <a:effectLst/>
                        </a:rPr>
                        <a:t>Equipment</a:t>
                      </a:r>
                      <a:r>
                        <a:rPr lang="sr-Latn-RS" sz="1000" kern="1200" dirty="0" smtClean="0">
                          <a:solidFill>
                            <a:srgbClr val="7030A0"/>
                          </a:solidFill>
                          <a:effectLst/>
                        </a:rPr>
                        <a:t> </a:t>
                      </a:r>
                      <a:r>
                        <a:rPr lang="sr-Latn-RS" sz="1000" kern="1200" dirty="0" err="1" smtClean="0">
                          <a:solidFill>
                            <a:srgbClr val="7030A0"/>
                          </a:solidFill>
                          <a:effectLst/>
                        </a:rPr>
                        <a:t>and</a:t>
                      </a:r>
                      <a:r>
                        <a:rPr lang="sr-Latn-RS" sz="1000" kern="1200" dirty="0" smtClean="0">
                          <a:solidFill>
                            <a:srgbClr val="7030A0"/>
                          </a:solidFill>
                          <a:effectLst/>
                        </a:rPr>
                        <a:t> </a:t>
                      </a:r>
                      <a:r>
                        <a:rPr lang="sr-Latn-RS" sz="1000" kern="1200" dirty="0" err="1" smtClean="0">
                          <a:solidFill>
                            <a:srgbClr val="7030A0"/>
                          </a:solidFill>
                          <a:effectLst/>
                        </a:rPr>
                        <a:t>methods</a:t>
                      </a:r>
                      <a:r>
                        <a:rPr lang="sr-Latn-RS" sz="1000" kern="1200" dirty="0" smtClean="0">
                          <a:solidFill>
                            <a:srgbClr val="7030A0"/>
                          </a:solidFill>
                          <a:effectLst/>
                          <a:latin typeface="Gill Sans Light (Body)"/>
                        </a:rPr>
                        <a:t>:</a:t>
                      </a:r>
                      <a:endParaRPr lang="en-US" sz="10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en-US" sz="1000" kern="1200" dirty="0" smtClean="0">
                          <a:solidFill>
                            <a:srgbClr val="7030A0"/>
                          </a:solidFill>
                          <a:effectLst/>
                          <a:latin typeface="Gill Sans Light (Body)"/>
                        </a:rPr>
                        <a:t>Gas chromatograph with flame-ionization detector and mass detector</a:t>
                      </a:r>
                      <a:r>
                        <a:rPr lang="sr-Latn-RS" sz="1000" kern="1200" dirty="0" smtClean="0">
                          <a:solidFill>
                            <a:srgbClr val="7030A0"/>
                          </a:solidFill>
                          <a:effectLst/>
                          <a:latin typeface="Gill Sans Light (Body)"/>
                        </a:rPr>
                        <a:t> </a:t>
                      </a:r>
                      <a:r>
                        <a:rPr lang="sr-Latn-RS" sz="1000" kern="1200" dirty="0">
                          <a:solidFill>
                            <a:srgbClr val="7030A0"/>
                          </a:solidFill>
                          <a:effectLst/>
                          <a:latin typeface="Gill Sans Light (Body)"/>
                        </a:rPr>
                        <a:t>Agilent GC/MSD System 6890N / 5975C</a:t>
                      </a:r>
                    </a:p>
                    <a:p>
                      <a:pPr algn="l">
                        <a:spcAft>
                          <a:spcPts val="0"/>
                        </a:spcAft>
                      </a:pPr>
                      <a:r>
                        <a:rPr lang="sr-Latn-RS" sz="1000" kern="1200" dirty="0" err="1" smtClean="0">
                          <a:solidFill>
                            <a:srgbClr val="7030A0"/>
                          </a:solidFill>
                          <a:effectLst/>
                          <a:latin typeface="Gill Sans Light (Body)"/>
                        </a:rPr>
                        <a:t>Liquid</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chromatograph</a:t>
                      </a:r>
                      <a:r>
                        <a:rPr lang="sr-Latn-RS" sz="1000" kern="1200" dirty="0" smtClean="0">
                          <a:solidFill>
                            <a:srgbClr val="7030A0"/>
                          </a:solidFill>
                          <a:effectLst/>
                          <a:latin typeface="Gill Sans Light (Body)"/>
                        </a:rPr>
                        <a:t> </a:t>
                      </a:r>
                      <a:r>
                        <a:rPr lang="fr-FR" sz="1000" kern="1200" dirty="0" err="1">
                          <a:solidFill>
                            <a:srgbClr val="7030A0"/>
                          </a:solidFill>
                          <a:effectLst/>
                          <a:latin typeface="Gill Sans Light (Body)"/>
                        </a:rPr>
                        <a:t>Agilen</a:t>
                      </a:r>
                      <a:r>
                        <a:rPr lang="sr-Latn-RS" sz="1000" kern="1200" dirty="0">
                          <a:solidFill>
                            <a:srgbClr val="7030A0"/>
                          </a:solidFill>
                          <a:effectLst/>
                          <a:latin typeface="Gill Sans Light (Body)"/>
                        </a:rPr>
                        <a:t>t</a:t>
                      </a:r>
                      <a:r>
                        <a:rPr lang="sr-Latn-RS" sz="1000" kern="1200" baseline="0" dirty="0">
                          <a:solidFill>
                            <a:srgbClr val="7030A0"/>
                          </a:solidFill>
                          <a:effectLst/>
                          <a:latin typeface="Gill Sans Light (Body)"/>
                        </a:rPr>
                        <a:t> </a:t>
                      </a:r>
                      <a:r>
                        <a:rPr lang="fr-FR" sz="1000" kern="1200" dirty="0">
                          <a:solidFill>
                            <a:srgbClr val="7030A0"/>
                          </a:solidFill>
                          <a:effectLst/>
                          <a:latin typeface="Gill Sans Light (Body)"/>
                        </a:rPr>
                        <a:t>1100 HPLC System</a:t>
                      </a:r>
                      <a:endParaRPr lang="sr-Latn-RS" sz="1000" kern="1200" dirty="0">
                        <a:solidFill>
                          <a:srgbClr val="7030A0"/>
                        </a:solidFill>
                        <a:effectLst/>
                        <a:latin typeface="Gill Sans Light (Body)"/>
                      </a:endParaRPr>
                    </a:p>
                    <a:p>
                      <a:pPr algn="l">
                        <a:spcAft>
                          <a:spcPts val="0"/>
                        </a:spcAft>
                      </a:pPr>
                      <a:r>
                        <a:rPr lang="en-US" sz="1000" kern="1200" dirty="0" smtClean="0">
                          <a:solidFill>
                            <a:srgbClr val="7030A0"/>
                          </a:solidFill>
                          <a:effectLst/>
                          <a:latin typeface="Gill Sans Light (Body)"/>
                        </a:rPr>
                        <a:t>Liquid chromatograph with mass detector</a:t>
                      </a:r>
                      <a:r>
                        <a:rPr lang="sr-Latn-RS" sz="1000" kern="1200" dirty="0" smtClean="0">
                          <a:solidFill>
                            <a:srgbClr val="7030A0"/>
                          </a:solidFill>
                          <a:effectLst/>
                          <a:latin typeface="Gill Sans Light (Body)"/>
                        </a:rPr>
                        <a:t> </a:t>
                      </a:r>
                      <a:r>
                        <a:rPr lang="sr-Latn-RS" sz="1000" kern="1200" dirty="0">
                          <a:solidFill>
                            <a:srgbClr val="7030A0"/>
                          </a:solidFill>
                          <a:effectLst/>
                          <a:latin typeface="Gill Sans Light (Body)"/>
                        </a:rPr>
                        <a:t>(LC/MS)</a:t>
                      </a:r>
                      <a:r>
                        <a:rPr lang="fr-FR" sz="1000" kern="1200" dirty="0">
                          <a:solidFill>
                            <a:srgbClr val="7030A0"/>
                          </a:solidFill>
                          <a:effectLst/>
                          <a:latin typeface="Gill Sans Light (Body)"/>
                        </a:rPr>
                        <a:t> </a:t>
                      </a:r>
                      <a:r>
                        <a:rPr lang="fr-FR" sz="1000" kern="1200" dirty="0" err="1">
                          <a:solidFill>
                            <a:srgbClr val="7030A0"/>
                          </a:solidFill>
                          <a:effectLst/>
                          <a:latin typeface="Gill Sans Light (Body)"/>
                        </a:rPr>
                        <a:t>Agilent</a:t>
                      </a:r>
                      <a:r>
                        <a:rPr lang="fr-FR" sz="1000" kern="1200" dirty="0">
                          <a:solidFill>
                            <a:srgbClr val="7030A0"/>
                          </a:solidFill>
                          <a:effectLst/>
                          <a:latin typeface="Gill Sans Light (Body)"/>
                        </a:rPr>
                        <a:t> 1260/6130 LC </a:t>
                      </a:r>
                      <a:r>
                        <a:rPr lang="fr-FR" sz="1000" kern="1200" dirty="0" err="1">
                          <a:solidFill>
                            <a:srgbClr val="7030A0"/>
                          </a:solidFill>
                          <a:effectLst/>
                          <a:latin typeface="Gill Sans Light (Body)"/>
                        </a:rPr>
                        <a:t>Systems</a:t>
                      </a:r>
                      <a:endParaRPr lang="sr-Latn-RS" sz="1000" kern="1200" dirty="0">
                        <a:solidFill>
                          <a:srgbClr val="7030A0"/>
                        </a:solidFill>
                        <a:effectLst/>
                        <a:latin typeface="Gill Sans Light (Body)"/>
                      </a:endParaRPr>
                    </a:p>
                    <a:p>
                      <a:pPr algn="l">
                        <a:spcAft>
                          <a:spcPts val="0"/>
                        </a:spcAft>
                      </a:pPr>
                      <a:r>
                        <a:rPr lang="sr-Latn-RS" sz="1000" kern="1200" dirty="0" smtClean="0">
                          <a:solidFill>
                            <a:srgbClr val="7030A0"/>
                          </a:solidFill>
                          <a:effectLst/>
                          <a:latin typeface="Gill Sans Light (Body)"/>
                        </a:rPr>
                        <a:t>UV-Vis </a:t>
                      </a:r>
                      <a:r>
                        <a:rPr lang="sr-Latn-RS" sz="1000" kern="1200" dirty="0" err="1" smtClean="0">
                          <a:solidFill>
                            <a:srgbClr val="7030A0"/>
                          </a:solidFill>
                          <a:effectLst/>
                          <a:latin typeface="Gill Sans Light (Body)"/>
                        </a:rPr>
                        <a:t>spectrophotometer</a:t>
                      </a:r>
                      <a:r>
                        <a:rPr lang="sr-Latn-RS" sz="1000" kern="1200" dirty="0" smtClean="0">
                          <a:solidFill>
                            <a:srgbClr val="7030A0"/>
                          </a:solidFill>
                          <a:effectLst/>
                          <a:latin typeface="Gill Sans Light (Body)"/>
                        </a:rPr>
                        <a:t> </a:t>
                      </a:r>
                      <a:r>
                        <a:rPr lang="en-US" sz="1000" kern="1200" dirty="0">
                          <a:solidFill>
                            <a:srgbClr val="7030A0"/>
                          </a:solidFill>
                          <a:effectLst/>
                          <a:latin typeface="Gill Sans Light (Body)"/>
                        </a:rPr>
                        <a:t>Thermo Scientific</a:t>
                      </a:r>
                      <a:r>
                        <a:rPr lang="sr-Latn-RS" sz="1000" kern="1200" baseline="0" dirty="0">
                          <a:solidFill>
                            <a:srgbClr val="7030A0"/>
                          </a:solidFill>
                          <a:effectLst/>
                          <a:latin typeface="Gill Sans Light (Body)"/>
                        </a:rPr>
                        <a:t> </a:t>
                      </a:r>
                      <a:r>
                        <a:rPr lang="en-US" sz="1000" kern="1200" dirty="0">
                          <a:solidFill>
                            <a:srgbClr val="7030A0"/>
                          </a:solidFill>
                          <a:effectLst/>
                          <a:latin typeface="Gill Sans Light (Body)"/>
                        </a:rPr>
                        <a:t>Evolution 300</a:t>
                      </a:r>
                      <a:endParaRPr lang="sr-Latn-RS" sz="1000" kern="1200" dirty="0">
                        <a:solidFill>
                          <a:srgbClr val="7030A0"/>
                        </a:solidFill>
                        <a:effectLst/>
                        <a:latin typeface="Gill Sans Light (Body)"/>
                      </a:endParaRPr>
                    </a:p>
                    <a:p>
                      <a:pPr algn="l">
                        <a:spcAft>
                          <a:spcPts val="0"/>
                        </a:spcAft>
                      </a:pPr>
                      <a:r>
                        <a:rPr lang="en-US" sz="1000" kern="1200" dirty="0" smtClean="0">
                          <a:solidFill>
                            <a:srgbClr val="7030A0"/>
                          </a:solidFill>
                          <a:effectLst/>
                          <a:latin typeface="Gill Sans Light (Body)"/>
                        </a:rPr>
                        <a:t>L</a:t>
                      </a:r>
                      <a:r>
                        <a:rPr lang="sr-Latn-RS" sz="1000" kern="1200" dirty="0" err="1" smtClean="0">
                          <a:solidFill>
                            <a:srgbClr val="7030A0"/>
                          </a:solidFill>
                          <a:effectLst/>
                          <a:latin typeface="Gill Sans Light (Body)"/>
                        </a:rPr>
                        <a:t>yophilizer</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rotavapor</a:t>
                      </a:r>
                      <a:r>
                        <a:rPr lang="en-US" sz="1000" kern="1200" dirty="0" smtClean="0">
                          <a:solidFill>
                            <a:srgbClr val="7030A0"/>
                          </a:solidFill>
                          <a:effectLst/>
                          <a:latin typeface="Gill Sans Light (Body)"/>
                        </a:rPr>
                        <a:t>s</a:t>
                      </a:r>
                      <a:endParaRPr lang="sr-Latn-RS" sz="1000" kern="1200" dirty="0">
                        <a:solidFill>
                          <a:srgbClr val="7030A0"/>
                        </a:solidFill>
                        <a:effectLst/>
                        <a:latin typeface="Gill Sans Light (Body)"/>
                      </a:endParaRPr>
                    </a:p>
                    <a:p>
                      <a:pPr algn="l">
                        <a:spcAft>
                          <a:spcPts val="0"/>
                        </a:spcAft>
                      </a:pPr>
                      <a:r>
                        <a:rPr lang="sr-Latn-RS" sz="1000" kern="1200" dirty="0" smtClean="0">
                          <a:solidFill>
                            <a:srgbClr val="7030A0"/>
                          </a:solidFill>
                          <a:effectLst/>
                          <a:latin typeface="Gill Sans Light (Body)"/>
                        </a:rPr>
                        <a:t>CO</a:t>
                      </a:r>
                      <a:r>
                        <a:rPr lang="sr-Latn-RS" sz="1000" kern="1200" baseline="-25000" dirty="0" smtClean="0">
                          <a:solidFill>
                            <a:srgbClr val="7030A0"/>
                          </a:solidFill>
                          <a:effectLst/>
                          <a:latin typeface="Gill Sans Light (Body)"/>
                        </a:rPr>
                        <a:t>2</a:t>
                      </a:r>
                      <a:r>
                        <a:rPr lang="sr-Latn-RS" sz="1000" kern="1200" dirty="0" smtClean="0">
                          <a:solidFill>
                            <a:srgbClr val="7030A0"/>
                          </a:solidFill>
                          <a:effectLst/>
                          <a:latin typeface="Gill Sans Light (Body)"/>
                        </a:rPr>
                        <a:t> </a:t>
                      </a:r>
                      <a:r>
                        <a:rPr lang="en-US" sz="1000" kern="1200" dirty="0" smtClean="0">
                          <a:solidFill>
                            <a:srgbClr val="7030A0"/>
                          </a:solidFill>
                          <a:effectLst/>
                          <a:latin typeface="Gill Sans Light (Body)"/>
                        </a:rPr>
                        <a:t>incubator</a:t>
                      </a:r>
                      <a:r>
                        <a:rPr lang="en-US" sz="1000" kern="1200" baseline="0" dirty="0" smtClean="0">
                          <a:solidFill>
                            <a:srgbClr val="7030A0"/>
                          </a:solidFill>
                          <a:effectLst/>
                          <a:latin typeface="Gill Sans Light (Body)"/>
                        </a:rPr>
                        <a:t> </a:t>
                      </a:r>
                      <a:r>
                        <a:rPr lang="sr-Latn-RS" sz="1000" kern="1200" dirty="0" smtClean="0">
                          <a:solidFill>
                            <a:srgbClr val="7030A0"/>
                          </a:solidFill>
                          <a:effectLst/>
                          <a:latin typeface="Gill Sans Light (Body)"/>
                        </a:rPr>
                        <a:t>MMM </a:t>
                      </a:r>
                      <a:r>
                        <a:rPr lang="sr-Latn-RS" sz="1000" kern="1200" dirty="0">
                          <a:solidFill>
                            <a:srgbClr val="7030A0"/>
                          </a:solidFill>
                          <a:effectLst/>
                          <a:latin typeface="Gill Sans Light (Body)"/>
                        </a:rPr>
                        <a:t>Medcenter Einrichtungen GmbH</a:t>
                      </a:r>
                    </a:p>
                    <a:p>
                      <a:pPr algn="l">
                        <a:spcAft>
                          <a:spcPts val="0"/>
                        </a:spcAft>
                      </a:pPr>
                      <a:endParaRPr lang="sr-Latn-RS" sz="300" kern="1200" dirty="0">
                        <a:solidFill>
                          <a:srgbClr val="7030A0"/>
                        </a:solidFill>
                        <a:effectLst/>
                        <a:latin typeface="Gill Sans Light (Body)"/>
                      </a:endParaRPr>
                    </a:p>
                    <a:p>
                      <a:pPr algn="l">
                        <a:spcAft>
                          <a:spcPts val="0"/>
                        </a:spcAft>
                      </a:pPr>
                      <a:r>
                        <a:rPr lang="en-US" sz="1000" kern="1200" dirty="0" smtClean="0">
                          <a:solidFill>
                            <a:srgbClr val="7030A0"/>
                          </a:solidFill>
                          <a:effectLst/>
                          <a:latin typeface="Gill Sans Light (Body)"/>
                        </a:rPr>
                        <a:t>Optimization of plant material extraction</a:t>
                      </a:r>
                    </a:p>
                    <a:p>
                      <a:pPr algn="l">
                        <a:spcAft>
                          <a:spcPts val="0"/>
                        </a:spcAft>
                      </a:pPr>
                      <a:r>
                        <a:rPr lang="en-US" sz="1000" kern="1200" dirty="0" smtClean="0">
                          <a:solidFill>
                            <a:srgbClr val="7030A0"/>
                          </a:solidFill>
                          <a:effectLst/>
                          <a:latin typeface="Gill Sans Light (Body)"/>
                        </a:rPr>
                        <a:t>Qualitative and quantitative analysis of extracts and essential oils</a:t>
                      </a:r>
                    </a:p>
                    <a:p>
                      <a:pPr algn="l">
                        <a:spcAft>
                          <a:spcPts val="0"/>
                        </a:spcAft>
                      </a:pPr>
                      <a:r>
                        <a:rPr lang="en-US" sz="1000" kern="1200" dirty="0" smtClean="0">
                          <a:solidFill>
                            <a:srgbClr val="7030A0"/>
                          </a:solidFill>
                          <a:effectLst/>
                          <a:latin typeface="Gill Sans Light (Body)"/>
                        </a:rPr>
                        <a:t>Isolation of plant secondary metabolites</a:t>
                      </a:r>
                    </a:p>
                    <a:p>
                      <a:pPr algn="l">
                        <a:spcAft>
                          <a:spcPts val="0"/>
                        </a:spcAft>
                      </a:pPr>
                      <a:r>
                        <a:rPr lang="en-US" sz="1000" kern="1200" dirty="0" smtClean="0">
                          <a:solidFill>
                            <a:srgbClr val="7030A0"/>
                          </a:solidFill>
                          <a:effectLst/>
                          <a:latin typeface="Gill Sans Light (Body)"/>
                        </a:rPr>
                        <a:t>Investigation of antioxidant activity of plant isolates</a:t>
                      </a:r>
                    </a:p>
                    <a:p>
                      <a:pPr algn="l">
                        <a:spcAft>
                          <a:spcPts val="0"/>
                        </a:spcAft>
                      </a:pPr>
                      <a:r>
                        <a:rPr lang="en-US" sz="1000" i="1" kern="1200" dirty="0" smtClean="0">
                          <a:solidFill>
                            <a:srgbClr val="7030A0"/>
                          </a:solidFill>
                          <a:effectLst/>
                          <a:latin typeface="Gill Sans Light (Body)"/>
                        </a:rPr>
                        <a:t>In vitro</a:t>
                      </a:r>
                      <a:r>
                        <a:rPr lang="en-US" sz="1000" kern="1200" dirty="0" smtClean="0">
                          <a:solidFill>
                            <a:srgbClr val="7030A0"/>
                          </a:solidFill>
                          <a:effectLst/>
                          <a:latin typeface="Gill Sans Light (Body)"/>
                        </a:rPr>
                        <a:t> and </a:t>
                      </a:r>
                      <a:r>
                        <a:rPr lang="en-US" sz="1000" i="1" kern="1200" dirty="0" smtClean="0">
                          <a:solidFill>
                            <a:srgbClr val="7030A0"/>
                          </a:solidFill>
                          <a:effectLst/>
                          <a:latin typeface="Gill Sans Light (Body)"/>
                        </a:rPr>
                        <a:t>in </a:t>
                      </a:r>
                      <a:r>
                        <a:rPr lang="en-US" sz="1000" i="1" kern="1200" dirty="0" err="1" smtClean="0">
                          <a:solidFill>
                            <a:srgbClr val="7030A0"/>
                          </a:solidFill>
                          <a:effectLst/>
                          <a:latin typeface="Gill Sans Light (Body)"/>
                        </a:rPr>
                        <a:t>silico</a:t>
                      </a:r>
                      <a:r>
                        <a:rPr lang="en-US" sz="1000" kern="1200" dirty="0" smtClean="0">
                          <a:solidFill>
                            <a:srgbClr val="7030A0"/>
                          </a:solidFill>
                          <a:effectLst/>
                          <a:latin typeface="Gill Sans Light (Body)"/>
                        </a:rPr>
                        <a:t> testing of the ability to inhibit various enzymes by plant isolates</a:t>
                      </a:r>
                    </a:p>
                    <a:p>
                      <a:pPr algn="l">
                        <a:spcAft>
                          <a:spcPts val="0"/>
                        </a:spcAft>
                      </a:pPr>
                      <a:r>
                        <a:rPr lang="en-US" sz="1000" kern="1200" dirty="0" smtClean="0">
                          <a:solidFill>
                            <a:srgbClr val="7030A0"/>
                          </a:solidFill>
                          <a:effectLst/>
                          <a:latin typeface="Gill Sans Light (Body)"/>
                        </a:rPr>
                        <a:t>Investigation of antimicrobial activity of plant isolates</a:t>
                      </a:r>
                    </a:p>
                    <a:p>
                      <a:pPr algn="l">
                        <a:spcAft>
                          <a:spcPts val="0"/>
                        </a:spcAft>
                      </a:pPr>
                      <a:r>
                        <a:rPr lang="en-US" sz="1000" i="1" kern="1200" dirty="0" smtClean="0">
                          <a:solidFill>
                            <a:srgbClr val="7030A0"/>
                          </a:solidFill>
                          <a:effectLst/>
                          <a:latin typeface="Gill Sans Light (Body)"/>
                        </a:rPr>
                        <a:t>In vivo</a:t>
                      </a:r>
                      <a:r>
                        <a:rPr lang="en-US" sz="1000" kern="1200" dirty="0" smtClean="0">
                          <a:solidFill>
                            <a:srgbClr val="7030A0"/>
                          </a:solidFill>
                          <a:effectLst/>
                          <a:latin typeface="Gill Sans Light (Body)"/>
                        </a:rPr>
                        <a:t> study of </a:t>
                      </a:r>
                      <a:r>
                        <a:rPr lang="en-US" sz="1000" kern="1200" dirty="0" err="1" smtClean="0">
                          <a:solidFill>
                            <a:srgbClr val="7030A0"/>
                          </a:solidFill>
                          <a:effectLst/>
                          <a:latin typeface="Gill Sans Light (Body)"/>
                        </a:rPr>
                        <a:t>gastroprotective</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hepatoprotective</a:t>
                      </a:r>
                      <a:r>
                        <a:rPr lang="en-US" sz="1000" kern="1200" dirty="0" smtClean="0">
                          <a:solidFill>
                            <a:srgbClr val="7030A0"/>
                          </a:solidFill>
                          <a:effectLst/>
                          <a:latin typeface="Gill Sans Light (Body)"/>
                        </a:rPr>
                        <a:t> and antidiabetic activity of plant isolates</a:t>
                      </a:r>
                      <a:endParaRPr lang="sr-Latn-RS" sz="1000" kern="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l">
                        <a:spcAft>
                          <a:spcPts val="0"/>
                        </a:spcAft>
                      </a:pPr>
                      <a:r>
                        <a:rPr lang="sr-Latn-RS" sz="1000" b="0" kern="1200" dirty="0" err="1" smtClean="0">
                          <a:solidFill>
                            <a:srgbClr val="003300"/>
                          </a:solidFill>
                          <a:effectLst/>
                          <a:latin typeface="Gill Sans Light (Body)"/>
                        </a:rPr>
                        <a:t>Projects</a:t>
                      </a:r>
                      <a:r>
                        <a:rPr lang="sr-Latn-RS" sz="1000" b="0" kern="1200" dirty="0" smtClean="0">
                          <a:solidFill>
                            <a:srgbClr val="003300"/>
                          </a:solidFill>
                          <a:effectLst/>
                          <a:latin typeface="Gill Sans Light (Body)"/>
                        </a:rPr>
                        <a:t>/</a:t>
                      </a:r>
                      <a:br>
                        <a:rPr lang="sr-Latn-RS" sz="1000" b="0" kern="1200" dirty="0" smtClean="0">
                          <a:solidFill>
                            <a:srgbClr val="003300"/>
                          </a:solidFill>
                          <a:effectLst/>
                          <a:latin typeface="Gill Sans Light (Body)"/>
                        </a:rPr>
                      </a:br>
                      <a:r>
                        <a:rPr lang="sr-Latn-RS" sz="1000" b="0" kern="1200" dirty="0" err="1" smtClean="0">
                          <a:solidFill>
                            <a:srgbClr val="003300"/>
                          </a:solidFill>
                          <a:effectLst/>
                          <a:latin typeface="Gill Sans Light (Body)"/>
                        </a:rPr>
                        <a:t>funding</a:t>
                      </a:r>
                      <a:r>
                        <a:rPr lang="sr-Latn-RS" sz="1000" b="0" kern="1200" dirty="0" smtClean="0">
                          <a:solidFill>
                            <a:srgbClr val="003300"/>
                          </a:solidFill>
                          <a:effectLst/>
                          <a:latin typeface="Gill Sans Light (Body)"/>
                        </a:rPr>
                        <a:t>:</a:t>
                      </a:r>
                      <a:endParaRPr lang="en-US" sz="10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000" b="0" dirty="0" smtClean="0">
                          <a:solidFill>
                            <a:srgbClr val="003300"/>
                          </a:solidFill>
                          <a:latin typeface="Gill Sans Light (Body)"/>
                        </a:rPr>
                        <a:t>Institutional financing by the Ministry of Education, Science and Technological Development Contract No. 451-03-9/2021-14/200161</a:t>
                      </a:r>
                      <a:r>
                        <a:rPr lang="pt-BR" sz="1000" b="0" dirty="0" smtClean="0">
                          <a:solidFill>
                            <a:srgbClr val="003300"/>
                          </a:solidFill>
                          <a:latin typeface="Gill Sans Light (Body)"/>
                        </a:rPr>
                        <a:t>.</a:t>
                      </a:r>
                      <a:endParaRPr lang="en-US" sz="10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algn="l">
                        <a:spcAft>
                          <a:spcPts val="0"/>
                        </a:spcAft>
                      </a:pPr>
                      <a:r>
                        <a:rPr lang="sr-Latn-RS" sz="1000" kern="1200" dirty="0" err="1" smtClean="0">
                          <a:solidFill>
                            <a:srgbClr val="7030A0"/>
                          </a:solidFill>
                          <a:effectLst/>
                        </a:rPr>
                        <a:t>Collabora</a:t>
                      </a:r>
                      <a:r>
                        <a:rPr lang="sr-Latn-RS" sz="1000" kern="1200" dirty="0" smtClean="0">
                          <a:solidFill>
                            <a:srgbClr val="7030A0"/>
                          </a:solidFill>
                          <a:effectLst/>
                        </a:rPr>
                        <a:t>-</a:t>
                      </a:r>
                      <a:r>
                        <a:rPr lang="sr-Latn-RS" sz="1000" kern="1200" dirty="0" err="1" smtClean="0">
                          <a:solidFill>
                            <a:srgbClr val="7030A0"/>
                          </a:solidFill>
                          <a:effectLst/>
                        </a:rPr>
                        <a:t>tions</a:t>
                      </a:r>
                      <a:r>
                        <a:rPr lang="sr-Latn-RS" sz="1000" kern="1200" dirty="0" smtClean="0">
                          <a:solidFill>
                            <a:srgbClr val="7030A0"/>
                          </a:solidFill>
                          <a:effectLst/>
                          <a:latin typeface="Gill Sans Light (Body)"/>
                        </a:rPr>
                        <a:t>: </a:t>
                      </a:r>
                      <a:endParaRPr lang="en-US" sz="10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Institute for Biological Research „</a:t>
                      </a:r>
                      <a:r>
                        <a:rPr lang="en-US" sz="1000" kern="1200" dirty="0" err="1" smtClean="0">
                          <a:solidFill>
                            <a:srgbClr val="7030A0"/>
                          </a:solidFill>
                          <a:effectLst/>
                          <a:latin typeface="Gill Sans Light (Body)"/>
                        </a:rPr>
                        <a:t>Siniša</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Stanković</a:t>
                      </a:r>
                      <a:r>
                        <a:rPr lang="en-US" sz="1000" kern="1200" dirty="0" smtClean="0">
                          <a:solidFill>
                            <a:srgbClr val="7030A0"/>
                          </a:solidFill>
                          <a:effectLst/>
                          <a:latin typeface="Gill Sans Light (Body)"/>
                        </a:rPr>
                        <a:t>“</a:t>
                      </a:r>
                      <a:r>
                        <a:rPr lang="sr-Latn-RS" sz="1000" kern="1200" baseline="0" dirty="0" smtClean="0">
                          <a:solidFill>
                            <a:srgbClr val="7030A0"/>
                          </a:solidFill>
                          <a:effectLst/>
                          <a:latin typeface="Gill Sans Light (Body)"/>
                        </a:rPr>
                        <a:t>; </a:t>
                      </a:r>
                      <a:endParaRPr lang="en-US" sz="1000" kern="1200" baseline="0" dirty="0" smtClean="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baseline="0" dirty="0" smtClean="0">
                          <a:solidFill>
                            <a:srgbClr val="7030A0"/>
                          </a:solidFill>
                          <a:effectLst/>
                          <a:latin typeface="Gill Sans Light (Body)"/>
                        </a:rPr>
                        <a:t>Institute for Oncology and Radiology of Serbia</a:t>
                      </a:r>
                      <a:r>
                        <a:rPr lang="sr-Latn-RS" sz="1000" kern="1200" baseline="0" dirty="0" smtClean="0">
                          <a:solidFill>
                            <a:srgbClr val="7030A0"/>
                          </a:solidFill>
                          <a:effectLst/>
                          <a:latin typeface="Gill Sans Light (Body)"/>
                        </a:rPr>
                        <a:t>; </a:t>
                      </a:r>
                      <a:endParaRPr lang="en-US" sz="1000" kern="1200" baseline="0" dirty="0" smtClean="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baseline="0" dirty="0" err="1" smtClean="0">
                          <a:solidFill>
                            <a:srgbClr val="7030A0"/>
                          </a:solidFill>
                          <a:effectLst/>
                          <a:latin typeface="Gill Sans Light (Body)"/>
                        </a:rPr>
                        <a:t>Museum</a:t>
                      </a:r>
                      <a:r>
                        <a:rPr lang="sr-Latn-RS" sz="1000" kern="1200" baseline="0" dirty="0" smtClean="0">
                          <a:solidFill>
                            <a:srgbClr val="7030A0"/>
                          </a:solidFill>
                          <a:effectLst/>
                          <a:latin typeface="Gill Sans Light (Body)"/>
                        </a:rPr>
                        <a:t> </a:t>
                      </a:r>
                      <a:r>
                        <a:rPr lang="sr-Latn-RS" sz="1000" kern="1200" baseline="0" dirty="0" err="1" smtClean="0">
                          <a:solidFill>
                            <a:srgbClr val="7030A0"/>
                          </a:solidFill>
                          <a:effectLst/>
                          <a:latin typeface="Gill Sans Light (Body)"/>
                        </a:rPr>
                        <a:t>of</a:t>
                      </a:r>
                      <a:r>
                        <a:rPr lang="sr-Latn-RS" sz="1000" kern="1200" baseline="0" dirty="0" smtClean="0">
                          <a:solidFill>
                            <a:srgbClr val="7030A0"/>
                          </a:solidFill>
                          <a:effectLst/>
                          <a:latin typeface="Gill Sans Light (Body)"/>
                        </a:rPr>
                        <a:t> </a:t>
                      </a:r>
                      <a:r>
                        <a:rPr lang="sr-Latn-RS" sz="1000" kern="1200" baseline="0" dirty="0" err="1" smtClean="0">
                          <a:solidFill>
                            <a:srgbClr val="7030A0"/>
                          </a:solidFill>
                          <a:effectLst/>
                          <a:latin typeface="Gill Sans Light (Body)"/>
                        </a:rPr>
                        <a:t>Natural</a:t>
                      </a:r>
                      <a:r>
                        <a:rPr lang="sr-Latn-RS" sz="1000" kern="1200" baseline="0" dirty="0" smtClean="0">
                          <a:solidFill>
                            <a:srgbClr val="7030A0"/>
                          </a:solidFill>
                          <a:effectLst/>
                          <a:latin typeface="Gill Sans Light (Body)"/>
                        </a:rPr>
                        <a:t> </a:t>
                      </a:r>
                      <a:r>
                        <a:rPr lang="sr-Latn-RS" sz="1000" kern="1200" baseline="0" dirty="0" err="1" smtClean="0">
                          <a:solidFill>
                            <a:srgbClr val="7030A0"/>
                          </a:solidFill>
                          <a:effectLst/>
                          <a:latin typeface="Gill Sans Light (Body)"/>
                        </a:rPr>
                        <a:t>History</a:t>
                      </a:r>
                      <a:r>
                        <a:rPr lang="sr-Latn-RS" sz="1000" kern="1200" baseline="0" dirty="0" smtClean="0">
                          <a:solidFill>
                            <a:srgbClr val="7030A0"/>
                          </a:solidFill>
                          <a:effectLst/>
                          <a:latin typeface="Gill Sans Light (Body)"/>
                        </a:rPr>
                        <a:t>; </a:t>
                      </a:r>
                      <a:endParaRPr lang="en-US" sz="1000" kern="1200" baseline="0" dirty="0" smtClean="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baseline="0" dirty="0" smtClean="0">
                          <a:solidFill>
                            <a:srgbClr val="7030A0"/>
                          </a:solidFill>
                          <a:effectLst/>
                          <a:latin typeface="Gill Sans Light (Body)"/>
                        </a:rPr>
                        <a:t>Institute for Medicinal Plant Research „</a:t>
                      </a:r>
                      <a:r>
                        <a:rPr lang="en-US" sz="1000" kern="1200" baseline="0" dirty="0" err="1" smtClean="0">
                          <a:solidFill>
                            <a:srgbClr val="7030A0"/>
                          </a:solidFill>
                          <a:effectLst/>
                          <a:latin typeface="Gill Sans Light (Body)"/>
                        </a:rPr>
                        <a:t>Dr</a:t>
                      </a:r>
                      <a:r>
                        <a:rPr lang="en-US" sz="1000" kern="1200" baseline="0" dirty="0" smtClean="0">
                          <a:solidFill>
                            <a:srgbClr val="7030A0"/>
                          </a:solidFill>
                          <a:effectLst/>
                          <a:latin typeface="Gill Sans Light (Body)"/>
                        </a:rPr>
                        <a:t> </a:t>
                      </a:r>
                      <a:r>
                        <a:rPr lang="en-US" sz="1000" kern="1200" baseline="0" dirty="0" err="1" smtClean="0">
                          <a:solidFill>
                            <a:srgbClr val="7030A0"/>
                          </a:solidFill>
                          <a:effectLst/>
                          <a:latin typeface="Gill Sans Light (Body)"/>
                        </a:rPr>
                        <a:t>Josif</a:t>
                      </a:r>
                      <a:r>
                        <a:rPr lang="en-US" sz="1000" kern="1200" baseline="0" dirty="0" smtClean="0">
                          <a:solidFill>
                            <a:srgbClr val="7030A0"/>
                          </a:solidFill>
                          <a:effectLst/>
                          <a:latin typeface="Gill Sans Light (Body)"/>
                        </a:rPr>
                        <a:t> Pan</a:t>
                      </a:r>
                      <a:r>
                        <a:rPr lang="sr-Latn-RS" sz="1000" kern="1200" baseline="0" dirty="0" smtClean="0">
                          <a:solidFill>
                            <a:srgbClr val="7030A0"/>
                          </a:solidFill>
                          <a:effectLst/>
                          <a:latin typeface="Gill Sans Light (Body)"/>
                        </a:rPr>
                        <a:t>č</a:t>
                      </a:r>
                      <a:r>
                        <a:rPr lang="en-US" sz="1000" kern="1200" baseline="0" dirty="0" err="1" smtClean="0">
                          <a:solidFill>
                            <a:srgbClr val="7030A0"/>
                          </a:solidFill>
                          <a:effectLst/>
                          <a:latin typeface="Gill Sans Light (Body)"/>
                        </a:rPr>
                        <a:t>i</a:t>
                      </a:r>
                      <a:r>
                        <a:rPr lang="sr-Latn-RS" sz="1000" kern="1200" baseline="0" dirty="0" smtClean="0">
                          <a:solidFill>
                            <a:srgbClr val="7030A0"/>
                          </a:solidFill>
                          <a:effectLst/>
                          <a:latin typeface="Gill Sans Light (Body)"/>
                        </a:rPr>
                        <a:t>ć</a:t>
                      </a:r>
                      <a:r>
                        <a:rPr lang="en-US" sz="1000" kern="1200" baseline="0" dirty="0" smtClean="0">
                          <a:solidFill>
                            <a:srgbClr val="7030A0"/>
                          </a:solidFill>
                          <a:effectLst/>
                          <a:latin typeface="Gill Sans Light (Body)"/>
                        </a:rPr>
                        <a:t>“</a:t>
                      </a:r>
                      <a:r>
                        <a:rPr lang="sr-Latn-RS" sz="1000" kern="1200" baseline="0" dirty="0" smtClean="0">
                          <a:solidFill>
                            <a:srgbClr val="7030A0"/>
                          </a:solidFill>
                          <a:effectLst/>
                          <a:latin typeface="Gill Sans Light (Body)"/>
                        </a:rPr>
                        <a:t>, </a:t>
                      </a:r>
                      <a:r>
                        <a:rPr lang="en-US" sz="1000" kern="1200" baseline="0" dirty="0" smtClean="0">
                          <a:solidFill>
                            <a:srgbClr val="7030A0"/>
                          </a:solidFill>
                          <a:effectLst/>
                          <a:latin typeface="Gill Sans Light (Body)"/>
                        </a:rPr>
                        <a:t>B</a:t>
                      </a:r>
                      <a:r>
                        <a:rPr lang="sr-Latn-RS" sz="1000" kern="1200" baseline="0" dirty="0" err="1" smtClean="0">
                          <a:solidFill>
                            <a:srgbClr val="7030A0"/>
                          </a:solidFill>
                          <a:effectLst/>
                          <a:latin typeface="Gill Sans Light (Body)"/>
                        </a:rPr>
                        <a:t>elgrade</a:t>
                      </a:r>
                      <a:r>
                        <a:rPr lang="sr-Latn-RS" sz="1000" kern="1200" baseline="0" dirty="0" smtClean="0">
                          <a:solidFill>
                            <a:srgbClr val="7030A0"/>
                          </a:solidFill>
                          <a:effectLst/>
                          <a:latin typeface="Gill Sans Light (Body)"/>
                        </a:rPr>
                        <a:t>;</a:t>
                      </a:r>
                      <a:endParaRPr lang="sr-Latn-RS" sz="1000" kern="1200" dirty="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a:solidFill>
                            <a:srgbClr val="7030A0"/>
                          </a:solidFill>
                          <a:effectLst/>
                          <a:latin typeface="Gill Sans Light (Body)"/>
                        </a:rPr>
                        <a:t>Department of </a:t>
                      </a:r>
                      <a:r>
                        <a:rPr lang="sr-Latn-RS" sz="1000" kern="1200" dirty="0">
                          <a:solidFill>
                            <a:srgbClr val="7030A0"/>
                          </a:solidFill>
                          <a:effectLst/>
                          <a:latin typeface="Gill Sans Light (Body)"/>
                        </a:rPr>
                        <a:t>P</a:t>
                      </a:r>
                      <a:r>
                        <a:rPr lang="en-US" sz="1000" kern="1200" dirty="0" err="1">
                          <a:solidFill>
                            <a:srgbClr val="7030A0"/>
                          </a:solidFill>
                          <a:effectLst/>
                          <a:latin typeface="Gill Sans Light (Body)"/>
                        </a:rPr>
                        <a:t>harmacognosy</a:t>
                      </a:r>
                      <a:r>
                        <a:rPr lang="en-US" sz="1000" kern="1200" dirty="0">
                          <a:solidFill>
                            <a:srgbClr val="7030A0"/>
                          </a:solidFill>
                          <a:effectLst/>
                          <a:latin typeface="Gill Sans Light (Body)"/>
                        </a:rPr>
                        <a:t> and Natural product Chemistry, School of Pharmacy, University of Athens</a:t>
                      </a:r>
                      <a:r>
                        <a:rPr lang="sr-Latn-RS" sz="1000" kern="1200" dirty="0">
                          <a:solidFill>
                            <a:srgbClr val="7030A0"/>
                          </a:solidFill>
                          <a:effectLst/>
                          <a:latin typeface="Gill Sans Light (Body)"/>
                        </a:rPr>
                        <a:t>, </a:t>
                      </a:r>
                      <a:r>
                        <a:rPr lang="sr-Latn-RS" sz="1000" kern="1200" dirty="0" smtClean="0">
                          <a:solidFill>
                            <a:srgbClr val="7030A0"/>
                          </a:solidFill>
                          <a:effectLst/>
                          <a:latin typeface="Gill Sans Light (Body)"/>
                        </a:rPr>
                        <a:t>Greece;</a:t>
                      </a:r>
                      <a:endParaRPr lang="sr-Latn-RS" sz="1000" kern="1200" dirty="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a:solidFill>
                            <a:srgbClr val="7030A0"/>
                          </a:solidFill>
                          <a:effectLst/>
                          <a:latin typeface="Gill Sans Light (Body)"/>
                        </a:rPr>
                        <a:t>Department of</a:t>
                      </a:r>
                      <a:r>
                        <a:rPr lang="sr-Latn-RS" sz="1000" kern="1200" dirty="0">
                          <a:solidFill>
                            <a:srgbClr val="7030A0"/>
                          </a:solidFill>
                          <a:effectLst/>
                          <a:latin typeface="Gill Sans Light (Body)"/>
                        </a:rPr>
                        <a:t> </a:t>
                      </a:r>
                      <a:r>
                        <a:rPr lang="en-US" sz="1000" kern="1200" dirty="0">
                          <a:solidFill>
                            <a:srgbClr val="7030A0"/>
                          </a:solidFill>
                          <a:effectLst/>
                          <a:latin typeface="Gill Sans Light (Body)"/>
                        </a:rPr>
                        <a:t>Medicinal Chemistry and </a:t>
                      </a:r>
                      <a:r>
                        <a:rPr lang="en-US" sz="1000" kern="1200" dirty="0" err="1">
                          <a:solidFill>
                            <a:srgbClr val="7030A0"/>
                          </a:solidFill>
                          <a:effectLst/>
                          <a:latin typeface="Gill Sans Light (Body)"/>
                        </a:rPr>
                        <a:t>Pharmacognosy</a:t>
                      </a:r>
                      <a:r>
                        <a:rPr lang="en-US" sz="1000" kern="1200" dirty="0">
                          <a:solidFill>
                            <a:srgbClr val="7030A0"/>
                          </a:solidFill>
                          <a:effectLst/>
                          <a:latin typeface="Gill Sans Light (Body)"/>
                        </a:rPr>
                        <a:t>, College of Pharmacy,</a:t>
                      </a:r>
                      <a:r>
                        <a:rPr lang="sr-Latn-RS" sz="1000" kern="1200" baseline="0" dirty="0">
                          <a:solidFill>
                            <a:srgbClr val="7030A0"/>
                          </a:solidFill>
                          <a:effectLst/>
                          <a:latin typeface="Gill Sans Light (Body)"/>
                        </a:rPr>
                        <a:t> </a:t>
                      </a:r>
                      <a:r>
                        <a:rPr lang="en-US" sz="1000" kern="1200" dirty="0">
                          <a:solidFill>
                            <a:srgbClr val="7030A0"/>
                          </a:solidFill>
                          <a:effectLst/>
                          <a:latin typeface="Gill Sans Light (Body)"/>
                        </a:rPr>
                        <a:t>University of Illinois, Chicago, </a:t>
                      </a:r>
                      <a:r>
                        <a:rPr lang="en-US" sz="1000" kern="1200" dirty="0" smtClean="0">
                          <a:solidFill>
                            <a:srgbClr val="7030A0"/>
                          </a:solidFill>
                          <a:effectLst/>
                          <a:latin typeface="Gill Sans Light (Body)"/>
                        </a:rPr>
                        <a:t>USA</a:t>
                      </a:r>
                      <a:r>
                        <a:rPr lang="sr-Latn-RS" sz="1000" kern="1200" dirty="0" smtClean="0">
                          <a:solidFill>
                            <a:srgbClr val="7030A0"/>
                          </a:solidFill>
                          <a:effectLst/>
                          <a:latin typeface="Gill Sans Light (Body)"/>
                        </a:rPr>
                        <a:t>;</a:t>
                      </a:r>
                      <a:endParaRPr lang="sr-Latn-RS" sz="1000" kern="1200" dirty="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fr-FR" sz="1000" kern="1200" dirty="0">
                          <a:solidFill>
                            <a:srgbClr val="7030A0"/>
                          </a:solidFill>
                          <a:effectLst/>
                          <a:latin typeface="Gill Sans Light (Body)"/>
                        </a:rPr>
                        <a:t>Equipe de Chimie Analytique des Molécules </a:t>
                      </a:r>
                      <a:r>
                        <a:rPr lang="fr-FR" sz="1000" kern="1200" dirty="0" err="1">
                          <a:solidFill>
                            <a:srgbClr val="7030A0"/>
                          </a:solidFill>
                          <a:effectLst/>
                          <a:latin typeface="Gill Sans Light (Body)"/>
                        </a:rPr>
                        <a:t>BioActives</a:t>
                      </a:r>
                      <a:r>
                        <a:rPr lang="sr-Latn-RS" sz="1000" kern="1200" baseline="0" dirty="0">
                          <a:solidFill>
                            <a:srgbClr val="7030A0"/>
                          </a:solidFill>
                          <a:effectLst/>
                          <a:latin typeface="Gill Sans Light (Body)"/>
                        </a:rPr>
                        <a:t> </a:t>
                      </a:r>
                      <a:r>
                        <a:rPr lang="fr-FR" sz="1000" kern="1200" dirty="0">
                          <a:solidFill>
                            <a:srgbClr val="7030A0"/>
                          </a:solidFill>
                          <a:effectLst/>
                          <a:latin typeface="Gill Sans Light (Body)"/>
                        </a:rPr>
                        <a:t>Institut Pluridisciplinaire Hubert CURIEN </a:t>
                      </a:r>
                      <a:r>
                        <a:rPr lang="fr-FR" sz="1000" kern="1200" dirty="0" smtClean="0">
                          <a:solidFill>
                            <a:srgbClr val="7030A0"/>
                          </a:solidFill>
                          <a:effectLst/>
                          <a:latin typeface="Gill Sans Light (Body)"/>
                        </a:rPr>
                        <a:t>(French </a:t>
                      </a:r>
                      <a:r>
                        <a:rPr lang="fr-FR" sz="1000" kern="1200" dirty="0">
                          <a:solidFill>
                            <a:srgbClr val="7030A0"/>
                          </a:solidFill>
                          <a:effectLst/>
                          <a:latin typeface="Gill Sans Light (Body)"/>
                        </a:rPr>
                        <a:t>National Centre for </a:t>
                      </a:r>
                      <a:r>
                        <a:rPr lang="fr-FR" sz="1000" kern="1200" dirty="0" err="1">
                          <a:solidFill>
                            <a:srgbClr val="7030A0"/>
                          </a:solidFill>
                          <a:effectLst/>
                          <a:latin typeface="Gill Sans Light (Body)"/>
                        </a:rPr>
                        <a:t>Scientific</a:t>
                      </a:r>
                      <a:r>
                        <a:rPr lang="fr-FR" sz="1000" kern="1200" dirty="0">
                          <a:solidFill>
                            <a:srgbClr val="7030A0"/>
                          </a:solidFill>
                          <a:effectLst/>
                          <a:latin typeface="Gill Sans Light (Body)"/>
                        </a:rPr>
                        <a:t> </a:t>
                      </a:r>
                      <a:r>
                        <a:rPr lang="fr-FR" sz="1000" kern="1200" dirty="0" err="1">
                          <a:solidFill>
                            <a:srgbClr val="7030A0"/>
                          </a:solidFill>
                          <a:effectLst/>
                          <a:latin typeface="Gill Sans Light (Body)"/>
                        </a:rPr>
                        <a:t>Research</a:t>
                      </a:r>
                      <a:r>
                        <a:rPr lang="fr-FR" sz="1000" kern="1200" dirty="0">
                          <a:solidFill>
                            <a:srgbClr val="7030A0"/>
                          </a:solidFill>
                          <a:effectLst/>
                          <a:latin typeface="Gill Sans Light (Body)"/>
                        </a:rPr>
                        <a:t>),</a:t>
                      </a:r>
                      <a:r>
                        <a:rPr lang="sr-Latn-RS" sz="1000" kern="1200" baseline="0" dirty="0">
                          <a:solidFill>
                            <a:srgbClr val="7030A0"/>
                          </a:solidFill>
                          <a:effectLst/>
                          <a:latin typeface="Gill Sans Light (Body)"/>
                        </a:rPr>
                        <a:t> </a:t>
                      </a:r>
                      <a:r>
                        <a:rPr lang="fr-FR" sz="1000" kern="1200" dirty="0">
                          <a:solidFill>
                            <a:srgbClr val="7030A0"/>
                          </a:solidFill>
                          <a:effectLst/>
                          <a:latin typeface="Gill Sans Light (Body)"/>
                        </a:rPr>
                        <a:t>Université de </a:t>
                      </a:r>
                      <a:r>
                        <a:rPr lang="fr-FR" sz="1000" kern="1200" dirty="0" smtClean="0">
                          <a:solidFill>
                            <a:srgbClr val="7030A0"/>
                          </a:solidFill>
                          <a:effectLst/>
                          <a:latin typeface="Gill Sans Light (Body)"/>
                        </a:rPr>
                        <a:t>Strasbourg</a:t>
                      </a:r>
                      <a:r>
                        <a:rPr lang="sr-Latn-RS" sz="1000" kern="1200" dirty="0" smtClean="0">
                          <a:solidFill>
                            <a:srgbClr val="7030A0"/>
                          </a:solidFill>
                          <a:effectLst/>
                          <a:latin typeface="Gill Sans Light (Body)"/>
                        </a:rPr>
                        <a:t>.</a:t>
                      </a:r>
                      <a:endParaRPr lang="en-US" sz="1000" kern="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5" name="Rectangle 4"/>
          <p:cNvSpPr/>
          <p:nvPr/>
        </p:nvSpPr>
        <p:spPr>
          <a:xfrm>
            <a:off x="4443166" y="3752904"/>
            <a:ext cx="3349705" cy="1862048"/>
          </a:xfrm>
          <a:prstGeom prst="rect">
            <a:avLst/>
          </a:prstGeom>
        </p:spPr>
        <p:txBody>
          <a:bodyPr wrap="square">
            <a:spAutoFit/>
          </a:bodyPr>
          <a:lstStyle/>
          <a:p>
            <a:pPr algn="l" hangingPunct="1">
              <a:lnSpc>
                <a:spcPct val="115000"/>
              </a:lnSpc>
              <a:defRPr/>
            </a:pPr>
            <a:r>
              <a:rPr lang="sr-Latn-RS" sz="1000" i="0" kern="1200" dirty="0" smtClean="0">
                <a:solidFill>
                  <a:srgbClr val="003300"/>
                </a:solidFill>
                <a:latin typeface="Gill Sans Light (Body)"/>
              </a:rPr>
              <a:t>Dr. Mirjana </a:t>
            </a:r>
            <a:r>
              <a:rPr lang="sr-Latn-RS" sz="1000" i="0" kern="1200" dirty="0">
                <a:solidFill>
                  <a:srgbClr val="003300"/>
                </a:solidFill>
                <a:latin typeface="Gill Sans Light (Body)"/>
              </a:rPr>
              <a:t>Marčetić, </a:t>
            </a:r>
            <a:r>
              <a:rPr lang="sr-Latn-RS" sz="1000" i="0" kern="1200" dirty="0" err="1">
                <a:solidFill>
                  <a:srgbClr val="003300"/>
                </a:solidFill>
                <a:latin typeface="Gill Sans Light (Body)"/>
              </a:rPr>
              <a:t>Assistant</a:t>
            </a:r>
            <a:r>
              <a:rPr lang="sr-Latn-RS" sz="1000" i="0" kern="1200" dirty="0">
                <a:solidFill>
                  <a:srgbClr val="003300"/>
                </a:solidFill>
                <a:latin typeface="Gill Sans Light (Body)"/>
              </a:rPr>
              <a:t> </a:t>
            </a:r>
            <a:r>
              <a:rPr lang="sr-Latn-RS" sz="1000" i="0" kern="1200" dirty="0" err="1" smtClean="0">
                <a:solidFill>
                  <a:srgbClr val="003300"/>
                </a:solidFill>
                <a:latin typeface="Gill Sans Light (Body)"/>
              </a:rPr>
              <a:t>Professor</a:t>
            </a:r>
            <a:endParaRPr lang="sr-Latn-RS" sz="1000" i="0" kern="1200" dirty="0" smtClean="0">
              <a:solidFill>
                <a:srgbClr val="003300"/>
              </a:solidFill>
              <a:latin typeface="Gill Sans Light (Body)"/>
            </a:endParaRPr>
          </a:p>
          <a:p>
            <a:pPr algn="l" hangingPunct="1">
              <a:lnSpc>
                <a:spcPct val="115000"/>
              </a:lnSpc>
              <a:defRPr/>
            </a:pPr>
            <a:r>
              <a:rPr lang="sr-Latn-RS" sz="1000" i="0" kern="1200" dirty="0" smtClean="0">
                <a:solidFill>
                  <a:srgbClr val="003300"/>
                </a:solidFill>
                <a:latin typeface="Gill Sans Light (Body)"/>
              </a:rPr>
              <a:t>Dr. Danilo Stojanović</a:t>
            </a:r>
            <a:r>
              <a:rPr lang="sr-Latn-RS" sz="1000" i="0" kern="1200" dirty="0">
                <a:solidFill>
                  <a:srgbClr val="003300"/>
                </a:solidFill>
                <a:latin typeface="Gill Sans Light (Body)"/>
              </a:rPr>
              <a:t>, </a:t>
            </a:r>
            <a:r>
              <a:rPr lang="sr-Latn-RS" sz="1000" i="0" kern="1200" dirty="0" err="1">
                <a:solidFill>
                  <a:srgbClr val="003300"/>
                </a:solidFill>
                <a:latin typeface="Gill Sans Light (Body)"/>
              </a:rPr>
              <a:t>Assistant</a:t>
            </a:r>
            <a:r>
              <a:rPr lang="sr-Latn-RS" sz="1000" i="0" kern="1200" dirty="0">
                <a:solidFill>
                  <a:srgbClr val="003300"/>
                </a:solidFill>
                <a:latin typeface="Gill Sans Light (Body)"/>
              </a:rPr>
              <a:t> </a:t>
            </a:r>
            <a:r>
              <a:rPr lang="sr-Latn-RS" sz="1000" i="0" kern="1200" dirty="0" err="1" smtClean="0">
                <a:solidFill>
                  <a:srgbClr val="003300"/>
                </a:solidFill>
                <a:latin typeface="Gill Sans Light (Body)"/>
              </a:rPr>
              <a:t>Professor</a:t>
            </a:r>
            <a:r>
              <a:rPr lang="sr-Latn-RS" sz="1000" i="0" kern="1200" dirty="0" smtClean="0">
                <a:solidFill>
                  <a:srgbClr val="003300"/>
                </a:solidFill>
                <a:latin typeface="Gill Sans Light (Body)"/>
              </a:rPr>
              <a:t> *</a:t>
            </a:r>
          </a:p>
          <a:p>
            <a:pPr algn="l" hangingPunct="1">
              <a:lnSpc>
                <a:spcPct val="115000"/>
              </a:lnSpc>
              <a:defRPr/>
            </a:pPr>
            <a:r>
              <a:rPr lang="sr-Latn-RS" sz="1000" i="0" kern="1200" dirty="0" smtClean="0">
                <a:solidFill>
                  <a:srgbClr val="003300"/>
                </a:solidFill>
                <a:latin typeface="Gill Sans Light (Body)"/>
              </a:rPr>
              <a:t>Dr. Jelena </a:t>
            </a:r>
            <a:r>
              <a:rPr lang="sr-Latn-RS" sz="1000" i="0" kern="1200" dirty="0">
                <a:solidFill>
                  <a:srgbClr val="003300"/>
                </a:solidFill>
                <a:latin typeface="Gill Sans Light (Body)"/>
              </a:rPr>
              <a:t>Kukić-Marković, </a:t>
            </a:r>
            <a:r>
              <a:rPr lang="sr-Latn-RS" sz="1000" i="0" kern="1200" dirty="0" err="1">
                <a:solidFill>
                  <a:srgbClr val="003300"/>
                </a:solidFill>
                <a:latin typeface="Gill Sans Light (Body)"/>
              </a:rPr>
              <a:t>Teaching</a:t>
            </a:r>
            <a:r>
              <a:rPr lang="sr-Latn-RS" sz="1000" i="0" kern="1200" dirty="0">
                <a:solidFill>
                  <a:srgbClr val="003300"/>
                </a:solidFill>
                <a:latin typeface="Gill Sans Light (Body)"/>
              </a:rPr>
              <a:t> </a:t>
            </a:r>
            <a:r>
              <a:rPr lang="sr-Latn-RS" sz="1000" i="0" kern="1200" dirty="0" err="1" smtClean="0">
                <a:solidFill>
                  <a:srgbClr val="003300"/>
                </a:solidFill>
                <a:latin typeface="Gill Sans Light (Body)"/>
              </a:rPr>
              <a:t>Assistant</a:t>
            </a:r>
            <a:endParaRPr lang="sr-Latn-RS" sz="1000" i="0" kern="1200" dirty="0">
              <a:solidFill>
                <a:srgbClr val="003300"/>
              </a:solidFill>
              <a:latin typeface="Gill Sans Light (Body)"/>
            </a:endParaRPr>
          </a:p>
          <a:p>
            <a:pPr algn="l" hangingPunct="1">
              <a:lnSpc>
                <a:spcPct val="115000"/>
              </a:lnSpc>
              <a:defRPr/>
            </a:pPr>
            <a:r>
              <a:rPr lang="sr-Latn-RS" sz="1000" i="0" kern="1200" dirty="0" smtClean="0">
                <a:solidFill>
                  <a:srgbClr val="003300"/>
                </a:solidFill>
                <a:latin typeface="Gill Sans Light (Body)"/>
              </a:rPr>
              <a:t>Dr. Jelena </a:t>
            </a:r>
            <a:r>
              <a:rPr lang="sr-Latn-RS" sz="1000" i="0" kern="1200" dirty="0">
                <a:solidFill>
                  <a:srgbClr val="003300"/>
                </a:solidFill>
                <a:latin typeface="Gill Sans Light (Body)"/>
              </a:rPr>
              <a:t>Arsenijević, </a:t>
            </a:r>
            <a:r>
              <a:rPr lang="sr-Latn-RS" sz="1000" i="0" kern="1200" dirty="0" err="1">
                <a:solidFill>
                  <a:srgbClr val="003300"/>
                </a:solidFill>
                <a:latin typeface="Gill Sans Light (Body)"/>
              </a:rPr>
              <a:t>Research</a:t>
            </a:r>
            <a:r>
              <a:rPr lang="sr-Latn-RS" sz="1000" i="0" kern="1200" dirty="0">
                <a:solidFill>
                  <a:srgbClr val="003300"/>
                </a:solidFill>
                <a:latin typeface="Gill Sans Light (Body)"/>
              </a:rPr>
              <a:t> </a:t>
            </a:r>
            <a:r>
              <a:rPr lang="sr-Latn-RS" sz="1000" i="0" kern="1200" dirty="0" err="1" smtClean="0">
                <a:solidFill>
                  <a:srgbClr val="003300"/>
                </a:solidFill>
                <a:latin typeface="Gill Sans Light (Body)"/>
              </a:rPr>
              <a:t>Associate</a:t>
            </a:r>
            <a:endParaRPr lang="sr-Latn-RS" sz="1000" i="0" kern="1200" dirty="0">
              <a:solidFill>
                <a:srgbClr val="003300"/>
              </a:solidFill>
              <a:latin typeface="Gill Sans Light (Body)"/>
            </a:endParaRPr>
          </a:p>
          <a:p>
            <a:pPr algn="l" hangingPunct="1">
              <a:lnSpc>
                <a:spcPct val="115000"/>
              </a:lnSpc>
              <a:defRPr/>
            </a:pPr>
            <a:r>
              <a:rPr lang="sr-Latn-RS" sz="1000" i="0" kern="1200" dirty="0" smtClean="0">
                <a:solidFill>
                  <a:srgbClr val="003300"/>
                </a:solidFill>
                <a:latin typeface="Gill Sans Light (Body)"/>
              </a:rPr>
              <a:t>Dr. Stevan </a:t>
            </a:r>
            <a:r>
              <a:rPr lang="sr-Latn-RS" sz="1000" i="0" kern="1200" dirty="0">
                <a:solidFill>
                  <a:srgbClr val="003300"/>
                </a:solidFill>
                <a:latin typeface="Gill Sans Light (Body)"/>
              </a:rPr>
              <a:t>Samardžić, </a:t>
            </a:r>
            <a:r>
              <a:rPr lang="sr-Latn-RS" sz="1000" i="0" kern="1200" dirty="0" err="1">
                <a:solidFill>
                  <a:srgbClr val="003300"/>
                </a:solidFill>
                <a:latin typeface="Gill Sans Light (Body)"/>
              </a:rPr>
              <a:t>Research</a:t>
            </a:r>
            <a:r>
              <a:rPr lang="sr-Latn-RS" sz="1000" i="0" kern="1200" dirty="0">
                <a:solidFill>
                  <a:srgbClr val="003300"/>
                </a:solidFill>
                <a:latin typeface="Gill Sans Light (Body)"/>
              </a:rPr>
              <a:t> </a:t>
            </a:r>
            <a:r>
              <a:rPr lang="sr-Latn-RS" sz="1000" i="0" kern="1200" dirty="0" err="1" smtClean="0">
                <a:solidFill>
                  <a:srgbClr val="003300"/>
                </a:solidFill>
                <a:latin typeface="Gill Sans Light (Body)"/>
              </a:rPr>
              <a:t>Associate</a:t>
            </a:r>
            <a:endParaRPr lang="sr-Latn-RS" sz="1000" i="0" kern="1200" dirty="0">
              <a:solidFill>
                <a:srgbClr val="003300"/>
              </a:solidFill>
              <a:latin typeface="Gill Sans Light (Body)"/>
            </a:endParaRPr>
          </a:p>
          <a:p>
            <a:pPr algn="l" hangingPunct="1">
              <a:lnSpc>
                <a:spcPct val="115000"/>
              </a:lnSpc>
              <a:defRPr/>
            </a:pPr>
            <a:r>
              <a:rPr lang="sr-Latn-RS" sz="1000" i="0" kern="1200" dirty="0" smtClean="0">
                <a:solidFill>
                  <a:srgbClr val="003300"/>
                </a:solidFill>
                <a:latin typeface="Gill Sans Light (Body)"/>
              </a:rPr>
              <a:t>Dr. </a:t>
            </a:r>
            <a:r>
              <a:rPr lang="sr-Latn-RS" sz="1000" i="0" kern="1200" dirty="0" err="1" smtClean="0">
                <a:solidFill>
                  <a:srgbClr val="003300"/>
                </a:solidFill>
                <a:latin typeface="Gill Sans Light (Body)"/>
              </a:rPr>
              <a:t>Ljuboš</a:t>
            </a:r>
            <a:r>
              <a:rPr lang="sr-Latn-RS" sz="1000" i="0" kern="1200" dirty="0" smtClean="0">
                <a:solidFill>
                  <a:srgbClr val="003300"/>
                </a:solidFill>
                <a:latin typeface="Gill Sans Light (Body)"/>
              </a:rPr>
              <a:t> </a:t>
            </a:r>
            <a:r>
              <a:rPr lang="sr-Latn-RS" sz="1000" i="0" kern="1200" dirty="0">
                <a:solidFill>
                  <a:srgbClr val="003300"/>
                </a:solidFill>
                <a:latin typeface="Gill Sans Light (Body)"/>
              </a:rPr>
              <a:t>Ušjak, </a:t>
            </a:r>
            <a:r>
              <a:rPr lang="sr-Latn-RS" sz="1000" i="0" kern="1200" dirty="0" err="1">
                <a:solidFill>
                  <a:srgbClr val="003300"/>
                </a:solidFill>
                <a:latin typeface="Gill Sans Light (Body)"/>
              </a:rPr>
              <a:t>Research</a:t>
            </a:r>
            <a:r>
              <a:rPr lang="sr-Latn-RS" sz="1000" i="0" kern="1200" dirty="0">
                <a:solidFill>
                  <a:srgbClr val="003300"/>
                </a:solidFill>
                <a:latin typeface="Gill Sans Light (Body)"/>
              </a:rPr>
              <a:t> </a:t>
            </a:r>
            <a:r>
              <a:rPr lang="sr-Latn-RS" sz="1000" i="0" kern="1200" dirty="0" err="1" smtClean="0">
                <a:solidFill>
                  <a:srgbClr val="003300"/>
                </a:solidFill>
                <a:latin typeface="Gill Sans Light (Body)"/>
              </a:rPr>
              <a:t>Associate</a:t>
            </a:r>
            <a:endParaRPr lang="sr-Latn-RS" sz="1000" i="0" kern="1200" dirty="0">
              <a:solidFill>
                <a:srgbClr val="003300"/>
              </a:solidFill>
              <a:latin typeface="Gill Sans Light (Body)"/>
            </a:endParaRPr>
          </a:p>
          <a:p>
            <a:pPr algn="l" hangingPunct="1">
              <a:lnSpc>
                <a:spcPct val="115000"/>
              </a:lnSpc>
              <a:defRPr/>
            </a:pPr>
            <a:r>
              <a:rPr lang="en-US" sz="1000" i="0" kern="1200" dirty="0" err="1" smtClean="0">
                <a:solidFill>
                  <a:srgbClr val="003300"/>
                </a:solidFill>
                <a:latin typeface="Gill Sans Light (Body)"/>
              </a:rPr>
              <a:t>Dr</a:t>
            </a:r>
            <a:r>
              <a:rPr lang="sr-Latn-RS" sz="1000" i="0" kern="1200" dirty="0" smtClean="0">
                <a:solidFill>
                  <a:srgbClr val="003300"/>
                </a:solidFill>
                <a:latin typeface="Gill Sans Light (Body)"/>
              </a:rPr>
              <a:t>. </a:t>
            </a:r>
            <a:r>
              <a:rPr lang="sr-Latn-RS" sz="1000" i="0" kern="1200" dirty="0">
                <a:solidFill>
                  <a:srgbClr val="003300"/>
                </a:solidFill>
                <a:latin typeface="Gill Sans Light (Body)"/>
              </a:rPr>
              <a:t>Violeta Milutinović, </a:t>
            </a:r>
            <a:r>
              <a:rPr lang="sr-Latn-RS" sz="1000" i="0" kern="1200" dirty="0" err="1" smtClean="0">
                <a:solidFill>
                  <a:srgbClr val="003300"/>
                </a:solidFill>
                <a:latin typeface="Gill Sans Light (Body)"/>
              </a:rPr>
              <a:t>Research</a:t>
            </a:r>
            <a:r>
              <a:rPr lang="sr-Latn-RS" sz="1000" i="0" kern="1200" dirty="0" smtClean="0">
                <a:solidFill>
                  <a:srgbClr val="003300"/>
                </a:solidFill>
                <a:latin typeface="Gill Sans Light (Body)"/>
              </a:rPr>
              <a:t> </a:t>
            </a:r>
            <a:r>
              <a:rPr lang="sr-Latn-RS" sz="1000" i="0" kern="1200" dirty="0" err="1" smtClean="0">
                <a:solidFill>
                  <a:srgbClr val="003300"/>
                </a:solidFill>
                <a:latin typeface="Gill Sans Light (Body)"/>
              </a:rPr>
              <a:t>Assistant</a:t>
            </a:r>
            <a:endParaRPr lang="sr-Latn-RS" sz="1000" i="0" kern="1200" dirty="0" smtClean="0">
              <a:solidFill>
                <a:srgbClr val="003300"/>
              </a:solidFill>
              <a:latin typeface="Gill Sans Light (Body)"/>
            </a:endParaRPr>
          </a:p>
          <a:p>
            <a:pPr algn="l" hangingPunct="1">
              <a:lnSpc>
                <a:spcPct val="115000"/>
              </a:lnSpc>
              <a:defRPr/>
            </a:pPr>
            <a:r>
              <a:rPr lang="en-US" sz="1000" i="0" kern="1200" dirty="0">
                <a:solidFill>
                  <a:srgbClr val="003300"/>
                </a:solidFill>
                <a:latin typeface="Gill Sans Light (Body)"/>
              </a:rPr>
              <a:t>MSc. Biol. </a:t>
            </a:r>
            <a:r>
              <a:rPr lang="en-US" sz="1000" i="0" kern="1200" dirty="0" err="1">
                <a:solidFill>
                  <a:srgbClr val="003300"/>
                </a:solidFill>
                <a:latin typeface="Gill Sans Light (Body)"/>
              </a:rPr>
              <a:t>Miloš</a:t>
            </a:r>
            <a:r>
              <a:rPr lang="en-US" sz="1000" i="0" kern="1200" dirty="0">
                <a:solidFill>
                  <a:srgbClr val="003300"/>
                </a:solidFill>
                <a:latin typeface="Gill Sans Light (Body)"/>
              </a:rPr>
              <a:t> </a:t>
            </a:r>
            <a:r>
              <a:rPr lang="en-US" sz="1000" i="0" kern="1200" dirty="0" err="1">
                <a:solidFill>
                  <a:srgbClr val="003300"/>
                </a:solidFill>
                <a:latin typeface="Gill Sans Light (Body)"/>
              </a:rPr>
              <a:t>Zbiljić</a:t>
            </a:r>
            <a:r>
              <a:rPr lang="en-US" sz="1000" i="0" kern="1200" dirty="0">
                <a:solidFill>
                  <a:srgbClr val="003300"/>
                </a:solidFill>
                <a:latin typeface="Gill Sans Light (Body)"/>
              </a:rPr>
              <a:t>, Teaching </a:t>
            </a:r>
            <a:r>
              <a:rPr lang="en-US" sz="1000" i="0" kern="1200" dirty="0" smtClean="0">
                <a:solidFill>
                  <a:srgbClr val="003300"/>
                </a:solidFill>
                <a:latin typeface="Gill Sans Light (Body)"/>
              </a:rPr>
              <a:t>Ass</a:t>
            </a:r>
            <a:r>
              <a:rPr lang="sr-Latn-RS" sz="1000" i="0" kern="1200" dirty="0" err="1" smtClean="0">
                <a:solidFill>
                  <a:srgbClr val="003300"/>
                </a:solidFill>
                <a:latin typeface="Gill Sans Light (Body)"/>
              </a:rPr>
              <a:t>istant</a:t>
            </a:r>
            <a:r>
              <a:rPr lang="en-US" sz="1000" i="0" kern="1200" dirty="0" smtClean="0">
                <a:solidFill>
                  <a:srgbClr val="003300"/>
                </a:solidFill>
                <a:latin typeface="Gill Sans Light (Body)"/>
              </a:rPr>
              <a:t> *</a:t>
            </a:r>
          </a:p>
          <a:p>
            <a:pPr algn="l" hangingPunct="1">
              <a:lnSpc>
                <a:spcPct val="115000"/>
              </a:lnSpc>
              <a:defRPr/>
            </a:pPr>
            <a:r>
              <a:rPr lang="sr-Latn-RS" sz="1000" i="0" kern="1200" dirty="0" smtClean="0">
                <a:solidFill>
                  <a:srgbClr val="003300"/>
                </a:solidFill>
                <a:latin typeface="Gill Sans Light (Body)"/>
              </a:rPr>
              <a:t>Mr. </a:t>
            </a:r>
            <a:r>
              <a:rPr lang="sr-Latn-RS" sz="1000" i="0" kern="1200" dirty="0" err="1">
                <a:solidFill>
                  <a:srgbClr val="003300"/>
                </a:solidFill>
                <a:latin typeface="Gill Sans Light (Body)"/>
              </a:rPr>
              <a:t>Pharm</a:t>
            </a:r>
            <a:r>
              <a:rPr lang="sr-Latn-RS" sz="1000" i="0" kern="1200" dirty="0">
                <a:solidFill>
                  <a:srgbClr val="003300"/>
                </a:solidFill>
                <a:latin typeface="Gill Sans Light (Body)"/>
              </a:rPr>
              <a:t>.</a:t>
            </a:r>
            <a:r>
              <a:rPr lang="sr-Latn-RS" sz="1000" i="0" kern="1200" dirty="0" smtClean="0">
                <a:solidFill>
                  <a:srgbClr val="003300"/>
                </a:solidFill>
                <a:latin typeface="Gill Sans Light (Body)"/>
              </a:rPr>
              <a:t> </a:t>
            </a:r>
            <a:r>
              <a:rPr lang="sr-Latn-RS" sz="1000" i="0" kern="1200" dirty="0">
                <a:solidFill>
                  <a:srgbClr val="003300"/>
                </a:solidFill>
                <a:latin typeface="Gill Sans Light (Body)"/>
              </a:rPr>
              <a:t>Jelena Radović, </a:t>
            </a:r>
            <a:r>
              <a:rPr lang="sr-Latn-RS" sz="1000" i="0" kern="1200" dirty="0" err="1">
                <a:solidFill>
                  <a:srgbClr val="003300"/>
                </a:solidFill>
                <a:latin typeface="Gill Sans Light (Body)"/>
              </a:rPr>
              <a:t>Research</a:t>
            </a:r>
            <a:r>
              <a:rPr lang="sr-Latn-RS" sz="1000" i="0" kern="1200" dirty="0">
                <a:solidFill>
                  <a:srgbClr val="003300"/>
                </a:solidFill>
                <a:latin typeface="Gill Sans Light (Body)"/>
              </a:rPr>
              <a:t> </a:t>
            </a:r>
            <a:r>
              <a:rPr lang="sr-Latn-RS" sz="1000" i="0" kern="1200" dirty="0" err="1" smtClean="0">
                <a:solidFill>
                  <a:srgbClr val="003300"/>
                </a:solidFill>
                <a:latin typeface="Gill Sans Light (Body)"/>
              </a:rPr>
              <a:t>Trainee</a:t>
            </a:r>
            <a:endParaRPr lang="en-US" sz="1000" i="0" kern="1200" dirty="0" smtClean="0">
              <a:solidFill>
                <a:srgbClr val="003300"/>
              </a:solidFill>
              <a:latin typeface="Gill Sans Light (Body)"/>
            </a:endParaRPr>
          </a:p>
          <a:p>
            <a:pPr algn="l" hangingPunct="1">
              <a:lnSpc>
                <a:spcPct val="115000"/>
              </a:lnSpc>
              <a:defRPr/>
            </a:pPr>
            <a:r>
              <a:rPr lang="sr-Latn-RS" sz="1000" i="0" kern="1200" spc="-10" dirty="0" smtClean="0">
                <a:solidFill>
                  <a:srgbClr val="003300"/>
                </a:solidFill>
                <a:latin typeface="Gill Sans Light (Body)"/>
              </a:rPr>
              <a:t>Mr. </a:t>
            </a:r>
            <a:r>
              <a:rPr lang="sr-Latn-RS" sz="1000" i="0" kern="1200" spc="-10" dirty="0" err="1">
                <a:solidFill>
                  <a:srgbClr val="003300"/>
                </a:solidFill>
                <a:latin typeface="Gill Sans Light (Body)"/>
              </a:rPr>
              <a:t>Pharm</a:t>
            </a:r>
            <a:r>
              <a:rPr lang="sr-Latn-RS" sz="1000" i="0" kern="1200" spc="-10" dirty="0">
                <a:solidFill>
                  <a:srgbClr val="003300"/>
                </a:solidFill>
                <a:latin typeface="Gill Sans Light (Body)"/>
              </a:rPr>
              <a:t>.</a:t>
            </a:r>
            <a:r>
              <a:rPr lang="sr-Latn-RS" sz="1000" i="0" kern="1200" spc="-10" dirty="0" smtClean="0">
                <a:solidFill>
                  <a:srgbClr val="003300"/>
                </a:solidFill>
                <a:latin typeface="Gill Sans Light (Body)"/>
              </a:rPr>
              <a:t> Aleksandra Leković, </a:t>
            </a:r>
            <a:r>
              <a:rPr lang="sr-Latn-RS" sz="1000" i="0" kern="1200" spc="-10" dirty="0" err="1">
                <a:solidFill>
                  <a:srgbClr val="003300"/>
                </a:solidFill>
                <a:latin typeface="Gill Sans Light (Body)"/>
              </a:rPr>
              <a:t>Research</a:t>
            </a:r>
            <a:r>
              <a:rPr lang="sr-Latn-RS" sz="1000" i="0" kern="1200" spc="-10" dirty="0">
                <a:solidFill>
                  <a:srgbClr val="003300"/>
                </a:solidFill>
                <a:latin typeface="Gill Sans Light (Body)"/>
              </a:rPr>
              <a:t> </a:t>
            </a:r>
            <a:r>
              <a:rPr lang="sr-Latn-RS" sz="1000" i="0" kern="1200" spc="-10" dirty="0" err="1" smtClean="0">
                <a:solidFill>
                  <a:srgbClr val="003300"/>
                </a:solidFill>
                <a:latin typeface="Gill Sans Light (Body)"/>
              </a:rPr>
              <a:t>Trainee</a:t>
            </a:r>
            <a:endParaRPr lang="en-US" sz="1000" i="0" kern="1200" spc="-10" dirty="0" smtClean="0">
              <a:solidFill>
                <a:srgbClr val="003300"/>
              </a:solidFill>
              <a:latin typeface="Gill Sans Light (Body)"/>
            </a:endParaRPr>
          </a:p>
        </p:txBody>
      </p:sp>
      <p:pic>
        <p:nvPicPr>
          <p:cNvPr id="7" name="Picture 6" descr="Nada Kovacevic 2"/>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1040" y="1438547"/>
            <a:ext cx="1041400" cy="1346200"/>
          </a:xfrm>
          <a:prstGeom prst="rect">
            <a:avLst/>
          </a:prstGeom>
          <a:noFill/>
          <a:ln w="63500">
            <a:solidFill>
              <a:srgbClr val="ADCD99"/>
            </a:solidFill>
          </a:ln>
        </p:spPr>
      </p:pic>
    </p:spTree>
    <p:extLst>
      <p:ext uri="{BB962C8B-B14F-4D97-AF65-F5344CB8AC3E}">
        <p14:creationId xmlns:p14="http://schemas.microsoft.com/office/powerpoint/2010/main" val="2507379535"/>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1200" b="0" i="1" u="none" strike="noStrike" cap="none" spc="0" normalizeH="0" baseline="0" dirty="0" smtClean="0">
                <a:ln>
                  <a:noFill/>
                </a:ln>
                <a:solidFill>
                  <a:schemeClr val="accent1">
                    <a:lumMod val="75000"/>
                  </a:schemeClr>
                </a:solidFill>
                <a:effectLst/>
                <a:uFillTx/>
                <a:latin typeface="+mn-lt"/>
                <a:ea typeface="+mn-ea"/>
                <a:cs typeface="+mn-cs"/>
                <a:sym typeface="Gill Sans Light"/>
              </a:rPr>
              <a:t>Full bibliography</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lang="en-US" sz="1200" dirty="0" smtClean="0">
                <a:solidFill>
                  <a:schemeClr val="accent1">
                    <a:lumMod val="75000"/>
                  </a:schemeClr>
                </a:solidFill>
              </a:rPr>
              <a:t>Faculty </a:t>
            </a:r>
            <a:r>
              <a:rPr lang="en-US" sz="1200" dirty="0">
                <a:solidFill>
                  <a:schemeClr val="accent1">
                    <a:lumMod val="75000"/>
                  </a:schemeClr>
                </a:solidFill>
              </a:rPr>
              <a:t>of </a:t>
            </a:r>
            <a:r>
              <a:rPr lang="en-US" sz="1200" dirty="0" smtClean="0">
                <a:solidFill>
                  <a:schemeClr val="accent1">
                    <a:lumMod val="75000"/>
                  </a:schemeClr>
                </a:solidFill>
              </a:rPr>
              <a:t>Pharmacy</a:t>
            </a:r>
            <a:r>
              <a:rPr lang="sr-Latn-RS" sz="1200" dirty="0" smtClean="0">
                <a:solidFill>
                  <a:schemeClr val="accent1">
                    <a:lumMod val="75000"/>
                  </a:schemeClr>
                </a:solidFill>
              </a:rPr>
              <a:t> </a:t>
            </a:r>
            <a:r>
              <a:rPr lang="en-US" sz="1200" dirty="0" smtClean="0">
                <a:solidFill>
                  <a:schemeClr val="accent1">
                    <a:lumMod val="75000"/>
                  </a:schemeClr>
                </a:solidFill>
              </a:rPr>
              <a:t>Repository</a:t>
            </a:r>
            <a:r>
              <a:rPr lang="sr-Latn-RS" sz="1200" dirty="0" smtClean="0">
                <a:solidFill>
                  <a:schemeClr val="accent1">
                    <a:lumMod val="75000"/>
                  </a:schemeClr>
                </a:solidFill>
              </a:rPr>
              <a:t> </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
        <p:nvSpPr>
          <p:cNvPr id="8"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1859494" y="362672"/>
            <a:ext cx="3863237" cy="841256"/>
          </a:xfrm>
        </p:spPr>
        <p:txBody>
          <a:bodyPr/>
          <a:lstStyle/>
          <a:p>
            <a:pPr algn="ctr"/>
            <a:r>
              <a:rPr lang="sr-Latn-RS" sz="2400" dirty="0">
                <a:solidFill>
                  <a:srgbClr val="7030A0"/>
                </a:solidFill>
              </a:rPr>
              <a:t>Research </a:t>
            </a:r>
            <a:r>
              <a:rPr lang="sr-Latn-RS" sz="2400" dirty="0" smtClean="0">
                <a:solidFill>
                  <a:srgbClr val="7030A0"/>
                </a:solidFill>
              </a:rPr>
              <a:t>group</a:t>
            </a:r>
            <a:r>
              <a:rPr lang="sr-Latn-RS" sz="2400" dirty="0">
                <a:solidFill>
                  <a:srgbClr val="7030A0"/>
                </a:solidFill>
              </a:rPr>
              <a:t/>
            </a:r>
            <a:br>
              <a:rPr lang="sr-Latn-RS" sz="2400" dirty="0">
                <a:solidFill>
                  <a:srgbClr val="7030A0"/>
                </a:solidFill>
              </a:rPr>
            </a:br>
            <a:r>
              <a:rPr lang="sr-Latn-RS" sz="2400" dirty="0">
                <a:solidFill>
                  <a:srgbClr val="7030A0"/>
                </a:solidFill>
              </a:rPr>
              <a:t>prof. </a:t>
            </a:r>
            <a:r>
              <a:rPr lang="sr-Latn-RS" sz="2400" dirty="0" smtClean="0">
                <a:solidFill>
                  <a:srgbClr val="7030A0"/>
                </a:solidFill>
              </a:rPr>
              <a:t>nada </a:t>
            </a:r>
            <a:r>
              <a:rPr lang="sr-Latn-RS" sz="2400" dirty="0">
                <a:solidFill>
                  <a:srgbClr val="7030A0"/>
                </a:solidFill>
              </a:rPr>
              <a:t>kovačević</a:t>
            </a:r>
            <a:endParaRPr lang="en-US" sz="2400" dirty="0">
              <a:solidFill>
                <a:srgbClr val="7030A0"/>
              </a:solidFill>
            </a:endParaRPr>
          </a:p>
        </p:txBody>
      </p:sp>
      <p:sp>
        <p:nvSpPr>
          <p:cNvPr id="9" name="Rectangle 1"/>
          <p:cNvSpPr>
            <a:spLocks noChangeArrowheads="1"/>
          </p:cNvSpPr>
          <p:nvPr/>
        </p:nvSpPr>
        <p:spPr bwMode="auto">
          <a:xfrm>
            <a:off x="159147" y="1312883"/>
            <a:ext cx="7242969" cy="8740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defTabSz="914400" eaLnBrk="0" fontAlgn="base">
              <a:spcBef>
                <a:spcPct val="0"/>
              </a:spcBef>
              <a:spcAft>
                <a:spcPct val="0"/>
              </a:spcAft>
            </a:pPr>
            <a:r>
              <a:rPr lang="en-US" sz="1150" i="0" dirty="0">
                <a:solidFill>
                  <a:srgbClr val="7030A0"/>
                </a:solidFill>
                <a:latin typeface="Gill Sans Light (Body)"/>
                <a:ea typeface="Times New Roman"/>
                <a:cs typeface="Times New Roman"/>
              </a:rPr>
              <a:t>Selected </a:t>
            </a:r>
            <a:r>
              <a:rPr lang="en-US" sz="1150" i="0" dirty="0" smtClean="0">
                <a:solidFill>
                  <a:srgbClr val="7030A0"/>
                </a:solidFill>
                <a:latin typeface="Gill Sans Light (Body)"/>
                <a:ea typeface="Times New Roman"/>
                <a:cs typeface="Times New Roman"/>
              </a:rPr>
              <a:t>publications</a:t>
            </a:r>
            <a:endParaRPr kumimoji="0" lang="sr-Latn-RS" sz="1150" b="0" i="0" u="none" strike="noStrike" cap="none" normalizeH="0" baseline="0" dirty="0" smtClean="0">
              <a:ln>
                <a:noFill/>
              </a:ln>
              <a:solidFill>
                <a:srgbClr val="003300"/>
              </a:solidFill>
              <a:effectLst/>
              <a:latin typeface="Arial" pitchFamily="34" charset="0"/>
              <a:ea typeface="Times New Roman" pitchFamily="18" charset="0"/>
              <a:cs typeface="Arial" pitchFamily="34" charset="0"/>
            </a:endParaRPr>
          </a:p>
          <a:p>
            <a:pPr marL="177800" indent="-177800" algn="l" defTabSz="914400" eaLnBrk="0" fontAlgn="base">
              <a:spcBef>
                <a:spcPct val="0"/>
              </a:spcBef>
              <a:spcAft>
                <a:spcPct val="0"/>
              </a:spcAft>
            </a:pPr>
            <a:r>
              <a:rPr lang="en-US" sz="900" i="0" dirty="0" err="1" smtClean="0">
                <a:solidFill>
                  <a:srgbClr val="003300"/>
                </a:solidFill>
              </a:rPr>
              <a:t>Marčetić</a:t>
            </a:r>
            <a:r>
              <a:rPr lang="en-US" sz="900" i="0" dirty="0" smtClean="0">
                <a:solidFill>
                  <a:srgbClr val="003300"/>
                </a:solidFill>
              </a:rPr>
              <a:t> </a:t>
            </a:r>
            <a:r>
              <a:rPr lang="en-US" sz="900" i="0" dirty="0">
                <a:solidFill>
                  <a:srgbClr val="003300"/>
                </a:solidFill>
              </a:rPr>
              <a:t>M, </a:t>
            </a:r>
            <a:r>
              <a:rPr lang="en-US" sz="900" i="0" dirty="0" err="1">
                <a:solidFill>
                  <a:srgbClr val="003300"/>
                </a:solidFill>
              </a:rPr>
              <a:t>Kovačev</a:t>
            </a:r>
            <a:r>
              <a:rPr lang="sr-Latn-RS" sz="900" i="0" dirty="0">
                <a:solidFill>
                  <a:srgbClr val="003300"/>
                </a:solidFill>
              </a:rPr>
              <a:t>i</a:t>
            </a:r>
            <a:r>
              <a:rPr lang="en-US" sz="900" i="0" dirty="0">
                <a:solidFill>
                  <a:srgbClr val="003300"/>
                </a:solidFill>
              </a:rPr>
              <a:t>ć N, </a:t>
            </a:r>
            <a:r>
              <a:rPr lang="en-US" sz="900" i="0" dirty="0" err="1">
                <a:solidFill>
                  <a:srgbClr val="003300"/>
                </a:solidFill>
              </a:rPr>
              <a:t>Lakušić</a:t>
            </a:r>
            <a:r>
              <a:rPr lang="en-US" sz="900" i="0" dirty="0">
                <a:solidFill>
                  <a:srgbClr val="003300"/>
                </a:solidFill>
              </a:rPr>
              <a:t> D, </a:t>
            </a:r>
            <a:r>
              <a:rPr lang="en-US" sz="900" i="0" dirty="0" err="1">
                <a:solidFill>
                  <a:srgbClr val="003300"/>
                </a:solidFill>
              </a:rPr>
              <a:t>Lakušić</a:t>
            </a:r>
            <a:r>
              <a:rPr lang="en-US" sz="900" i="0" dirty="0">
                <a:solidFill>
                  <a:srgbClr val="003300"/>
                </a:solidFill>
              </a:rPr>
              <a:t> B. Habitat-related variation in composition of the essential oil of </a:t>
            </a:r>
            <a:r>
              <a:rPr lang="en-US" sz="900" dirty="0" err="1">
                <a:solidFill>
                  <a:srgbClr val="003300"/>
                </a:solidFill>
              </a:rPr>
              <a:t>Seseli</a:t>
            </a:r>
            <a:r>
              <a:rPr lang="en-US" sz="900" dirty="0">
                <a:solidFill>
                  <a:srgbClr val="003300"/>
                </a:solidFill>
              </a:rPr>
              <a:t> </a:t>
            </a:r>
            <a:r>
              <a:rPr lang="en-US" sz="900" dirty="0" err="1">
                <a:solidFill>
                  <a:srgbClr val="003300"/>
                </a:solidFill>
              </a:rPr>
              <a:t>rigidum</a:t>
            </a:r>
            <a:r>
              <a:rPr lang="en-US" sz="900" dirty="0">
                <a:solidFill>
                  <a:srgbClr val="003300"/>
                </a:solidFill>
              </a:rPr>
              <a:t> </a:t>
            </a:r>
            <a:r>
              <a:rPr lang="en-US" sz="900" i="0" dirty="0" err="1">
                <a:solidFill>
                  <a:srgbClr val="003300"/>
                </a:solidFill>
              </a:rPr>
              <a:t>Waldst</a:t>
            </a:r>
            <a:r>
              <a:rPr lang="en-US" sz="900" i="0" dirty="0">
                <a:solidFill>
                  <a:srgbClr val="003300"/>
                </a:solidFill>
              </a:rPr>
              <a:t>. &amp; Kit. (</a:t>
            </a:r>
            <a:r>
              <a:rPr lang="en-US" sz="900" i="0" dirty="0" err="1">
                <a:solidFill>
                  <a:srgbClr val="003300"/>
                </a:solidFill>
              </a:rPr>
              <a:t>Apiaceae</a:t>
            </a:r>
            <a:r>
              <a:rPr lang="en-US" sz="900" i="0" dirty="0">
                <a:solidFill>
                  <a:srgbClr val="003300"/>
                </a:solidFill>
              </a:rPr>
              <a:t>). </a:t>
            </a:r>
            <a:r>
              <a:rPr lang="en-US" sz="900" b="1" dirty="0" err="1">
                <a:solidFill>
                  <a:srgbClr val="003300"/>
                </a:solidFill>
              </a:rPr>
              <a:t>Phytochemistry</a:t>
            </a:r>
            <a:r>
              <a:rPr lang="en-US" sz="900" i="0" dirty="0">
                <a:solidFill>
                  <a:srgbClr val="003300"/>
                </a:solidFill>
              </a:rPr>
              <a:t> 2017; </a:t>
            </a:r>
            <a:r>
              <a:rPr lang="en-US" sz="900" i="0" dirty="0" smtClean="0">
                <a:solidFill>
                  <a:srgbClr val="003300"/>
                </a:solidFill>
              </a:rPr>
              <a:t>135</a:t>
            </a:r>
            <a:r>
              <a:rPr lang="sr-Cyrl-RS" sz="900" i="0" dirty="0" smtClean="0">
                <a:solidFill>
                  <a:srgbClr val="003300"/>
                </a:solidFill>
              </a:rPr>
              <a:t>: </a:t>
            </a:r>
            <a:r>
              <a:rPr lang="en-US" sz="900" i="0" dirty="0" smtClean="0">
                <a:solidFill>
                  <a:srgbClr val="003300"/>
                </a:solidFill>
              </a:rPr>
              <a:t>80-</a:t>
            </a:r>
            <a:r>
              <a:rPr lang="sr-Cyrl-RS" sz="900" i="0" dirty="0" smtClean="0">
                <a:solidFill>
                  <a:srgbClr val="003300"/>
                </a:solidFill>
              </a:rPr>
              <a:t>5</a:t>
            </a:r>
            <a:r>
              <a:rPr lang="en-US" sz="900" i="0" dirty="0" smtClean="0">
                <a:solidFill>
                  <a:srgbClr val="003300"/>
                </a:solidFill>
              </a:rPr>
              <a:t>92</a:t>
            </a:r>
            <a:r>
              <a:rPr lang="en-US" sz="900" i="0" dirty="0">
                <a:solidFill>
                  <a:srgbClr val="003300"/>
                </a:solidFill>
              </a:rPr>
              <a:t>. </a:t>
            </a:r>
            <a:r>
              <a:rPr lang="en-US" sz="900" i="0" dirty="0" smtClean="0">
                <a:solidFill>
                  <a:srgbClr val="003300"/>
                </a:solidFill>
              </a:rPr>
              <a:t>doi:10.1016/j.phytochem.2016.12.004</a:t>
            </a:r>
            <a:endParaRPr lang="en-US" sz="900" i="0" dirty="0">
              <a:solidFill>
                <a:srgbClr val="003300"/>
              </a:solidFill>
            </a:endParaRPr>
          </a:p>
          <a:p>
            <a:pPr marL="177800" marR="0" lvl="0" indent="-177800" algn="l" defTabSz="914400" rtl="0" eaLnBrk="0" fontAlgn="base" latinLnBrk="0" hangingPunct="0">
              <a:lnSpc>
                <a:spcPct val="100000"/>
              </a:lnSpc>
              <a:spcBef>
                <a:spcPct val="0"/>
              </a:spcBef>
              <a:spcAft>
                <a:spcPct val="0"/>
              </a:spcAft>
              <a:buClrTx/>
              <a:buSzTx/>
              <a:tabLst/>
            </a:pPr>
            <a:r>
              <a:rPr kumimoji="0" lang="en-US" sz="900" b="0" i="0" u="none" strike="noStrike" cap="none" normalizeH="0" baseline="0" dirty="0">
                <a:ln>
                  <a:noFill/>
                </a:ln>
                <a:solidFill>
                  <a:srgbClr val="7030A0"/>
                </a:solidFill>
                <a:effectLst/>
                <a:latin typeface="Arial" pitchFamily="34" charset="0"/>
                <a:ea typeface="Times New Roman" pitchFamily="18" charset="0"/>
                <a:cs typeface="Arial" pitchFamily="34" charset="0"/>
              </a:rPr>
              <a:t>Omar E, </a:t>
            </a:r>
            <a:r>
              <a:rPr kumimoji="0" lang="en-US" sz="900" b="0" i="0" u="none" strike="noStrike" cap="none" normalizeH="0" baseline="0" dirty="0" err="1">
                <a:ln>
                  <a:noFill/>
                </a:ln>
                <a:solidFill>
                  <a:srgbClr val="7030A0"/>
                </a:solidFill>
                <a:effectLst/>
                <a:latin typeface="Arial" pitchFamily="34" charset="0"/>
                <a:ea typeface="Times New Roman" pitchFamily="18" charset="0"/>
                <a:cs typeface="Arial" pitchFamily="34" charset="0"/>
              </a:rPr>
              <a:t>Pavlović</a:t>
            </a:r>
            <a:r>
              <a:rPr kumimoji="0" lang="en-US" sz="900" b="0" i="0" u="none" strike="noStrike" cap="none" normalizeH="0" baseline="0" dirty="0">
                <a:ln>
                  <a:noFill/>
                </a:ln>
                <a:solidFill>
                  <a:srgbClr val="7030A0"/>
                </a:solidFill>
                <a:effectLst/>
                <a:latin typeface="Arial" pitchFamily="34" charset="0"/>
                <a:ea typeface="Times New Roman" pitchFamily="18" charset="0"/>
                <a:cs typeface="Arial" pitchFamily="34" charset="0"/>
              </a:rPr>
              <a:t> I, </a:t>
            </a:r>
            <a:r>
              <a:rPr kumimoji="0" lang="en-US" sz="900" b="0" i="0" u="none" strike="noStrike" cap="none" normalizeH="0" baseline="0" dirty="0" err="1">
                <a:ln>
                  <a:noFill/>
                </a:ln>
                <a:solidFill>
                  <a:srgbClr val="7030A0"/>
                </a:solidFill>
                <a:effectLst/>
                <a:latin typeface="Arial" pitchFamily="34" charset="0"/>
                <a:ea typeface="Times New Roman" pitchFamily="18" charset="0"/>
                <a:cs typeface="Arial" pitchFamily="34" charset="0"/>
              </a:rPr>
              <a:t>Drobac</a:t>
            </a:r>
            <a:r>
              <a:rPr kumimoji="0" lang="en-US" sz="900" b="0" i="0" u="none" strike="noStrike" cap="none" normalizeH="0" baseline="0" dirty="0">
                <a:ln>
                  <a:noFill/>
                </a:ln>
                <a:solidFill>
                  <a:srgbClr val="7030A0"/>
                </a:solidFill>
                <a:effectLst/>
                <a:latin typeface="Arial" pitchFamily="34" charset="0"/>
                <a:ea typeface="Times New Roman" pitchFamily="18" charset="0"/>
                <a:cs typeface="Arial" pitchFamily="34" charset="0"/>
              </a:rPr>
              <a:t> M, </a:t>
            </a:r>
            <a:r>
              <a:rPr kumimoji="0" lang="en-US" sz="900" b="0" i="0" u="none" strike="noStrike" cap="none" normalizeH="0" baseline="0" dirty="0" err="1">
                <a:ln>
                  <a:noFill/>
                </a:ln>
                <a:solidFill>
                  <a:srgbClr val="7030A0"/>
                </a:solidFill>
                <a:effectLst/>
                <a:latin typeface="Arial" pitchFamily="34" charset="0"/>
                <a:ea typeface="Times New Roman" pitchFamily="18" charset="0"/>
                <a:cs typeface="Arial" pitchFamily="34" charset="0"/>
              </a:rPr>
              <a:t>Branković</a:t>
            </a:r>
            <a:r>
              <a:rPr kumimoji="0" lang="en-US" sz="900" b="0" i="0" u="none" strike="noStrike" cap="none" normalizeH="0" baseline="0" dirty="0">
                <a:ln>
                  <a:noFill/>
                </a:ln>
                <a:solidFill>
                  <a:srgbClr val="7030A0"/>
                </a:solidFill>
                <a:effectLst/>
                <a:latin typeface="Arial" pitchFamily="34" charset="0"/>
                <a:ea typeface="Times New Roman" pitchFamily="18" charset="0"/>
                <a:cs typeface="Arial" pitchFamily="34" charset="0"/>
              </a:rPr>
              <a:t> S, </a:t>
            </a:r>
            <a:r>
              <a:rPr kumimoji="0" lang="en-US" sz="900" b="0" i="0" u="none" strike="noStrike" cap="none" normalizeH="0" baseline="0" dirty="0" err="1">
                <a:ln>
                  <a:noFill/>
                </a:ln>
                <a:solidFill>
                  <a:srgbClr val="7030A0"/>
                </a:solidFill>
                <a:effectLst/>
                <a:latin typeface="Arial" pitchFamily="34" charset="0"/>
                <a:ea typeface="Times New Roman" pitchFamily="18" charset="0"/>
                <a:cs typeface="Arial" pitchFamily="34" charset="0"/>
              </a:rPr>
              <a:t>Stojanović</a:t>
            </a:r>
            <a:r>
              <a:rPr kumimoji="0" lang="en-US" sz="900" b="0" i="0" u="none" strike="noStrike" cap="none" normalizeH="0" baseline="0" dirty="0">
                <a:ln>
                  <a:noFill/>
                </a:ln>
                <a:solidFill>
                  <a:srgbClr val="7030A0"/>
                </a:solidFill>
                <a:effectLst/>
                <a:latin typeface="Arial" pitchFamily="34" charset="0"/>
                <a:ea typeface="Times New Roman" pitchFamily="18" charset="0"/>
                <a:cs typeface="Arial" pitchFamily="34" charset="0"/>
              </a:rPr>
              <a:t> M, </a:t>
            </a:r>
            <a:r>
              <a:rPr kumimoji="0" lang="en-US" sz="900" i="0" strike="noStrike" cap="none" normalizeH="0" baseline="0" dirty="0" err="1">
                <a:ln>
                  <a:noFill/>
                </a:ln>
                <a:solidFill>
                  <a:srgbClr val="7030A0"/>
                </a:solidFill>
                <a:effectLst/>
                <a:latin typeface="Arial" pitchFamily="34" charset="0"/>
                <a:ea typeface="Times New Roman" pitchFamily="18" charset="0"/>
                <a:cs typeface="Arial" pitchFamily="34" charset="0"/>
              </a:rPr>
              <a:t>Kovačević</a:t>
            </a:r>
            <a:r>
              <a:rPr kumimoji="0" lang="en-US" sz="900" i="0" strike="noStrike" cap="none" normalizeH="0" baseline="0" dirty="0">
                <a:ln>
                  <a:noFill/>
                </a:ln>
                <a:solidFill>
                  <a:srgbClr val="7030A0"/>
                </a:solidFill>
                <a:effectLst/>
                <a:latin typeface="Arial" pitchFamily="34" charset="0"/>
                <a:ea typeface="Times New Roman" pitchFamily="18" charset="0"/>
                <a:cs typeface="Arial" pitchFamily="34" charset="0"/>
              </a:rPr>
              <a:t> N</a:t>
            </a:r>
            <a:r>
              <a:rPr kumimoji="0" lang="en-US" sz="900" b="0" i="0" u="none" strike="noStrike" cap="none" normalizeH="0" baseline="0" dirty="0">
                <a:ln>
                  <a:noFill/>
                </a:ln>
                <a:solidFill>
                  <a:srgbClr val="7030A0"/>
                </a:solidFill>
                <a:effectLst/>
                <a:latin typeface="Arial" pitchFamily="34" charset="0"/>
                <a:ea typeface="Times New Roman" pitchFamily="18" charset="0"/>
                <a:cs typeface="Arial" pitchFamily="34" charset="0"/>
              </a:rPr>
              <a:t>. Chemical composition and spasmolytic activity of </a:t>
            </a:r>
            <a:r>
              <a:rPr kumimoji="0" lang="en-US" sz="900" b="0" i="1" u="none" strike="noStrike" cap="none" normalizeH="0" baseline="0" dirty="0" err="1">
                <a:ln>
                  <a:noFill/>
                </a:ln>
                <a:solidFill>
                  <a:srgbClr val="7030A0"/>
                </a:solidFill>
                <a:effectLst/>
                <a:latin typeface="Arial" pitchFamily="34" charset="0"/>
                <a:ea typeface="Times New Roman" pitchFamily="18" charset="0"/>
                <a:cs typeface="Arial" pitchFamily="34" charset="0"/>
              </a:rPr>
              <a:t>Cymbopogon</a:t>
            </a:r>
            <a:r>
              <a:rPr kumimoji="0" lang="en-US" sz="900" b="0" i="1" u="none" strike="noStrike" cap="none" normalizeH="0" baseline="0" dirty="0">
                <a:ln>
                  <a:noFill/>
                </a:ln>
                <a:solidFill>
                  <a:srgbClr val="7030A0"/>
                </a:solidFill>
                <a:effectLst/>
                <a:latin typeface="Arial" pitchFamily="34" charset="0"/>
                <a:ea typeface="Times New Roman" pitchFamily="18" charset="0"/>
                <a:cs typeface="Arial" pitchFamily="34" charset="0"/>
              </a:rPr>
              <a:t> </a:t>
            </a:r>
            <a:r>
              <a:rPr kumimoji="0" lang="en-US" sz="900" b="0" i="1" u="none" strike="noStrike" cap="none" normalizeH="0" baseline="0" dirty="0" err="1">
                <a:ln>
                  <a:noFill/>
                </a:ln>
                <a:solidFill>
                  <a:srgbClr val="7030A0"/>
                </a:solidFill>
                <a:effectLst/>
                <a:latin typeface="Arial" pitchFamily="34" charset="0"/>
                <a:ea typeface="Times New Roman" pitchFamily="18" charset="0"/>
                <a:cs typeface="Arial" pitchFamily="34" charset="0"/>
              </a:rPr>
              <a:t>nervatus</a:t>
            </a:r>
            <a:r>
              <a:rPr kumimoji="0" lang="en-US" sz="900" b="0" i="0" u="none" strike="noStrike" cap="none" normalizeH="0" baseline="0" dirty="0">
                <a:ln>
                  <a:noFill/>
                </a:ln>
                <a:solidFill>
                  <a:srgbClr val="7030A0"/>
                </a:solidFill>
                <a:effectLst/>
                <a:latin typeface="Arial" pitchFamily="34" charset="0"/>
                <a:ea typeface="Times New Roman" pitchFamily="18" charset="0"/>
                <a:cs typeface="Arial" pitchFamily="34" charset="0"/>
              </a:rPr>
              <a:t> (</a:t>
            </a:r>
            <a:r>
              <a:rPr kumimoji="0" lang="en-US" sz="900" b="0" i="0" u="none" strike="noStrike" cap="none" normalizeH="0" baseline="0" dirty="0" err="1">
                <a:ln>
                  <a:noFill/>
                </a:ln>
                <a:solidFill>
                  <a:srgbClr val="7030A0"/>
                </a:solidFill>
                <a:effectLst/>
                <a:latin typeface="Arial" pitchFamily="34" charset="0"/>
                <a:ea typeface="Times New Roman" pitchFamily="18" charset="0"/>
                <a:cs typeface="Arial" pitchFamily="34" charset="0"/>
              </a:rPr>
              <a:t>Hochst</a:t>
            </a:r>
            <a:r>
              <a:rPr kumimoji="0" lang="en-US" sz="900" b="0" i="0" u="none" strike="noStrike" cap="none" normalizeH="0" baseline="0" dirty="0">
                <a:ln>
                  <a:noFill/>
                </a:ln>
                <a:solidFill>
                  <a:srgbClr val="7030A0"/>
                </a:solidFill>
                <a:effectLst/>
                <a:latin typeface="Arial" pitchFamily="34" charset="0"/>
                <a:ea typeface="Times New Roman" pitchFamily="18" charset="0"/>
                <a:cs typeface="Arial" pitchFamily="34" charset="0"/>
              </a:rPr>
              <a:t>.) </a:t>
            </a:r>
            <a:r>
              <a:rPr kumimoji="0" lang="en-US" sz="900" b="0" i="0" u="none" strike="noStrike" cap="none" normalizeH="0" baseline="0" dirty="0" err="1">
                <a:ln>
                  <a:noFill/>
                </a:ln>
                <a:solidFill>
                  <a:srgbClr val="7030A0"/>
                </a:solidFill>
                <a:effectLst/>
                <a:latin typeface="Arial" pitchFamily="34" charset="0"/>
                <a:ea typeface="Times New Roman" pitchFamily="18" charset="0"/>
                <a:cs typeface="Arial" pitchFamily="34" charset="0"/>
              </a:rPr>
              <a:t>Chiov</a:t>
            </a:r>
            <a:r>
              <a:rPr kumimoji="0" lang="en-US" sz="900" b="0" i="0" u="none" strike="noStrike" cap="none" normalizeH="0" baseline="0" dirty="0">
                <a:ln>
                  <a:noFill/>
                </a:ln>
                <a:solidFill>
                  <a:srgbClr val="7030A0"/>
                </a:solidFill>
                <a:effectLst/>
                <a:latin typeface="Arial" pitchFamily="34" charset="0"/>
                <a:ea typeface="Times New Roman" pitchFamily="18" charset="0"/>
                <a:cs typeface="Arial" pitchFamily="34" charset="0"/>
              </a:rPr>
              <a:t>. (</a:t>
            </a:r>
            <a:r>
              <a:rPr kumimoji="0" lang="en-US" sz="900" b="0" i="0" u="none" strike="noStrike" cap="none" normalizeH="0" baseline="0" dirty="0" err="1">
                <a:ln>
                  <a:noFill/>
                </a:ln>
                <a:solidFill>
                  <a:srgbClr val="7030A0"/>
                </a:solidFill>
                <a:effectLst/>
                <a:latin typeface="Arial" pitchFamily="34" charset="0"/>
                <a:ea typeface="Times New Roman" pitchFamily="18" charset="0"/>
                <a:cs typeface="Arial" pitchFamily="34" charset="0"/>
              </a:rPr>
              <a:t>Poaceae</a:t>
            </a:r>
            <a:r>
              <a:rPr kumimoji="0" lang="en-US" sz="900" b="0" i="0" u="none" strike="noStrike" cap="none" normalizeH="0" baseline="0" dirty="0">
                <a:ln>
                  <a:noFill/>
                </a:ln>
                <a:solidFill>
                  <a:srgbClr val="7030A0"/>
                </a:solidFill>
                <a:effectLst/>
                <a:latin typeface="Arial" pitchFamily="34" charset="0"/>
                <a:ea typeface="Times New Roman" pitchFamily="18" charset="0"/>
                <a:cs typeface="Arial" pitchFamily="34" charset="0"/>
              </a:rPr>
              <a:t>) essential oil. </a:t>
            </a:r>
            <a:r>
              <a:rPr kumimoji="0" lang="en-US" sz="900" b="1" i="1" u="none" strike="noStrike" cap="none" normalizeH="0" baseline="0" dirty="0">
                <a:ln>
                  <a:noFill/>
                </a:ln>
                <a:solidFill>
                  <a:srgbClr val="7030A0"/>
                </a:solidFill>
                <a:effectLst/>
                <a:latin typeface="Arial" pitchFamily="34" charset="0"/>
                <a:ea typeface="Times New Roman" pitchFamily="18" charset="0"/>
                <a:cs typeface="Arial" pitchFamily="34" charset="0"/>
              </a:rPr>
              <a:t>Industrial Crops and Products</a:t>
            </a:r>
            <a:r>
              <a:rPr kumimoji="0" lang="en-US" sz="900" b="0" i="0" u="none" strike="noStrike" cap="none" normalizeH="0" baseline="0" dirty="0">
                <a:ln>
                  <a:noFill/>
                </a:ln>
                <a:solidFill>
                  <a:srgbClr val="7030A0"/>
                </a:solidFill>
                <a:effectLst/>
                <a:latin typeface="Arial" pitchFamily="34" charset="0"/>
                <a:ea typeface="Times New Roman" pitchFamily="18" charset="0"/>
                <a:cs typeface="Arial" pitchFamily="34" charset="0"/>
              </a:rPr>
              <a:t> 2017; 91: 249-254. </a:t>
            </a:r>
            <a:r>
              <a:rPr kumimoji="0" lang="en-US" sz="900" b="0" i="0" u="none" strike="noStrike" cap="none" normalizeH="0" baseline="0" dirty="0" err="1">
                <a:ln>
                  <a:noFill/>
                </a:ln>
                <a:solidFill>
                  <a:srgbClr val="7030A0"/>
                </a:solidFill>
                <a:effectLst/>
                <a:latin typeface="Arial" pitchFamily="34" charset="0"/>
                <a:ea typeface="Times New Roman" pitchFamily="18" charset="0"/>
                <a:cs typeface="Arial" pitchFamily="34" charset="0"/>
              </a:rPr>
              <a:t>doi</a:t>
            </a:r>
            <a:r>
              <a:rPr kumimoji="0" lang="en-US" sz="900" b="0" i="0" u="none" strike="noStrike" cap="none" normalizeH="0" baseline="0" dirty="0">
                <a:ln>
                  <a:noFill/>
                </a:ln>
                <a:solidFill>
                  <a:srgbClr val="7030A0"/>
                </a:solidFill>
                <a:effectLst/>
                <a:latin typeface="Arial" pitchFamily="34" charset="0"/>
                <a:ea typeface="Times New Roman" pitchFamily="18" charset="0"/>
                <a:cs typeface="Arial" pitchFamily="34" charset="0"/>
              </a:rPr>
              <a:t>: </a:t>
            </a:r>
            <a:r>
              <a:rPr kumimoji="0" lang="en-US" sz="9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10.1016/j.indcrop.2016.07.013</a:t>
            </a:r>
            <a:endParaRPr kumimoji="0" lang="en-US" sz="900" b="0" i="0" u="none" strike="noStrike" cap="none" normalizeH="0" baseline="0" dirty="0">
              <a:ln>
                <a:noFill/>
              </a:ln>
              <a:solidFill>
                <a:srgbClr val="7030A0"/>
              </a:solidFill>
              <a:effectLst/>
              <a:latin typeface="Arial"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tabLst/>
            </a:pPr>
            <a:r>
              <a:rPr kumimoji="0" lang="en-US" sz="900" b="0" i="0" u="none" strike="noStrike" cap="none" normalizeH="0" baseline="0" dirty="0" err="1">
                <a:ln>
                  <a:noFill/>
                </a:ln>
                <a:solidFill>
                  <a:srgbClr val="003300"/>
                </a:solidFill>
                <a:effectLst/>
                <a:latin typeface="Arial" pitchFamily="34" charset="0"/>
                <a:ea typeface="Times New Roman" pitchFamily="18" charset="0"/>
                <a:cs typeface="Arial" pitchFamily="34" charset="0"/>
              </a:rPr>
              <a:t>Suručić</a:t>
            </a:r>
            <a:r>
              <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rPr>
              <a:t> R, </a:t>
            </a:r>
            <a:r>
              <a:rPr kumimoji="0" lang="en-US" sz="900" b="0" i="0" u="none" strike="noStrike" cap="none" normalizeH="0" baseline="0" dirty="0" err="1">
                <a:ln>
                  <a:noFill/>
                </a:ln>
                <a:solidFill>
                  <a:srgbClr val="003300"/>
                </a:solidFill>
                <a:effectLst/>
                <a:latin typeface="Arial" pitchFamily="34" charset="0"/>
                <a:ea typeface="Times New Roman" pitchFamily="18" charset="0"/>
                <a:cs typeface="Arial" pitchFamily="34" charset="0"/>
              </a:rPr>
              <a:t>Kundaković</a:t>
            </a:r>
            <a:r>
              <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rPr>
              <a:t> T, </a:t>
            </a:r>
            <a:r>
              <a:rPr kumimoji="0" lang="en-US" sz="900" b="0" i="0" u="none" strike="noStrike" cap="none" normalizeH="0" baseline="0" dirty="0" err="1">
                <a:ln>
                  <a:noFill/>
                </a:ln>
                <a:solidFill>
                  <a:srgbClr val="003300"/>
                </a:solidFill>
                <a:effectLst/>
                <a:latin typeface="Arial" pitchFamily="34" charset="0"/>
                <a:ea typeface="Times New Roman" pitchFamily="18" charset="0"/>
                <a:cs typeface="Arial" pitchFamily="34" charset="0"/>
              </a:rPr>
              <a:t>Drakul</a:t>
            </a:r>
            <a:r>
              <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rPr>
              <a:t> D, </a:t>
            </a:r>
            <a:r>
              <a:rPr kumimoji="0" lang="en-US" sz="900" b="0" i="0" u="none" strike="noStrike" cap="none" normalizeH="0" baseline="0" dirty="0" err="1">
                <a:ln>
                  <a:noFill/>
                </a:ln>
                <a:solidFill>
                  <a:srgbClr val="003300"/>
                </a:solidFill>
                <a:effectLst/>
                <a:latin typeface="Arial" pitchFamily="34" charset="0"/>
                <a:ea typeface="Times New Roman" pitchFamily="18" charset="0"/>
                <a:cs typeface="Arial" pitchFamily="34" charset="0"/>
              </a:rPr>
              <a:t>Lakušić</a:t>
            </a:r>
            <a:r>
              <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rPr>
              <a:t> B, </a:t>
            </a:r>
            <a:r>
              <a:rPr kumimoji="0" lang="en-US" sz="900" b="0" i="0" u="none" strike="noStrike" cap="none" normalizeH="0" baseline="0" dirty="0" err="1">
                <a:ln>
                  <a:noFill/>
                </a:ln>
                <a:solidFill>
                  <a:srgbClr val="003300"/>
                </a:solidFill>
                <a:effectLst/>
                <a:latin typeface="Arial" pitchFamily="34" charset="0"/>
                <a:ea typeface="Times New Roman" pitchFamily="18" charset="0"/>
                <a:cs typeface="Arial" pitchFamily="34" charset="0"/>
              </a:rPr>
              <a:t>Milovanović</a:t>
            </a:r>
            <a:r>
              <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rPr>
              <a:t> S, </a:t>
            </a:r>
            <a:r>
              <a:rPr kumimoji="0" lang="en-US" sz="900" i="0" strike="noStrike" cap="none" normalizeH="0" baseline="0" dirty="0" err="1">
                <a:ln>
                  <a:noFill/>
                </a:ln>
                <a:solidFill>
                  <a:srgbClr val="003300"/>
                </a:solidFill>
                <a:effectLst/>
                <a:latin typeface="Arial" pitchFamily="34" charset="0"/>
                <a:ea typeface="Times New Roman" pitchFamily="18" charset="0"/>
                <a:cs typeface="Arial" pitchFamily="34" charset="0"/>
              </a:rPr>
              <a:t>Kovačević</a:t>
            </a:r>
            <a:r>
              <a:rPr kumimoji="0" lang="en-US" sz="900" i="0" strike="noStrike" cap="none" normalizeH="0" baseline="0" dirty="0">
                <a:ln>
                  <a:noFill/>
                </a:ln>
                <a:solidFill>
                  <a:srgbClr val="003300"/>
                </a:solidFill>
                <a:effectLst/>
                <a:latin typeface="Arial" pitchFamily="34" charset="0"/>
                <a:ea typeface="Times New Roman" pitchFamily="18" charset="0"/>
                <a:cs typeface="Arial" pitchFamily="34" charset="0"/>
              </a:rPr>
              <a:t> N</a:t>
            </a:r>
            <a:r>
              <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rPr>
              <a:t>. Variations in chemical composition, </a:t>
            </a:r>
            <a:r>
              <a:rPr kumimoji="0" lang="en-US" sz="900" b="0" i="0" u="none" strike="noStrike" cap="none" normalizeH="0" baseline="0" dirty="0" err="1">
                <a:ln>
                  <a:noFill/>
                </a:ln>
                <a:solidFill>
                  <a:srgbClr val="003300"/>
                </a:solidFill>
                <a:effectLst/>
                <a:latin typeface="Arial" pitchFamily="34" charset="0"/>
                <a:ea typeface="Times New Roman" pitchFamily="18" charset="0"/>
                <a:cs typeface="Arial" pitchFamily="34" charset="0"/>
              </a:rPr>
              <a:t>vasorelaxant</a:t>
            </a:r>
            <a:r>
              <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rPr>
              <a:t> and angiotensin I-converting enzyme inhibitory activities of essential oil from aerial parts of </a:t>
            </a:r>
            <a:r>
              <a:rPr kumimoji="0" lang="en-US" sz="900" b="0" i="1" u="none" strike="noStrike" cap="none" normalizeH="0" baseline="0" dirty="0" err="1">
                <a:ln>
                  <a:noFill/>
                </a:ln>
                <a:solidFill>
                  <a:srgbClr val="003300"/>
                </a:solidFill>
                <a:effectLst/>
                <a:latin typeface="Arial" pitchFamily="34" charset="0"/>
                <a:ea typeface="Times New Roman" pitchFamily="18" charset="0"/>
                <a:cs typeface="Arial" pitchFamily="34" charset="0"/>
              </a:rPr>
              <a:t>Seseli</a:t>
            </a:r>
            <a:r>
              <a:rPr kumimoji="0" lang="en-US" sz="900" b="0" i="1" u="none" strike="noStrike" cap="none" normalizeH="0" baseline="0" dirty="0">
                <a:ln>
                  <a:noFill/>
                </a:ln>
                <a:solidFill>
                  <a:srgbClr val="003300"/>
                </a:solidFill>
                <a:effectLst/>
                <a:latin typeface="Arial" pitchFamily="34" charset="0"/>
                <a:ea typeface="Times New Roman" pitchFamily="18" charset="0"/>
                <a:cs typeface="Arial" pitchFamily="34" charset="0"/>
              </a:rPr>
              <a:t> </a:t>
            </a:r>
            <a:r>
              <a:rPr kumimoji="0" lang="en-US" sz="900" b="0" i="1" u="none" strike="noStrike" cap="none" normalizeH="0" baseline="0" dirty="0" err="1">
                <a:ln>
                  <a:noFill/>
                </a:ln>
                <a:solidFill>
                  <a:srgbClr val="003300"/>
                </a:solidFill>
                <a:effectLst/>
                <a:latin typeface="Arial" pitchFamily="34" charset="0"/>
                <a:ea typeface="Times New Roman" pitchFamily="18" charset="0"/>
                <a:cs typeface="Arial" pitchFamily="34" charset="0"/>
              </a:rPr>
              <a:t>pallasii</a:t>
            </a:r>
            <a:r>
              <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rPr>
              <a:t> </a:t>
            </a:r>
            <a:r>
              <a:rPr kumimoji="0" lang="en-US" sz="900" b="0" i="0" u="none" strike="noStrike" cap="none" normalizeH="0" baseline="0" dirty="0" err="1">
                <a:ln>
                  <a:noFill/>
                </a:ln>
                <a:solidFill>
                  <a:srgbClr val="003300"/>
                </a:solidFill>
                <a:effectLst/>
                <a:latin typeface="Arial" pitchFamily="34" charset="0"/>
                <a:ea typeface="Times New Roman" pitchFamily="18" charset="0"/>
                <a:cs typeface="Arial" pitchFamily="34" charset="0"/>
              </a:rPr>
              <a:t>Besser</a:t>
            </a:r>
            <a:r>
              <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rPr>
              <a:t> (</a:t>
            </a:r>
            <a:r>
              <a:rPr kumimoji="0" lang="en-US" sz="900" b="0" i="0" u="none" strike="noStrike" cap="none" normalizeH="0" baseline="0" dirty="0" err="1">
                <a:ln>
                  <a:noFill/>
                </a:ln>
                <a:solidFill>
                  <a:srgbClr val="003300"/>
                </a:solidFill>
                <a:effectLst/>
                <a:latin typeface="Arial" pitchFamily="34" charset="0"/>
                <a:ea typeface="Times New Roman" pitchFamily="18" charset="0"/>
                <a:cs typeface="Arial" pitchFamily="34" charset="0"/>
              </a:rPr>
              <a:t>Apiaceae</a:t>
            </a:r>
            <a:r>
              <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rPr>
              <a:t>). </a:t>
            </a:r>
            <a:r>
              <a:rPr kumimoji="0" lang="en-US" sz="900" b="1" i="1" u="none" strike="noStrike" cap="none" normalizeH="0" baseline="0" dirty="0">
                <a:ln>
                  <a:noFill/>
                </a:ln>
                <a:solidFill>
                  <a:srgbClr val="003300"/>
                </a:solidFill>
                <a:effectLst/>
                <a:latin typeface="Arial" pitchFamily="34" charset="0"/>
                <a:ea typeface="Times New Roman" pitchFamily="18" charset="0"/>
                <a:cs typeface="Arial" pitchFamily="34" charset="0"/>
              </a:rPr>
              <a:t>Chemistry &amp; Biodiversity</a:t>
            </a:r>
            <a:r>
              <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rPr>
              <a:t> 2017; 14(5): e1600407. </a:t>
            </a:r>
            <a:r>
              <a:rPr kumimoji="0" lang="en-US" sz="900" b="0" i="0" u="none" strike="noStrike" cap="none" normalizeH="0" baseline="0" dirty="0" err="1">
                <a:ln>
                  <a:noFill/>
                </a:ln>
                <a:solidFill>
                  <a:srgbClr val="003300"/>
                </a:solidFill>
                <a:effectLst/>
                <a:latin typeface="Arial" pitchFamily="34" charset="0"/>
                <a:ea typeface="Times New Roman" pitchFamily="18" charset="0"/>
                <a:cs typeface="Arial" pitchFamily="34" charset="0"/>
              </a:rPr>
              <a:t>doi</a:t>
            </a:r>
            <a:r>
              <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rPr>
              <a:t>: </a:t>
            </a:r>
            <a:r>
              <a:rPr kumimoji="0" lang="en-US" sz="900" b="0" i="0" u="none" strike="noStrike" cap="none" normalizeH="0" baseline="0" dirty="0" smtClean="0">
                <a:ln>
                  <a:noFill/>
                </a:ln>
                <a:solidFill>
                  <a:srgbClr val="003300"/>
                </a:solidFill>
                <a:effectLst/>
                <a:latin typeface="Arial" pitchFamily="34" charset="0"/>
                <a:ea typeface="Times New Roman" pitchFamily="18" charset="0"/>
                <a:cs typeface="Arial" pitchFamily="34" charset="0"/>
              </a:rPr>
              <a:t>10.1002/cbdv.201600407</a:t>
            </a:r>
            <a:endParaRPr kumimoji="0" lang="en-US" sz="900" b="0" i="0" u="none" strike="noStrike" cap="none" normalizeH="0" baseline="0" dirty="0">
              <a:ln>
                <a:noFill/>
              </a:ln>
              <a:solidFill>
                <a:srgbClr val="003300"/>
              </a:solidFill>
              <a:effectLst/>
              <a:latin typeface="Arial" pitchFamily="34" charset="0"/>
              <a:ea typeface="Times New Roman" pitchFamily="18" charset="0"/>
              <a:cs typeface="Arial" pitchFamily="34" charset="0"/>
            </a:endParaRPr>
          </a:p>
          <a:p>
            <a:pPr marL="177800" lvl="3" indent="-177800" algn="l"/>
            <a:r>
              <a:rPr lang="en-US" sz="900" i="0" dirty="0" err="1">
                <a:solidFill>
                  <a:srgbClr val="7030A0"/>
                </a:solidFill>
              </a:rPr>
              <a:t>Milutinović</a:t>
            </a:r>
            <a:r>
              <a:rPr lang="en-US" sz="900" i="0" dirty="0">
                <a:solidFill>
                  <a:srgbClr val="7030A0"/>
                </a:solidFill>
              </a:rPr>
              <a:t> V, </a:t>
            </a:r>
            <a:r>
              <a:rPr lang="en-US" sz="900" i="0" dirty="0" err="1">
                <a:solidFill>
                  <a:srgbClr val="7030A0"/>
                </a:solidFill>
              </a:rPr>
              <a:t>Niketić</a:t>
            </a:r>
            <a:r>
              <a:rPr lang="en-US" sz="900" i="0" dirty="0">
                <a:solidFill>
                  <a:srgbClr val="7030A0"/>
                </a:solidFill>
              </a:rPr>
              <a:t> M, </a:t>
            </a:r>
            <a:r>
              <a:rPr lang="en-US" sz="900" i="0" dirty="0" err="1">
                <a:solidFill>
                  <a:srgbClr val="7030A0"/>
                </a:solidFill>
              </a:rPr>
              <a:t>Krunić</a:t>
            </a:r>
            <a:r>
              <a:rPr lang="en-US" sz="900" i="0" dirty="0">
                <a:solidFill>
                  <a:srgbClr val="7030A0"/>
                </a:solidFill>
              </a:rPr>
              <a:t> A, </a:t>
            </a:r>
            <a:r>
              <a:rPr lang="en-US" sz="900" i="0" dirty="0" err="1">
                <a:solidFill>
                  <a:srgbClr val="7030A0"/>
                </a:solidFill>
              </a:rPr>
              <a:t>Nikolić</a:t>
            </a:r>
            <a:r>
              <a:rPr lang="en-US" sz="900" i="0" dirty="0">
                <a:solidFill>
                  <a:srgbClr val="7030A0"/>
                </a:solidFill>
              </a:rPr>
              <a:t> D, </a:t>
            </a:r>
            <a:r>
              <a:rPr lang="en-US" sz="900" i="0" dirty="0" err="1">
                <a:solidFill>
                  <a:srgbClr val="7030A0"/>
                </a:solidFill>
              </a:rPr>
              <a:t>Petković</a:t>
            </a:r>
            <a:r>
              <a:rPr lang="en-US" sz="900" i="0" dirty="0">
                <a:solidFill>
                  <a:srgbClr val="7030A0"/>
                </a:solidFill>
              </a:rPr>
              <a:t> M, </a:t>
            </a:r>
            <a:r>
              <a:rPr lang="en-US" sz="900" i="0" dirty="0" err="1">
                <a:solidFill>
                  <a:srgbClr val="7030A0"/>
                </a:solidFill>
              </a:rPr>
              <a:t>Ušjak</a:t>
            </a:r>
            <a:r>
              <a:rPr lang="en-US" sz="900" i="0" dirty="0">
                <a:solidFill>
                  <a:srgbClr val="7030A0"/>
                </a:solidFill>
              </a:rPr>
              <a:t> </a:t>
            </a:r>
            <a:r>
              <a:rPr lang="en-US" sz="900" i="0" dirty="0" err="1">
                <a:solidFill>
                  <a:srgbClr val="7030A0"/>
                </a:solidFill>
              </a:rPr>
              <a:t>Lj</a:t>
            </a:r>
            <a:r>
              <a:rPr lang="en-US" sz="900" i="0" dirty="0">
                <a:solidFill>
                  <a:srgbClr val="7030A0"/>
                </a:solidFill>
              </a:rPr>
              <a:t>, </a:t>
            </a:r>
            <a:r>
              <a:rPr lang="en-US" sz="900" i="0" dirty="0" err="1">
                <a:solidFill>
                  <a:srgbClr val="7030A0"/>
                </a:solidFill>
              </a:rPr>
              <a:t>Petrović</a:t>
            </a:r>
            <a:r>
              <a:rPr lang="en-US" sz="900" i="0" dirty="0">
                <a:solidFill>
                  <a:srgbClr val="7030A0"/>
                </a:solidFill>
              </a:rPr>
              <a:t> S. Sesquiterpene lactones from the methanol extracts of twenty-eight </a:t>
            </a:r>
            <a:r>
              <a:rPr lang="en-US" sz="900" dirty="0">
                <a:solidFill>
                  <a:srgbClr val="7030A0"/>
                </a:solidFill>
              </a:rPr>
              <a:t>Hieracium</a:t>
            </a:r>
            <a:r>
              <a:rPr lang="en-US" sz="900" i="0" dirty="0">
                <a:solidFill>
                  <a:srgbClr val="7030A0"/>
                </a:solidFill>
              </a:rPr>
              <a:t> species from the Balkan Peninsula and their chemosystematic significance. </a:t>
            </a:r>
            <a:r>
              <a:rPr lang="en-US" sz="900" b="1" dirty="0" err="1">
                <a:solidFill>
                  <a:srgbClr val="7030A0"/>
                </a:solidFill>
              </a:rPr>
              <a:t>Phytochemistry</a:t>
            </a:r>
            <a:r>
              <a:rPr lang="en-US" sz="900" i="0" dirty="0">
                <a:solidFill>
                  <a:srgbClr val="7030A0"/>
                </a:solidFill>
              </a:rPr>
              <a:t> 2018; 154: </a:t>
            </a:r>
            <a:r>
              <a:rPr lang="en-US" sz="900" i="0" dirty="0" smtClean="0">
                <a:solidFill>
                  <a:srgbClr val="7030A0"/>
                </a:solidFill>
              </a:rPr>
              <a:t>19</a:t>
            </a:r>
            <a:r>
              <a:rPr lang="sr-Cyrl-RS" sz="900" i="0" dirty="0" smtClean="0">
                <a:solidFill>
                  <a:srgbClr val="7030A0"/>
                </a:solidFill>
              </a:rPr>
              <a:t>-</a:t>
            </a:r>
            <a:r>
              <a:rPr lang="en-US" sz="900" i="0" dirty="0" smtClean="0">
                <a:solidFill>
                  <a:srgbClr val="7030A0"/>
                </a:solidFill>
              </a:rPr>
              <a:t>30</a:t>
            </a:r>
            <a:r>
              <a:rPr lang="en-US" sz="900" i="0" dirty="0">
                <a:solidFill>
                  <a:srgbClr val="7030A0"/>
                </a:solidFill>
              </a:rPr>
              <a:t>. </a:t>
            </a:r>
            <a:r>
              <a:rPr lang="en-US" sz="900" i="0" dirty="0" err="1">
                <a:solidFill>
                  <a:srgbClr val="7030A0"/>
                </a:solidFill>
              </a:rPr>
              <a:t>doi</a:t>
            </a:r>
            <a:r>
              <a:rPr lang="en-US" sz="900" i="0" dirty="0">
                <a:solidFill>
                  <a:srgbClr val="7030A0"/>
                </a:solidFill>
              </a:rPr>
              <a:t>: </a:t>
            </a:r>
            <a:r>
              <a:rPr lang="en-US" sz="900" i="0" dirty="0" smtClean="0">
                <a:solidFill>
                  <a:srgbClr val="7030A0"/>
                </a:solidFill>
              </a:rPr>
              <a:t>10.1016/j.phytochem.2018.06.008</a:t>
            </a:r>
            <a:endParaRPr lang="en-US" sz="900" i="0" dirty="0">
              <a:solidFill>
                <a:srgbClr val="7030A0"/>
              </a:solidFill>
            </a:endParaRPr>
          </a:p>
          <a:p>
            <a:pPr marL="177800" lvl="3" indent="-177800" algn="l"/>
            <a:r>
              <a:rPr lang="en-US" sz="900" i="0" dirty="0" err="1">
                <a:solidFill>
                  <a:srgbClr val="003300"/>
                </a:solidFill>
              </a:rPr>
              <a:t>Petrović</a:t>
            </a:r>
            <a:r>
              <a:rPr lang="en-US" sz="900" i="0" dirty="0">
                <a:solidFill>
                  <a:srgbClr val="003300"/>
                </a:solidFill>
              </a:rPr>
              <a:t> S, </a:t>
            </a:r>
            <a:r>
              <a:rPr lang="en-US" sz="900" i="0" dirty="0" err="1">
                <a:solidFill>
                  <a:srgbClr val="003300"/>
                </a:solidFill>
              </a:rPr>
              <a:t>Ušjak</a:t>
            </a:r>
            <a:r>
              <a:rPr lang="en-US" sz="900" i="0" dirty="0">
                <a:solidFill>
                  <a:srgbClr val="003300"/>
                </a:solidFill>
              </a:rPr>
              <a:t> </a:t>
            </a:r>
            <a:r>
              <a:rPr lang="en-US" sz="900" i="0" dirty="0" err="1">
                <a:solidFill>
                  <a:srgbClr val="003300"/>
                </a:solidFill>
              </a:rPr>
              <a:t>Lj</a:t>
            </a:r>
            <a:r>
              <a:rPr lang="en-US" sz="900" i="0" dirty="0">
                <a:solidFill>
                  <a:srgbClr val="003300"/>
                </a:solidFill>
              </a:rPr>
              <a:t>, </a:t>
            </a:r>
            <a:r>
              <a:rPr lang="en-US" sz="900" i="0" dirty="0" err="1">
                <a:solidFill>
                  <a:srgbClr val="003300"/>
                </a:solidFill>
              </a:rPr>
              <a:t>Milenković</a:t>
            </a:r>
            <a:r>
              <a:rPr lang="en-US" sz="900" i="0" dirty="0">
                <a:solidFill>
                  <a:srgbClr val="003300"/>
                </a:solidFill>
              </a:rPr>
              <a:t> M, </a:t>
            </a:r>
            <a:r>
              <a:rPr lang="en-US" sz="900" i="0" dirty="0" err="1">
                <a:solidFill>
                  <a:srgbClr val="003300"/>
                </a:solidFill>
              </a:rPr>
              <a:t>Arsenijević</a:t>
            </a:r>
            <a:r>
              <a:rPr lang="en-US" sz="900" i="0" dirty="0">
                <a:solidFill>
                  <a:srgbClr val="003300"/>
                </a:solidFill>
              </a:rPr>
              <a:t> J, </a:t>
            </a:r>
            <a:r>
              <a:rPr lang="en-US" sz="900" i="0" dirty="0" err="1">
                <a:solidFill>
                  <a:srgbClr val="003300"/>
                </a:solidFill>
              </a:rPr>
              <a:t>Drobac</a:t>
            </a:r>
            <a:r>
              <a:rPr lang="en-US" sz="900" i="0" dirty="0">
                <a:solidFill>
                  <a:srgbClr val="003300"/>
                </a:solidFill>
              </a:rPr>
              <a:t> M, </a:t>
            </a:r>
            <a:r>
              <a:rPr lang="en-US" sz="900" i="0" dirty="0" err="1">
                <a:solidFill>
                  <a:srgbClr val="003300"/>
                </a:solidFill>
              </a:rPr>
              <a:t>Drndarević</a:t>
            </a:r>
            <a:r>
              <a:rPr lang="en-US" sz="900" i="0" dirty="0">
                <a:solidFill>
                  <a:srgbClr val="003300"/>
                </a:solidFill>
              </a:rPr>
              <a:t> A, </a:t>
            </a:r>
            <a:r>
              <a:rPr lang="en-US" sz="900" i="0" dirty="0" err="1">
                <a:solidFill>
                  <a:srgbClr val="003300"/>
                </a:solidFill>
              </a:rPr>
              <a:t>Niketić</a:t>
            </a:r>
            <a:r>
              <a:rPr lang="en-US" sz="900" i="0" dirty="0">
                <a:solidFill>
                  <a:srgbClr val="003300"/>
                </a:solidFill>
              </a:rPr>
              <a:t> M. </a:t>
            </a:r>
            <a:r>
              <a:rPr lang="en-US" sz="900" dirty="0">
                <a:solidFill>
                  <a:srgbClr val="003300"/>
                </a:solidFill>
              </a:rPr>
              <a:t>Thymus</a:t>
            </a:r>
            <a:r>
              <a:rPr lang="en-US" sz="900" i="0" dirty="0">
                <a:solidFill>
                  <a:srgbClr val="003300"/>
                </a:solidFill>
              </a:rPr>
              <a:t> </a:t>
            </a:r>
            <a:r>
              <a:rPr lang="en-US" sz="900" dirty="0" err="1">
                <a:solidFill>
                  <a:srgbClr val="003300"/>
                </a:solidFill>
              </a:rPr>
              <a:t>dacicus</a:t>
            </a:r>
            <a:r>
              <a:rPr lang="en-US" sz="900" i="0" dirty="0">
                <a:solidFill>
                  <a:srgbClr val="003300"/>
                </a:solidFill>
              </a:rPr>
              <a:t> as a new source of antioxidant and antimicrobial metabolites. </a:t>
            </a:r>
            <a:r>
              <a:rPr lang="en-US" sz="900" b="1" dirty="0">
                <a:solidFill>
                  <a:srgbClr val="003300"/>
                </a:solidFill>
              </a:rPr>
              <a:t>Journal of Functional Foods</a:t>
            </a:r>
            <a:r>
              <a:rPr lang="en-US" sz="900" dirty="0">
                <a:solidFill>
                  <a:srgbClr val="003300"/>
                </a:solidFill>
              </a:rPr>
              <a:t> </a:t>
            </a:r>
            <a:r>
              <a:rPr lang="en-US" sz="900" i="0" dirty="0">
                <a:solidFill>
                  <a:srgbClr val="003300"/>
                </a:solidFill>
              </a:rPr>
              <a:t>2017; 28: 114-121. </a:t>
            </a:r>
            <a:r>
              <a:rPr lang="en-US" sz="900" i="0" dirty="0" err="1">
                <a:solidFill>
                  <a:srgbClr val="003300"/>
                </a:solidFill>
              </a:rPr>
              <a:t>doi</a:t>
            </a:r>
            <a:r>
              <a:rPr lang="en-US" sz="900" i="0" dirty="0">
                <a:solidFill>
                  <a:srgbClr val="003300"/>
                </a:solidFill>
              </a:rPr>
              <a:t>: </a:t>
            </a:r>
            <a:r>
              <a:rPr lang="en-US" sz="900" i="0" dirty="0" smtClean="0">
                <a:solidFill>
                  <a:srgbClr val="003300"/>
                </a:solidFill>
              </a:rPr>
              <a:t>10.1016/j.jff.2016.11.007</a:t>
            </a:r>
            <a:endParaRPr lang="en-US" sz="900" i="0" dirty="0">
              <a:solidFill>
                <a:srgbClr val="003300"/>
              </a:solidFill>
            </a:endParaRPr>
          </a:p>
          <a:p>
            <a:pPr marL="177800" lvl="0" indent="-177800" algn="l"/>
            <a:r>
              <a:rPr lang="en-US" sz="900" i="0" dirty="0" err="1">
                <a:solidFill>
                  <a:srgbClr val="7030A0"/>
                </a:solidFill>
              </a:rPr>
              <a:t>Petrović</a:t>
            </a:r>
            <a:r>
              <a:rPr lang="en-US" sz="900" i="0" dirty="0">
                <a:solidFill>
                  <a:srgbClr val="7030A0"/>
                </a:solidFill>
              </a:rPr>
              <a:t> S, </a:t>
            </a:r>
            <a:r>
              <a:rPr lang="en-US" sz="900" i="0" dirty="0" err="1">
                <a:solidFill>
                  <a:srgbClr val="7030A0"/>
                </a:solidFill>
              </a:rPr>
              <a:t>Drobac</a:t>
            </a:r>
            <a:r>
              <a:rPr lang="en-US" sz="900" i="0" dirty="0">
                <a:solidFill>
                  <a:srgbClr val="7030A0"/>
                </a:solidFill>
              </a:rPr>
              <a:t> M, </a:t>
            </a:r>
            <a:r>
              <a:rPr lang="en-US" sz="900" i="0" dirty="0" err="1">
                <a:solidFill>
                  <a:srgbClr val="7030A0"/>
                </a:solidFill>
              </a:rPr>
              <a:t>Ušjak</a:t>
            </a:r>
            <a:r>
              <a:rPr lang="en-US" sz="900" i="0" dirty="0">
                <a:solidFill>
                  <a:srgbClr val="7030A0"/>
                </a:solidFill>
              </a:rPr>
              <a:t> </a:t>
            </a:r>
            <a:r>
              <a:rPr lang="en-US" sz="900" i="0" dirty="0" err="1">
                <a:solidFill>
                  <a:srgbClr val="7030A0"/>
                </a:solidFill>
              </a:rPr>
              <a:t>Lj</a:t>
            </a:r>
            <a:r>
              <a:rPr lang="en-US" sz="900" i="0" dirty="0">
                <a:solidFill>
                  <a:srgbClr val="7030A0"/>
                </a:solidFill>
              </a:rPr>
              <a:t>, </a:t>
            </a:r>
            <a:r>
              <a:rPr lang="en-US" sz="900" i="0" dirty="0" err="1">
                <a:solidFill>
                  <a:srgbClr val="7030A0"/>
                </a:solidFill>
              </a:rPr>
              <a:t>Filipović</a:t>
            </a:r>
            <a:r>
              <a:rPr lang="en-US" sz="900" i="0" dirty="0">
                <a:solidFill>
                  <a:srgbClr val="7030A0"/>
                </a:solidFill>
              </a:rPr>
              <a:t> V, </a:t>
            </a:r>
            <a:r>
              <a:rPr lang="en-US" sz="900" i="0" dirty="0" err="1">
                <a:solidFill>
                  <a:srgbClr val="7030A0"/>
                </a:solidFill>
              </a:rPr>
              <a:t>Milenković</a:t>
            </a:r>
            <a:r>
              <a:rPr lang="en-US" sz="900" i="0" dirty="0">
                <a:solidFill>
                  <a:srgbClr val="7030A0"/>
                </a:solidFill>
              </a:rPr>
              <a:t> M, </a:t>
            </a:r>
            <a:r>
              <a:rPr lang="en-US" sz="900" i="0" dirty="0" err="1">
                <a:solidFill>
                  <a:srgbClr val="7030A0"/>
                </a:solidFill>
              </a:rPr>
              <a:t>Niketić</a:t>
            </a:r>
            <a:r>
              <a:rPr lang="en-US" sz="900" i="0" dirty="0">
                <a:solidFill>
                  <a:srgbClr val="7030A0"/>
                </a:solidFill>
              </a:rPr>
              <a:t> M. Volatiles of roots of wild-growing and cultivated </a:t>
            </a:r>
            <a:r>
              <a:rPr lang="en-US" sz="900" dirty="0" err="1">
                <a:solidFill>
                  <a:srgbClr val="7030A0"/>
                </a:solidFill>
              </a:rPr>
              <a:t>Armoracia</a:t>
            </a:r>
            <a:r>
              <a:rPr lang="en-US" sz="900" i="0" dirty="0">
                <a:solidFill>
                  <a:srgbClr val="7030A0"/>
                </a:solidFill>
              </a:rPr>
              <a:t> </a:t>
            </a:r>
            <a:r>
              <a:rPr lang="en-US" sz="900" dirty="0" err="1">
                <a:solidFill>
                  <a:srgbClr val="7030A0"/>
                </a:solidFill>
              </a:rPr>
              <a:t>macrocarpa</a:t>
            </a:r>
            <a:r>
              <a:rPr lang="en-US" sz="900" i="0" dirty="0">
                <a:solidFill>
                  <a:srgbClr val="7030A0"/>
                </a:solidFill>
              </a:rPr>
              <a:t> and their antimicrobial activity, in comparison to horseradish, </a:t>
            </a:r>
            <a:r>
              <a:rPr lang="en-US" sz="900" dirty="0">
                <a:solidFill>
                  <a:srgbClr val="7030A0"/>
                </a:solidFill>
              </a:rPr>
              <a:t>A. </a:t>
            </a:r>
            <a:r>
              <a:rPr lang="en-US" sz="900" dirty="0" err="1">
                <a:solidFill>
                  <a:srgbClr val="7030A0"/>
                </a:solidFill>
              </a:rPr>
              <a:t>rusticana</a:t>
            </a:r>
            <a:r>
              <a:rPr lang="en-US" sz="900" i="0" dirty="0">
                <a:solidFill>
                  <a:srgbClr val="7030A0"/>
                </a:solidFill>
              </a:rPr>
              <a:t>. </a:t>
            </a:r>
            <a:r>
              <a:rPr lang="en-US" sz="900" b="1" dirty="0">
                <a:solidFill>
                  <a:srgbClr val="7030A0"/>
                </a:solidFill>
              </a:rPr>
              <a:t>Industrial Crops and Products</a:t>
            </a:r>
            <a:r>
              <a:rPr lang="en-US" sz="900" dirty="0">
                <a:solidFill>
                  <a:srgbClr val="7030A0"/>
                </a:solidFill>
              </a:rPr>
              <a:t> </a:t>
            </a:r>
            <a:r>
              <a:rPr lang="en-US" sz="900" i="0" dirty="0">
                <a:solidFill>
                  <a:srgbClr val="7030A0"/>
                </a:solidFill>
              </a:rPr>
              <a:t>2017; </a:t>
            </a:r>
            <a:r>
              <a:rPr lang="en-US" sz="900" i="0" dirty="0" smtClean="0">
                <a:solidFill>
                  <a:srgbClr val="7030A0"/>
                </a:solidFill>
              </a:rPr>
              <a:t>109</a:t>
            </a:r>
            <a:r>
              <a:rPr lang="sr-Cyrl-RS" sz="900" i="0" dirty="0" smtClean="0">
                <a:solidFill>
                  <a:srgbClr val="7030A0"/>
                </a:solidFill>
              </a:rPr>
              <a:t>:</a:t>
            </a:r>
            <a:r>
              <a:rPr lang="en-US" sz="900" i="0" dirty="0" smtClean="0">
                <a:solidFill>
                  <a:srgbClr val="7030A0"/>
                </a:solidFill>
              </a:rPr>
              <a:t> </a:t>
            </a:r>
            <a:r>
              <a:rPr lang="en-US" sz="900" i="0" dirty="0">
                <a:solidFill>
                  <a:srgbClr val="7030A0"/>
                </a:solidFill>
              </a:rPr>
              <a:t>398-403. </a:t>
            </a:r>
            <a:r>
              <a:rPr lang="en-US" sz="900" i="0" dirty="0" err="1">
                <a:solidFill>
                  <a:srgbClr val="7030A0"/>
                </a:solidFill>
              </a:rPr>
              <a:t>doi</a:t>
            </a:r>
            <a:r>
              <a:rPr lang="en-US" sz="900" i="0" dirty="0">
                <a:solidFill>
                  <a:srgbClr val="7030A0"/>
                </a:solidFill>
              </a:rPr>
              <a:t>: </a:t>
            </a:r>
            <a:r>
              <a:rPr lang="en-US" sz="900" i="0" dirty="0" smtClean="0">
                <a:solidFill>
                  <a:srgbClr val="7030A0"/>
                </a:solidFill>
              </a:rPr>
              <a:t>10.1016/j.indcrop.2017.08.056</a:t>
            </a:r>
            <a:endParaRPr lang="en-US" sz="900" i="0" dirty="0">
              <a:solidFill>
                <a:srgbClr val="7030A0"/>
              </a:solidFill>
            </a:endParaRPr>
          </a:p>
          <a:p>
            <a:pPr marL="177800" lvl="0" indent="-177800" algn="l"/>
            <a:r>
              <a:rPr lang="en-US" sz="900" i="0" dirty="0" err="1">
                <a:solidFill>
                  <a:srgbClr val="003300"/>
                </a:solidFill>
              </a:rPr>
              <a:t>Samardžić</a:t>
            </a:r>
            <a:r>
              <a:rPr lang="en-US" sz="900" i="0" dirty="0">
                <a:solidFill>
                  <a:srgbClr val="003300"/>
                </a:solidFill>
              </a:rPr>
              <a:t> S, </a:t>
            </a:r>
            <a:r>
              <a:rPr lang="en-US" sz="900" i="0" dirty="0" err="1">
                <a:solidFill>
                  <a:srgbClr val="003300"/>
                </a:solidFill>
              </a:rPr>
              <a:t>Arsenijević</a:t>
            </a:r>
            <a:r>
              <a:rPr lang="en-US" sz="900" i="0" dirty="0">
                <a:solidFill>
                  <a:srgbClr val="003300"/>
                </a:solidFill>
              </a:rPr>
              <a:t> J, </a:t>
            </a:r>
            <a:r>
              <a:rPr lang="en-US" sz="900" i="0" dirty="0" err="1">
                <a:solidFill>
                  <a:srgbClr val="003300"/>
                </a:solidFill>
              </a:rPr>
              <a:t>Božić</a:t>
            </a:r>
            <a:r>
              <a:rPr lang="en-US" sz="900" i="0" dirty="0">
                <a:solidFill>
                  <a:srgbClr val="003300"/>
                </a:solidFill>
              </a:rPr>
              <a:t> D, </a:t>
            </a:r>
            <a:r>
              <a:rPr lang="en-US" sz="900" i="0" dirty="0" err="1">
                <a:solidFill>
                  <a:srgbClr val="003300"/>
                </a:solidFill>
              </a:rPr>
              <a:t>Milenković</a:t>
            </a:r>
            <a:r>
              <a:rPr lang="en-US" sz="900" i="0" dirty="0">
                <a:solidFill>
                  <a:srgbClr val="003300"/>
                </a:solidFill>
              </a:rPr>
              <a:t> M, </a:t>
            </a:r>
            <a:r>
              <a:rPr lang="en-US" sz="900" i="0" dirty="0" err="1">
                <a:solidFill>
                  <a:srgbClr val="003300"/>
                </a:solidFill>
              </a:rPr>
              <a:t>Tešević</a:t>
            </a:r>
            <a:r>
              <a:rPr lang="en-US" sz="900" i="0" dirty="0">
                <a:solidFill>
                  <a:srgbClr val="003300"/>
                </a:solidFill>
              </a:rPr>
              <a:t> V, </a:t>
            </a:r>
            <a:r>
              <a:rPr lang="en-US" sz="900" i="0" dirty="0" err="1">
                <a:solidFill>
                  <a:srgbClr val="003300"/>
                </a:solidFill>
              </a:rPr>
              <a:t>Maksimović</a:t>
            </a:r>
            <a:r>
              <a:rPr lang="en-US" sz="900" i="0" dirty="0">
                <a:solidFill>
                  <a:srgbClr val="003300"/>
                </a:solidFill>
              </a:rPr>
              <a:t> Z. Antioxidant, anti-inflammatory and </a:t>
            </a:r>
            <a:r>
              <a:rPr lang="en-US" sz="900" i="0" dirty="0" err="1">
                <a:solidFill>
                  <a:srgbClr val="003300"/>
                </a:solidFill>
              </a:rPr>
              <a:t>gastroprotective</a:t>
            </a:r>
            <a:r>
              <a:rPr lang="en-US" sz="900" i="0" dirty="0">
                <a:solidFill>
                  <a:srgbClr val="003300"/>
                </a:solidFill>
              </a:rPr>
              <a:t> activity of </a:t>
            </a:r>
            <a:r>
              <a:rPr lang="en-US" sz="900" dirty="0" err="1">
                <a:solidFill>
                  <a:srgbClr val="003300"/>
                </a:solidFill>
              </a:rPr>
              <a:t>Filipendula</a:t>
            </a:r>
            <a:r>
              <a:rPr lang="en-US" sz="900" dirty="0">
                <a:solidFill>
                  <a:srgbClr val="003300"/>
                </a:solidFill>
              </a:rPr>
              <a:t> </a:t>
            </a:r>
            <a:r>
              <a:rPr lang="en-US" sz="900" dirty="0" err="1">
                <a:solidFill>
                  <a:srgbClr val="003300"/>
                </a:solidFill>
              </a:rPr>
              <a:t>ulmaria</a:t>
            </a:r>
            <a:r>
              <a:rPr lang="en-US" sz="900" dirty="0">
                <a:solidFill>
                  <a:srgbClr val="003300"/>
                </a:solidFill>
              </a:rPr>
              <a:t> </a:t>
            </a:r>
            <a:r>
              <a:rPr lang="en-US" sz="900" i="0" dirty="0">
                <a:solidFill>
                  <a:srgbClr val="003300"/>
                </a:solidFill>
              </a:rPr>
              <a:t>(L.) Maxim. and </a:t>
            </a:r>
            <a:r>
              <a:rPr lang="en-US" sz="900" dirty="0" err="1">
                <a:solidFill>
                  <a:srgbClr val="003300"/>
                </a:solidFill>
              </a:rPr>
              <a:t>Filipendula</a:t>
            </a:r>
            <a:r>
              <a:rPr lang="en-US" sz="900" dirty="0">
                <a:solidFill>
                  <a:srgbClr val="003300"/>
                </a:solidFill>
              </a:rPr>
              <a:t> vulgaris </a:t>
            </a:r>
            <a:r>
              <a:rPr lang="en-US" sz="900" i="0" dirty="0" err="1">
                <a:solidFill>
                  <a:srgbClr val="003300"/>
                </a:solidFill>
              </a:rPr>
              <a:t>Moench</a:t>
            </a:r>
            <a:r>
              <a:rPr lang="en-US" sz="900" dirty="0">
                <a:solidFill>
                  <a:srgbClr val="003300"/>
                </a:solidFill>
              </a:rPr>
              <a:t>. </a:t>
            </a:r>
            <a:r>
              <a:rPr lang="en-US" sz="900" b="1" dirty="0">
                <a:solidFill>
                  <a:srgbClr val="003300"/>
                </a:solidFill>
              </a:rPr>
              <a:t>Journal of </a:t>
            </a:r>
            <a:r>
              <a:rPr lang="en-US" sz="900" b="1" dirty="0" err="1">
                <a:solidFill>
                  <a:srgbClr val="003300"/>
                </a:solidFill>
              </a:rPr>
              <a:t>Ethnopharmacology</a:t>
            </a:r>
            <a:r>
              <a:rPr lang="en-US" sz="900" dirty="0">
                <a:solidFill>
                  <a:srgbClr val="003300"/>
                </a:solidFill>
              </a:rPr>
              <a:t> </a:t>
            </a:r>
            <a:r>
              <a:rPr lang="en-US" sz="900" i="0" dirty="0">
                <a:solidFill>
                  <a:srgbClr val="003300"/>
                </a:solidFill>
              </a:rPr>
              <a:t>2018; 213: 132-137. </a:t>
            </a:r>
            <a:r>
              <a:rPr lang="en-US" sz="900" i="0" dirty="0" err="1">
                <a:solidFill>
                  <a:srgbClr val="003300"/>
                </a:solidFill>
              </a:rPr>
              <a:t>doi</a:t>
            </a:r>
            <a:r>
              <a:rPr lang="en-US" sz="900" i="0" dirty="0">
                <a:solidFill>
                  <a:srgbClr val="003300"/>
                </a:solidFill>
              </a:rPr>
              <a:t>: </a:t>
            </a:r>
            <a:r>
              <a:rPr lang="en-US" sz="900" i="0" dirty="0" smtClean="0">
                <a:solidFill>
                  <a:srgbClr val="003300"/>
                </a:solidFill>
              </a:rPr>
              <a:t>10.1016/j.jep.2017.11.013</a:t>
            </a:r>
            <a:endParaRPr lang="sr-Latn-RS" sz="900" i="0" dirty="0">
              <a:solidFill>
                <a:srgbClr val="003300"/>
              </a:solidFill>
            </a:endParaRPr>
          </a:p>
          <a:p>
            <a:pPr marL="177800" lvl="0" indent="-177800" algn="l"/>
            <a:r>
              <a:rPr lang="en-US" sz="900" i="0" dirty="0" err="1">
                <a:solidFill>
                  <a:srgbClr val="7030A0"/>
                </a:solidFill>
              </a:rPr>
              <a:t>Popović</a:t>
            </a:r>
            <a:r>
              <a:rPr lang="en-US" sz="900" i="0" dirty="0">
                <a:solidFill>
                  <a:srgbClr val="7030A0"/>
                </a:solidFill>
              </a:rPr>
              <a:t> V, </a:t>
            </a:r>
            <a:r>
              <a:rPr lang="en-US" sz="900" i="0" dirty="0" err="1">
                <a:solidFill>
                  <a:srgbClr val="7030A0"/>
                </a:solidFill>
              </a:rPr>
              <a:t>Heyerick</a:t>
            </a:r>
            <a:r>
              <a:rPr lang="en-US" sz="900" i="0" dirty="0">
                <a:solidFill>
                  <a:srgbClr val="7030A0"/>
                </a:solidFill>
              </a:rPr>
              <a:t> A, </a:t>
            </a:r>
            <a:r>
              <a:rPr lang="en-US" sz="900" i="0" dirty="0" err="1">
                <a:solidFill>
                  <a:srgbClr val="7030A0"/>
                </a:solidFill>
              </a:rPr>
              <a:t>Petrovic</a:t>
            </a:r>
            <a:r>
              <a:rPr lang="en-US" sz="900" i="0" dirty="0">
                <a:solidFill>
                  <a:srgbClr val="7030A0"/>
                </a:solidFill>
              </a:rPr>
              <a:t> S, Van </a:t>
            </a:r>
            <a:r>
              <a:rPr lang="en-US" sz="900" i="0" dirty="0" err="1">
                <a:solidFill>
                  <a:srgbClr val="7030A0"/>
                </a:solidFill>
              </a:rPr>
              <a:t>Calenbergh</a:t>
            </a:r>
            <a:r>
              <a:rPr lang="en-US" sz="900" i="0" dirty="0">
                <a:solidFill>
                  <a:srgbClr val="7030A0"/>
                </a:solidFill>
              </a:rPr>
              <a:t> S, </a:t>
            </a:r>
            <a:r>
              <a:rPr lang="en-US" sz="900" i="0" dirty="0" err="1">
                <a:solidFill>
                  <a:srgbClr val="7030A0"/>
                </a:solidFill>
              </a:rPr>
              <a:t>Karalic</a:t>
            </a:r>
            <a:r>
              <a:rPr lang="en-US" sz="900" i="0" dirty="0">
                <a:solidFill>
                  <a:srgbClr val="7030A0"/>
                </a:solidFill>
              </a:rPr>
              <a:t> I, </a:t>
            </a:r>
            <a:r>
              <a:rPr lang="en-US" sz="900" i="0" dirty="0" err="1">
                <a:solidFill>
                  <a:srgbClr val="7030A0"/>
                </a:solidFill>
              </a:rPr>
              <a:t>Niketic</a:t>
            </a:r>
            <a:r>
              <a:rPr lang="en-US" sz="900" i="0" dirty="0">
                <a:solidFill>
                  <a:srgbClr val="7030A0"/>
                </a:solidFill>
              </a:rPr>
              <a:t> M, </a:t>
            </a:r>
            <a:r>
              <a:rPr lang="en-US" sz="900" i="0" dirty="0" err="1">
                <a:solidFill>
                  <a:srgbClr val="7030A0"/>
                </a:solidFill>
              </a:rPr>
              <a:t>Deforce</a:t>
            </a:r>
            <a:r>
              <a:rPr lang="en-US" sz="900" i="0" dirty="0">
                <a:solidFill>
                  <a:srgbClr val="7030A0"/>
                </a:solidFill>
              </a:rPr>
              <a:t> D. Sesquiterpene lactones from the extracts of two Balkan endemic </a:t>
            </a:r>
            <a:r>
              <a:rPr lang="en-US" sz="900" dirty="0" err="1">
                <a:solidFill>
                  <a:srgbClr val="7030A0"/>
                </a:solidFill>
              </a:rPr>
              <a:t>Laserpitium</a:t>
            </a:r>
            <a:r>
              <a:rPr lang="en-US" sz="900" i="0" dirty="0">
                <a:solidFill>
                  <a:srgbClr val="7030A0"/>
                </a:solidFill>
              </a:rPr>
              <a:t> species and their cytotoxic activity. </a:t>
            </a:r>
            <a:r>
              <a:rPr lang="en-US" sz="900" b="1" dirty="0" err="1">
                <a:solidFill>
                  <a:srgbClr val="7030A0"/>
                </a:solidFill>
              </a:rPr>
              <a:t>Phytochemistry</a:t>
            </a:r>
            <a:r>
              <a:rPr lang="en-US" sz="900" i="0" dirty="0">
                <a:solidFill>
                  <a:srgbClr val="7030A0"/>
                </a:solidFill>
              </a:rPr>
              <a:t> 2013; </a:t>
            </a:r>
            <a:r>
              <a:rPr lang="en-US" sz="900" i="0" dirty="0" smtClean="0">
                <a:solidFill>
                  <a:srgbClr val="7030A0"/>
                </a:solidFill>
              </a:rPr>
              <a:t>87</a:t>
            </a:r>
            <a:r>
              <a:rPr lang="sr-Cyrl-RS" sz="900" i="0" dirty="0" smtClean="0">
                <a:solidFill>
                  <a:srgbClr val="7030A0"/>
                </a:solidFill>
              </a:rPr>
              <a:t>:</a:t>
            </a:r>
            <a:r>
              <a:rPr lang="en-US" sz="900" i="0" dirty="0" smtClean="0">
                <a:solidFill>
                  <a:srgbClr val="7030A0"/>
                </a:solidFill>
              </a:rPr>
              <a:t> </a:t>
            </a:r>
            <a:r>
              <a:rPr lang="en-US" sz="900" i="0" dirty="0">
                <a:solidFill>
                  <a:srgbClr val="7030A0"/>
                </a:solidFill>
              </a:rPr>
              <a:t>102-111. </a:t>
            </a:r>
            <a:r>
              <a:rPr lang="en-US" sz="900" i="0" dirty="0" err="1">
                <a:solidFill>
                  <a:srgbClr val="7030A0"/>
                </a:solidFill>
              </a:rPr>
              <a:t>doi</a:t>
            </a:r>
            <a:r>
              <a:rPr lang="en-US" sz="900" i="0" dirty="0">
                <a:solidFill>
                  <a:srgbClr val="7030A0"/>
                </a:solidFill>
              </a:rPr>
              <a:t>: </a:t>
            </a:r>
            <a:r>
              <a:rPr lang="en-US" sz="900" i="0" dirty="0" smtClean="0">
                <a:solidFill>
                  <a:srgbClr val="7030A0"/>
                </a:solidFill>
              </a:rPr>
              <a:t>10.1016/j.phytochem.2012.11.011</a:t>
            </a:r>
            <a:endParaRPr lang="sr-Latn-RS" sz="900" i="0" dirty="0">
              <a:solidFill>
                <a:srgbClr val="7030A0"/>
              </a:solidFill>
            </a:endParaRPr>
          </a:p>
          <a:p>
            <a:pPr marL="177800" lvl="0" indent="-177800" algn="l"/>
            <a:r>
              <a:rPr lang="en-US" sz="900" i="0" dirty="0" err="1">
                <a:solidFill>
                  <a:srgbClr val="003300"/>
                </a:solidFill>
              </a:rPr>
              <a:t>Škobić</a:t>
            </a:r>
            <a:r>
              <a:rPr lang="en-US" sz="900" i="0" dirty="0">
                <a:solidFill>
                  <a:srgbClr val="003300"/>
                </a:solidFill>
              </a:rPr>
              <a:t> S, </a:t>
            </a:r>
            <a:r>
              <a:rPr lang="en-US" sz="900" i="0" dirty="0" err="1">
                <a:solidFill>
                  <a:srgbClr val="003300"/>
                </a:solidFill>
              </a:rPr>
              <a:t>Marčetić</a:t>
            </a:r>
            <a:r>
              <a:rPr lang="en-US" sz="900" i="0" dirty="0">
                <a:solidFill>
                  <a:srgbClr val="003300"/>
                </a:solidFill>
              </a:rPr>
              <a:t> MD, </a:t>
            </a:r>
            <a:r>
              <a:rPr lang="en-US" sz="900" i="0" dirty="0" err="1">
                <a:solidFill>
                  <a:srgbClr val="003300"/>
                </a:solidFill>
              </a:rPr>
              <a:t>Kundaković-Vasović</a:t>
            </a:r>
            <a:r>
              <a:rPr lang="en-US" sz="900" i="0" dirty="0">
                <a:solidFill>
                  <a:srgbClr val="003300"/>
                </a:solidFill>
              </a:rPr>
              <a:t> T, </a:t>
            </a:r>
            <a:r>
              <a:rPr lang="en-US" sz="900" i="0" dirty="0" err="1">
                <a:solidFill>
                  <a:srgbClr val="003300"/>
                </a:solidFill>
              </a:rPr>
              <a:t>Crnobarac</a:t>
            </a:r>
            <a:r>
              <a:rPr lang="en-US" sz="900" i="0" dirty="0">
                <a:solidFill>
                  <a:srgbClr val="003300"/>
                </a:solidFill>
              </a:rPr>
              <a:t> J. Nitrogen fertilization and the essential oils profile of the rhizomes of different sweet flag populations (</a:t>
            </a:r>
            <a:r>
              <a:rPr lang="en-US" sz="900" dirty="0" err="1">
                <a:solidFill>
                  <a:srgbClr val="003300"/>
                </a:solidFill>
              </a:rPr>
              <a:t>Acorus</a:t>
            </a:r>
            <a:r>
              <a:rPr lang="en-US" sz="900" dirty="0">
                <a:solidFill>
                  <a:srgbClr val="003300"/>
                </a:solidFill>
              </a:rPr>
              <a:t> </a:t>
            </a:r>
            <a:r>
              <a:rPr lang="en-US" sz="900" dirty="0" err="1">
                <a:solidFill>
                  <a:srgbClr val="003300"/>
                </a:solidFill>
              </a:rPr>
              <a:t>calamus</a:t>
            </a:r>
            <a:r>
              <a:rPr lang="en-US" sz="900" dirty="0">
                <a:solidFill>
                  <a:srgbClr val="003300"/>
                </a:solidFill>
              </a:rPr>
              <a:t> </a:t>
            </a:r>
            <a:r>
              <a:rPr lang="en-US" sz="900" i="0" dirty="0">
                <a:solidFill>
                  <a:srgbClr val="003300"/>
                </a:solidFill>
              </a:rPr>
              <a:t>L.). </a:t>
            </a:r>
            <a:r>
              <a:rPr lang="en-US" sz="900" b="1" dirty="0">
                <a:solidFill>
                  <a:srgbClr val="003300"/>
                </a:solidFill>
              </a:rPr>
              <a:t>Industrial Crops and Products</a:t>
            </a:r>
            <a:r>
              <a:rPr lang="en-US" sz="900" dirty="0">
                <a:solidFill>
                  <a:srgbClr val="003300"/>
                </a:solidFill>
              </a:rPr>
              <a:t> </a:t>
            </a:r>
            <a:r>
              <a:rPr lang="en-US" sz="900" i="0" dirty="0">
                <a:solidFill>
                  <a:srgbClr val="003300"/>
                </a:solidFill>
              </a:rPr>
              <a:t>2019; 142</a:t>
            </a:r>
            <a:r>
              <a:rPr lang="en-US" sz="900" i="0" dirty="0" smtClean="0">
                <a:solidFill>
                  <a:srgbClr val="003300"/>
                </a:solidFill>
              </a:rPr>
              <a:t>:</a:t>
            </a:r>
            <a:r>
              <a:rPr lang="sr-Cyrl-RS" sz="900" i="0" dirty="0" smtClean="0">
                <a:solidFill>
                  <a:srgbClr val="003300"/>
                </a:solidFill>
              </a:rPr>
              <a:t> </a:t>
            </a:r>
            <a:r>
              <a:rPr lang="en-US" sz="900" i="0" dirty="0" smtClean="0">
                <a:solidFill>
                  <a:srgbClr val="003300"/>
                </a:solidFill>
              </a:rPr>
              <a:t>111871</a:t>
            </a:r>
            <a:r>
              <a:rPr lang="en-US" sz="900" i="0" dirty="0">
                <a:solidFill>
                  <a:srgbClr val="003300"/>
                </a:solidFill>
              </a:rPr>
              <a:t>. </a:t>
            </a:r>
            <a:r>
              <a:rPr lang="en-US" sz="900" i="0" dirty="0" err="1">
                <a:solidFill>
                  <a:srgbClr val="003300"/>
                </a:solidFill>
              </a:rPr>
              <a:t>doi</a:t>
            </a:r>
            <a:r>
              <a:rPr lang="en-US" sz="900" i="0" dirty="0">
                <a:solidFill>
                  <a:srgbClr val="003300"/>
                </a:solidFill>
              </a:rPr>
              <a:t>: </a:t>
            </a:r>
            <a:r>
              <a:rPr lang="en-US" sz="900" i="0" dirty="0" smtClean="0">
                <a:solidFill>
                  <a:srgbClr val="003300"/>
                </a:solidFill>
              </a:rPr>
              <a:t>10.1016/j.indcrop.2019.111871</a:t>
            </a:r>
            <a:endParaRPr lang="sr-Latn-RS" sz="900" i="0" dirty="0">
              <a:solidFill>
                <a:srgbClr val="003300"/>
              </a:solidFill>
            </a:endParaRPr>
          </a:p>
          <a:p>
            <a:pPr marL="177800" indent="-177800" algn="l"/>
            <a:r>
              <a:rPr lang="en-US" sz="900" i="0" dirty="0" err="1">
                <a:solidFill>
                  <a:srgbClr val="7030A0"/>
                </a:solidFill>
              </a:rPr>
              <a:t>Kolundžić</a:t>
            </a:r>
            <a:r>
              <a:rPr lang="en-US" sz="900" i="0" dirty="0">
                <a:solidFill>
                  <a:srgbClr val="7030A0"/>
                </a:solidFill>
              </a:rPr>
              <a:t> M, </a:t>
            </a:r>
            <a:r>
              <a:rPr lang="en-US" sz="900" i="0" dirty="0" err="1">
                <a:solidFill>
                  <a:srgbClr val="7030A0"/>
                </a:solidFill>
              </a:rPr>
              <a:t>Grozdanić</a:t>
            </a:r>
            <a:r>
              <a:rPr lang="en-US" sz="900" i="0" dirty="0">
                <a:solidFill>
                  <a:srgbClr val="7030A0"/>
                </a:solidFill>
              </a:rPr>
              <a:t> NÐ, </a:t>
            </a:r>
            <a:r>
              <a:rPr lang="en-US" sz="900" i="0" dirty="0" err="1">
                <a:solidFill>
                  <a:srgbClr val="7030A0"/>
                </a:solidFill>
              </a:rPr>
              <a:t>Dodevska</a:t>
            </a:r>
            <a:r>
              <a:rPr lang="en-US" sz="900" i="0" dirty="0">
                <a:solidFill>
                  <a:srgbClr val="7030A0"/>
                </a:solidFill>
              </a:rPr>
              <a:t> M, </a:t>
            </a:r>
            <a:r>
              <a:rPr lang="en-US" sz="900" i="0" dirty="0" err="1">
                <a:solidFill>
                  <a:srgbClr val="7030A0"/>
                </a:solidFill>
              </a:rPr>
              <a:t>Milenković</a:t>
            </a:r>
            <a:r>
              <a:rPr lang="en-US" sz="900" i="0" dirty="0">
                <a:solidFill>
                  <a:srgbClr val="7030A0"/>
                </a:solidFill>
              </a:rPr>
              <a:t> M, </a:t>
            </a:r>
            <a:r>
              <a:rPr lang="en-US" sz="900" i="0" dirty="0" err="1">
                <a:solidFill>
                  <a:srgbClr val="7030A0"/>
                </a:solidFill>
              </a:rPr>
              <a:t>Sisto</a:t>
            </a:r>
            <a:r>
              <a:rPr lang="en-US" sz="900" i="0" dirty="0">
                <a:solidFill>
                  <a:srgbClr val="7030A0"/>
                </a:solidFill>
              </a:rPr>
              <a:t> F, </a:t>
            </a:r>
            <a:r>
              <a:rPr lang="en-US" sz="900" i="0" dirty="0" err="1">
                <a:solidFill>
                  <a:srgbClr val="7030A0"/>
                </a:solidFill>
              </a:rPr>
              <a:t>Miani</a:t>
            </a:r>
            <a:r>
              <a:rPr lang="en-US" sz="900" i="0" dirty="0">
                <a:solidFill>
                  <a:srgbClr val="7030A0"/>
                </a:solidFill>
              </a:rPr>
              <a:t> A, </a:t>
            </a:r>
            <a:r>
              <a:rPr lang="en-US" sz="900" i="0" dirty="0" err="1">
                <a:solidFill>
                  <a:srgbClr val="7030A0"/>
                </a:solidFill>
              </a:rPr>
              <a:t>Farronato</a:t>
            </a:r>
            <a:r>
              <a:rPr lang="en-US" sz="900" i="0" dirty="0">
                <a:solidFill>
                  <a:srgbClr val="7030A0"/>
                </a:solidFill>
              </a:rPr>
              <a:t> G, </a:t>
            </a:r>
            <a:r>
              <a:rPr lang="en-US" sz="900" i="0" dirty="0" err="1">
                <a:solidFill>
                  <a:srgbClr val="7030A0"/>
                </a:solidFill>
              </a:rPr>
              <a:t>Kundaković</a:t>
            </a:r>
            <a:r>
              <a:rPr lang="en-US" sz="900" i="0" dirty="0">
                <a:solidFill>
                  <a:srgbClr val="7030A0"/>
                </a:solidFill>
              </a:rPr>
              <a:t> T. Antibacterial and cytotoxic activities of wild mushroom </a:t>
            </a:r>
            <a:r>
              <a:rPr lang="en-US" sz="900" dirty="0" err="1">
                <a:solidFill>
                  <a:srgbClr val="7030A0"/>
                </a:solidFill>
              </a:rPr>
              <a:t>Fomes</a:t>
            </a:r>
            <a:r>
              <a:rPr lang="en-US" sz="900" dirty="0">
                <a:solidFill>
                  <a:srgbClr val="7030A0"/>
                </a:solidFill>
              </a:rPr>
              <a:t> </a:t>
            </a:r>
            <a:r>
              <a:rPr lang="en-US" sz="900" dirty="0" err="1">
                <a:solidFill>
                  <a:srgbClr val="7030A0"/>
                </a:solidFill>
              </a:rPr>
              <a:t>fomentarius</a:t>
            </a:r>
            <a:r>
              <a:rPr lang="en-US" sz="900" dirty="0">
                <a:solidFill>
                  <a:srgbClr val="7030A0"/>
                </a:solidFill>
              </a:rPr>
              <a:t> </a:t>
            </a:r>
            <a:r>
              <a:rPr lang="en-US" sz="900" i="0" dirty="0">
                <a:solidFill>
                  <a:srgbClr val="7030A0"/>
                </a:solidFill>
              </a:rPr>
              <a:t>(L.) Fr., </a:t>
            </a:r>
            <a:r>
              <a:rPr lang="en-US" sz="900" i="0" dirty="0" err="1">
                <a:solidFill>
                  <a:srgbClr val="7030A0"/>
                </a:solidFill>
              </a:rPr>
              <a:t>Polyporaceae</a:t>
            </a:r>
            <a:r>
              <a:rPr lang="en-US" sz="900" i="0" dirty="0">
                <a:solidFill>
                  <a:srgbClr val="7030A0"/>
                </a:solidFill>
              </a:rPr>
              <a:t>. </a:t>
            </a:r>
            <a:r>
              <a:rPr lang="en-US" sz="900" b="1" dirty="0">
                <a:solidFill>
                  <a:srgbClr val="7030A0"/>
                </a:solidFill>
              </a:rPr>
              <a:t>Industrial Crops and Products</a:t>
            </a:r>
            <a:r>
              <a:rPr lang="en-US" sz="900" b="1" i="0" dirty="0">
                <a:solidFill>
                  <a:srgbClr val="7030A0"/>
                </a:solidFill>
              </a:rPr>
              <a:t> </a:t>
            </a:r>
            <a:r>
              <a:rPr lang="en-US" sz="900" i="0" dirty="0">
                <a:solidFill>
                  <a:srgbClr val="7030A0"/>
                </a:solidFill>
              </a:rPr>
              <a:t>2016; 79: 110-115. </a:t>
            </a:r>
            <a:r>
              <a:rPr lang="en-US" sz="900" i="0" dirty="0" err="1" smtClean="0">
                <a:solidFill>
                  <a:srgbClr val="7030A0"/>
                </a:solidFill>
              </a:rPr>
              <a:t>doi</a:t>
            </a:r>
            <a:r>
              <a:rPr lang="sr-Cyrl-RS" sz="900" i="0" dirty="0">
                <a:solidFill>
                  <a:srgbClr val="7030A0"/>
                </a:solidFill>
              </a:rPr>
              <a:t>:</a:t>
            </a:r>
            <a:r>
              <a:rPr lang="en-US" sz="900" i="0" dirty="0" smtClean="0">
                <a:solidFill>
                  <a:srgbClr val="7030A0"/>
                </a:solidFill>
              </a:rPr>
              <a:t> 10.1016/j.indcrop.2015.10.030</a:t>
            </a:r>
            <a:endParaRPr lang="en-US" sz="900" i="0" dirty="0">
              <a:solidFill>
                <a:srgbClr val="7030A0"/>
              </a:solidFill>
            </a:endParaRPr>
          </a:p>
          <a:p>
            <a:pPr marL="177800" lvl="0" indent="-177800" algn="l"/>
            <a:r>
              <a:rPr lang="en-US" sz="900" i="0" dirty="0" err="1">
                <a:solidFill>
                  <a:srgbClr val="003300"/>
                </a:solidFill>
              </a:rPr>
              <a:t>Tošić</a:t>
            </a:r>
            <a:r>
              <a:rPr lang="en-US" sz="900" i="0" dirty="0">
                <a:solidFill>
                  <a:srgbClr val="003300"/>
                </a:solidFill>
              </a:rPr>
              <a:t> S,  </a:t>
            </a:r>
            <a:r>
              <a:rPr lang="en-US" sz="900" i="0" dirty="0" err="1">
                <a:solidFill>
                  <a:srgbClr val="003300"/>
                </a:solidFill>
              </a:rPr>
              <a:t>Stojičić</a:t>
            </a:r>
            <a:r>
              <a:rPr lang="en-US" sz="900" i="0" dirty="0">
                <a:solidFill>
                  <a:srgbClr val="003300"/>
                </a:solidFill>
              </a:rPr>
              <a:t> D, </a:t>
            </a:r>
            <a:r>
              <a:rPr lang="en-US" sz="900" i="0" dirty="0" err="1">
                <a:solidFill>
                  <a:srgbClr val="003300"/>
                </a:solidFill>
              </a:rPr>
              <a:t>Slavkovska</a:t>
            </a:r>
            <a:r>
              <a:rPr lang="en-US" sz="900" i="0" dirty="0">
                <a:solidFill>
                  <a:srgbClr val="003300"/>
                </a:solidFill>
              </a:rPr>
              <a:t> V, </a:t>
            </a:r>
            <a:r>
              <a:rPr lang="en-US" sz="900" i="0" dirty="0" err="1">
                <a:solidFill>
                  <a:srgbClr val="003300"/>
                </a:solidFill>
              </a:rPr>
              <a:t>Mihailov‑Krstev</a:t>
            </a:r>
            <a:r>
              <a:rPr lang="en-US" sz="900" i="0" dirty="0">
                <a:solidFill>
                  <a:srgbClr val="003300"/>
                </a:solidFill>
              </a:rPr>
              <a:t> T, </a:t>
            </a:r>
            <a:r>
              <a:rPr lang="en-US" sz="900" i="0" dirty="0" err="1">
                <a:solidFill>
                  <a:srgbClr val="003300"/>
                </a:solidFill>
              </a:rPr>
              <a:t>Zlatković</a:t>
            </a:r>
            <a:r>
              <a:rPr lang="en-US" sz="900" i="0" dirty="0">
                <a:solidFill>
                  <a:srgbClr val="003300"/>
                </a:solidFill>
              </a:rPr>
              <a:t> B, </a:t>
            </a:r>
            <a:r>
              <a:rPr lang="en-US" sz="900" i="0" dirty="0" err="1">
                <a:solidFill>
                  <a:srgbClr val="003300"/>
                </a:solidFill>
              </a:rPr>
              <a:t>Budimir</a:t>
            </a:r>
            <a:r>
              <a:rPr lang="en-US" sz="900" i="0" dirty="0">
                <a:solidFill>
                  <a:srgbClr val="003300"/>
                </a:solidFill>
              </a:rPr>
              <a:t> S, </a:t>
            </a:r>
            <a:r>
              <a:rPr lang="en-US" sz="900" i="0" dirty="0" err="1">
                <a:solidFill>
                  <a:srgbClr val="003300"/>
                </a:solidFill>
              </a:rPr>
              <a:t>Uzelac</a:t>
            </a:r>
            <a:r>
              <a:rPr lang="en-US" sz="900" i="0" dirty="0">
                <a:solidFill>
                  <a:srgbClr val="003300"/>
                </a:solidFill>
              </a:rPr>
              <a:t> B. Phytochemical composition and biological activities of native and in vitro‑propagated</a:t>
            </a:r>
            <a:r>
              <a:rPr lang="en-US" sz="900" dirty="0">
                <a:solidFill>
                  <a:srgbClr val="003300"/>
                </a:solidFill>
              </a:rPr>
              <a:t> </a:t>
            </a:r>
            <a:r>
              <a:rPr lang="en-US" sz="900" dirty="0" err="1">
                <a:solidFill>
                  <a:srgbClr val="003300"/>
                </a:solidFill>
              </a:rPr>
              <a:t>Micromeria</a:t>
            </a:r>
            <a:r>
              <a:rPr lang="en-US" sz="900" dirty="0">
                <a:solidFill>
                  <a:srgbClr val="003300"/>
                </a:solidFill>
              </a:rPr>
              <a:t> </a:t>
            </a:r>
            <a:r>
              <a:rPr lang="en-US" sz="900" dirty="0" err="1">
                <a:solidFill>
                  <a:srgbClr val="003300"/>
                </a:solidFill>
              </a:rPr>
              <a:t>croatica</a:t>
            </a:r>
            <a:r>
              <a:rPr lang="en-US" sz="900" i="0" dirty="0">
                <a:solidFill>
                  <a:srgbClr val="003300"/>
                </a:solidFill>
              </a:rPr>
              <a:t> (Pers.) Schott (</a:t>
            </a:r>
            <a:r>
              <a:rPr lang="en-US" sz="900" i="0" dirty="0" err="1">
                <a:solidFill>
                  <a:srgbClr val="003300"/>
                </a:solidFill>
              </a:rPr>
              <a:t>Lamiaceae</a:t>
            </a:r>
            <a:r>
              <a:rPr lang="en-US" sz="900" i="0" dirty="0">
                <a:solidFill>
                  <a:srgbClr val="003300"/>
                </a:solidFill>
              </a:rPr>
              <a:t>). </a:t>
            </a:r>
            <a:r>
              <a:rPr lang="en-US" sz="900" b="1" dirty="0">
                <a:solidFill>
                  <a:srgbClr val="003300"/>
                </a:solidFill>
              </a:rPr>
              <a:t>Planta</a:t>
            </a:r>
            <a:r>
              <a:rPr lang="en-US" sz="900" i="0" dirty="0">
                <a:solidFill>
                  <a:srgbClr val="003300"/>
                </a:solidFill>
              </a:rPr>
              <a:t> 2019; 249</a:t>
            </a:r>
            <a:r>
              <a:rPr lang="en-US" sz="900" i="0" dirty="0" smtClean="0">
                <a:solidFill>
                  <a:srgbClr val="003300"/>
                </a:solidFill>
              </a:rPr>
              <a:t>:</a:t>
            </a:r>
            <a:r>
              <a:rPr lang="sr-Cyrl-RS" sz="900" i="0" dirty="0" smtClean="0">
                <a:solidFill>
                  <a:srgbClr val="003300"/>
                </a:solidFill>
              </a:rPr>
              <a:t> </a:t>
            </a:r>
            <a:r>
              <a:rPr lang="en-US" sz="900" i="0" dirty="0" smtClean="0">
                <a:solidFill>
                  <a:srgbClr val="003300"/>
                </a:solidFill>
              </a:rPr>
              <a:t>1365-1377</a:t>
            </a:r>
            <a:r>
              <a:rPr lang="en-US" sz="900" i="0" dirty="0">
                <a:solidFill>
                  <a:srgbClr val="003300"/>
                </a:solidFill>
              </a:rPr>
              <a:t>. </a:t>
            </a:r>
            <a:r>
              <a:rPr lang="en-US" sz="900" i="0" dirty="0" err="1">
                <a:solidFill>
                  <a:srgbClr val="003300"/>
                </a:solidFill>
              </a:rPr>
              <a:t>doi</a:t>
            </a:r>
            <a:r>
              <a:rPr lang="en-US" sz="900" i="0" dirty="0">
                <a:solidFill>
                  <a:srgbClr val="003300"/>
                </a:solidFill>
              </a:rPr>
              <a:t>: </a:t>
            </a:r>
            <a:r>
              <a:rPr lang="en-US" sz="900" i="0" dirty="0" smtClean="0">
                <a:solidFill>
                  <a:srgbClr val="003300"/>
                </a:solidFill>
              </a:rPr>
              <a:t>10.1007/s00425-018-03071-5</a:t>
            </a:r>
            <a:endParaRPr lang="sr-Latn-RS" sz="900" i="0" dirty="0">
              <a:solidFill>
                <a:srgbClr val="003300"/>
              </a:solidFill>
            </a:endParaRPr>
          </a:p>
          <a:p>
            <a:pPr marL="177800" lvl="0" indent="-177800" algn="l"/>
            <a:r>
              <a:rPr lang="en-US" sz="900" i="0" dirty="0" err="1">
                <a:solidFill>
                  <a:srgbClr val="7030A0"/>
                </a:solidFill>
              </a:rPr>
              <a:t>Milenković</a:t>
            </a:r>
            <a:r>
              <a:rPr lang="en-US" sz="900" i="0" dirty="0">
                <a:solidFill>
                  <a:srgbClr val="7030A0"/>
                </a:solidFill>
              </a:rPr>
              <a:t> M, </a:t>
            </a:r>
            <a:r>
              <a:rPr lang="en-US" sz="900" i="0" dirty="0" err="1">
                <a:solidFill>
                  <a:srgbClr val="7030A0"/>
                </a:solidFill>
              </a:rPr>
              <a:t>Stošović</a:t>
            </a:r>
            <a:r>
              <a:rPr lang="en-US" sz="900" i="0" dirty="0">
                <a:solidFill>
                  <a:srgbClr val="7030A0"/>
                </a:solidFill>
              </a:rPr>
              <a:t> J, </a:t>
            </a:r>
            <a:r>
              <a:rPr lang="en-US" sz="900" i="0" dirty="0" err="1">
                <a:solidFill>
                  <a:srgbClr val="7030A0"/>
                </a:solidFill>
              </a:rPr>
              <a:t>Slavkovska</a:t>
            </a:r>
            <a:r>
              <a:rPr lang="en-US" sz="900" i="0" dirty="0">
                <a:solidFill>
                  <a:srgbClr val="7030A0"/>
                </a:solidFill>
              </a:rPr>
              <a:t> V:  Synergy between essential oils of </a:t>
            </a:r>
            <a:r>
              <a:rPr lang="en-US" sz="900" dirty="0" err="1">
                <a:solidFill>
                  <a:srgbClr val="7030A0"/>
                </a:solidFill>
              </a:rPr>
              <a:t>Calamintha</a:t>
            </a:r>
            <a:r>
              <a:rPr lang="en-US" sz="900" i="0" dirty="0">
                <a:solidFill>
                  <a:srgbClr val="7030A0"/>
                </a:solidFill>
              </a:rPr>
              <a:t> species (</a:t>
            </a:r>
            <a:r>
              <a:rPr lang="en-US" sz="900" i="0" dirty="0" err="1">
                <a:solidFill>
                  <a:srgbClr val="7030A0"/>
                </a:solidFill>
              </a:rPr>
              <a:t>Lamiaceae</a:t>
            </a:r>
            <a:r>
              <a:rPr lang="en-US" sz="900" i="0" dirty="0">
                <a:solidFill>
                  <a:srgbClr val="7030A0"/>
                </a:solidFill>
              </a:rPr>
              <a:t>) and antibiotics. </a:t>
            </a:r>
            <a:r>
              <a:rPr lang="en-US" sz="900" b="1" dirty="0">
                <a:solidFill>
                  <a:srgbClr val="7030A0"/>
                </a:solidFill>
              </a:rPr>
              <a:t>Natural Product Communications</a:t>
            </a:r>
            <a:r>
              <a:rPr lang="en-US" sz="900" dirty="0">
                <a:solidFill>
                  <a:srgbClr val="7030A0"/>
                </a:solidFill>
              </a:rPr>
              <a:t> </a:t>
            </a:r>
            <a:r>
              <a:rPr lang="en-US" sz="900" i="0" dirty="0">
                <a:solidFill>
                  <a:srgbClr val="7030A0"/>
                </a:solidFill>
              </a:rPr>
              <a:t>2018; 13 (3</a:t>
            </a:r>
            <a:r>
              <a:rPr lang="en-US" sz="900" i="0" dirty="0" smtClean="0">
                <a:solidFill>
                  <a:srgbClr val="7030A0"/>
                </a:solidFill>
              </a:rPr>
              <a:t>):</a:t>
            </a:r>
            <a:r>
              <a:rPr lang="sr-Cyrl-RS" sz="900" i="0" dirty="0" smtClean="0">
                <a:solidFill>
                  <a:srgbClr val="7030A0"/>
                </a:solidFill>
              </a:rPr>
              <a:t> </a:t>
            </a:r>
            <a:r>
              <a:rPr lang="en-US" sz="900" i="0" dirty="0" smtClean="0">
                <a:solidFill>
                  <a:srgbClr val="7030A0"/>
                </a:solidFill>
              </a:rPr>
              <a:t>371-374.</a:t>
            </a:r>
            <a:endParaRPr lang="en-US" sz="900" i="0" dirty="0">
              <a:solidFill>
                <a:srgbClr val="7030A0"/>
              </a:solidFill>
            </a:endParaRPr>
          </a:p>
          <a:p>
            <a:pPr marL="177800" indent="-177800" algn="l"/>
            <a:r>
              <a:rPr lang="en-US" sz="900" i="0" dirty="0" err="1">
                <a:solidFill>
                  <a:srgbClr val="003300"/>
                </a:solidFill>
              </a:rPr>
              <a:t>Slavkovska</a:t>
            </a:r>
            <a:r>
              <a:rPr lang="en-US" sz="900" i="0" dirty="0">
                <a:solidFill>
                  <a:srgbClr val="003300"/>
                </a:solidFill>
              </a:rPr>
              <a:t> V, </a:t>
            </a:r>
            <a:r>
              <a:rPr lang="en-US" sz="900" i="0" dirty="0" err="1">
                <a:solidFill>
                  <a:srgbClr val="003300"/>
                </a:solidFill>
              </a:rPr>
              <a:t>Lakušić</a:t>
            </a:r>
            <a:r>
              <a:rPr lang="en-US" sz="900" i="0" dirty="0">
                <a:solidFill>
                  <a:srgbClr val="003300"/>
                </a:solidFill>
              </a:rPr>
              <a:t> B, </a:t>
            </a:r>
            <a:r>
              <a:rPr lang="en-US" sz="900" i="0" dirty="0" err="1">
                <a:solidFill>
                  <a:srgbClr val="003300"/>
                </a:solidFill>
              </a:rPr>
              <a:t>Lakušić</a:t>
            </a:r>
            <a:r>
              <a:rPr lang="en-US" sz="900" i="0" dirty="0">
                <a:solidFill>
                  <a:srgbClr val="003300"/>
                </a:solidFill>
              </a:rPr>
              <a:t> D, </a:t>
            </a:r>
            <a:r>
              <a:rPr lang="en-US" sz="900" i="0" dirty="0" err="1">
                <a:solidFill>
                  <a:srgbClr val="003300"/>
                </a:solidFill>
              </a:rPr>
              <a:t>Jančić</a:t>
            </a:r>
            <a:r>
              <a:rPr lang="en-US" sz="900" i="0" dirty="0">
                <a:solidFill>
                  <a:srgbClr val="003300"/>
                </a:solidFill>
              </a:rPr>
              <a:t> R. Leaf and stem anatomy of </a:t>
            </a:r>
            <a:r>
              <a:rPr lang="en-US" sz="900" dirty="0" err="1">
                <a:solidFill>
                  <a:srgbClr val="003300"/>
                </a:solidFill>
              </a:rPr>
              <a:t>Micromeria</a:t>
            </a:r>
            <a:r>
              <a:rPr lang="en-US" sz="900" i="0" dirty="0">
                <a:solidFill>
                  <a:srgbClr val="003300"/>
                </a:solidFill>
              </a:rPr>
              <a:t> </a:t>
            </a:r>
            <a:r>
              <a:rPr lang="en-US" sz="900" i="0" dirty="0" err="1">
                <a:solidFill>
                  <a:srgbClr val="003300"/>
                </a:solidFill>
              </a:rPr>
              <a:t>Benth</a:t>
            </a:r>
            <a:r>
              <a:rPr lang="en-US" sz="900" i="0" dirty="0">
                <a:solidFill>
                  <a:srgbClr val="003300"/>
                </a:solidFill>
              </a:rPr>
              <a:t>. species from the Central part of the Balkan Peninsula. </a:t>
            </a:r>
            <a:r>
              <a:rPr lang="en-US" sz="900" b="1" dirty="0" err="1">
                <a:solidFill>
                  <a:srgbClr val="003300"/>
                </a:solidFill>
              </a:rPr>
              <a:t>Biologia</a:t>
            </a:r>
            <a:r>
              <a:rPr lang="en-US" sz="900" i="0" dirty="0">
                <a:solidFill>
                  <a:srgbClr val="003300"/>
                </a:solidFill>
              </a:rPr>
              <a:t> 2017; 72(3): 277-291. </a:t>
            </a:r>
            <a:r>
              <a:rPr lang="en-US" sz="900" i="0" dirty="0" err="1">
                <a:solidFill>
                  <a:srgbClr val="003300"/>
                </a:solidFill>
              </a:rPr>
              <a:t>doi</a:t>
            </a:r>
            <a:r>
              <a:rPr lang="en-US" sz="900" i="0" dirty="0">
                <a:solidFill>
                  <a:srgbClr val="003300"/>
                </a:solidFill>
              </a:rPr>
              <a:t>: </a:t>
            </a:r>
            <a:r>
              <a:rPr lang="en-US" sz="900" i="0" dirty="0" smtClean="0">
                <a:solidFill>
                  <a:srgbClr val="003300"/>
                </a:solidFill>
              </a:rPr>
              <a:t>10.1515/biolog-2017-0029</a:t>
            </a:r>
            <a:endParaRPr lang="sr-Latn-RS" sz="900" i="0" dirty="0">
              <a:solidFill>
                <a:srgbClr val="003300"/>
              </a:solidFill>
            </a:endParaRPr>
          </a:p>
          <a:p>
            <a:pPr marL="177800" indent="-177800" algn="l"/>
            <a:r>
              <a:rPr lang="en-US" sz="900" i="0" dirty="0" err="1">
                <a:solidFill>
                  <a:srgbClr val="7030A0"/>
                </a:solidFill>
              </a:rPr>
              <a:t>Arsenijević</a:t>
            </a:r>
            <a:r>
              <a:rPr lang="en-US" sz="900" i="0" dirty="0">
                <a:solidFill>
                  <a:srgbClr val="7030A0"/>
                </a:solidFill>
              </a:rPr>
              <a:t> J, </a:t>
            </a:r>
            <a:r>
              <a:rPr lang="en-US" sz="900" i="0" dirty="0" err="1">
                <a:solidFill>
                  <a:srgbClr val="7030A0"/>
                </a:solidFill>
              </a:rPr>
              <a:t>Drobac</a:t>
            </a:r>
            <a:r>
              <a:rPr lang="en-US" sz="900" i="0" dirty="0">
                <a:solidFill>
                  <a:srgbClr val="7030A0"/>
                </a:solidFill>
              </a:rPr>
              <a:t> M, </a:t>
            </a:r>
            <a:r>
              <a:rPr lang="en-US" sz="900" i="0" dirty="0" err="1">
                <a:solidFill>
                  <a:srgbClr val="7030A0"/>
                </a:solidFill>
              </a:rPr>
              <a:t>Šoštarić</a:t>
            </a:r>
            <a:r>
              <a:rPr lang="en-US" sz="900" i="0" dirty="0">
                <a:solidFill>
                  <a:srgbClr val="7030A0"/>
                </a:solidFill>
              </a:rPr>
              <a:t> I, </a:t>
            </a:r>
            <a:r>
              <a:rPr lang="en-US" sz="900" i="0" dirty="0" err="1">
                <a:solidFill>
                  <a:srgbClr val="7030A0"/>
                </a:solidFill>
              </a:rPr>
              <a:t>Ražić</a:t>
            </a:r>
            <a:r>
              <a:rPr lang="en-US" sz="900" i="0" dirty="0">
                <a:solidFill>
                  <a:srgbClr val="7030A0"/>
                </a:solidFill>
              </a:rPr>
              <a:t> S, </a:t>
            </a:r>
            <a:r>
              <a:rPr lang="en-US" sz="900" i="0" dirty="0" err="1">
                <a:solidFill>
                  <a:srgbClr val="7030A0"/>
                </a:solidFill>
              </a:rPr>
              <a:t>Milenković</a:t>
            </a:r>
            <a:r>
              <a:rPr lang="en-US" sz="900" i="0" dirty="0">
                <a:solidFill>
                  <a:srgbClr val="7030A0"/>
                </a:solidFill>
              </a:rPr>
              <a:t> M, </a:t>
            </a:r>
            <a:r>
              <a:rPr lang="en-US" sz="900" i="0" dirty="0" err="1">
                <a:solidFill>
                  <a:srgbClr val="7030A0"/>
                </a:solidFill>
              </a:rPr>
              <a:t>Couladis</a:t>
            </a:r>
            <a:r>
              <a:rPr lang="en-US" sz="900" i="0" dirty="0">
                <a:solidFill>
                  <a:srgbClr val="7030A0"/>
                </a:solidFill>
              </a:rPr>
              <a:t> M, </a:t>
            </a:r>
            <a:r>
              <a:rPr lang="en-US" sz="900" i="0" dirty="0" err="1">
                <a:solidFill>
                  <a:srgbClr val="7030A0"/>
                </a:solidFill>
              </a:rPr>
              <a:t>Maksimović</a:t>
            </a:r>
            <a:r>
              <a:rPr lang="en-US" sz="900" i="0" dirty="0">
                <a:solidFill>
                  <a:srgbClr val="7030A0"/>
                </a:solidFill>
              </a:rPr>
              <a:t> Z. Bioactivity of herbal tea of Hungarian thyme based on the composition of volatiles and </a:t>
            </a:r>
            <a:r>
              <a:rPr lang="en-US" sz="900" i="0" dirty="0" err="1">
                <a:solidFill>
                  <a:srgbClr val="7030A0"/>
                </a:solidFill>
              </a:rPr>
              <a:t>polyphenolics</a:t>
            </a:r>
            <a:r>
              <a:rPr lang="en-US" sz="900" i="0" dirty="0">
                <a:solidFill>
                  <a:srgbClr val="7030A0"/>
                </a:solidFill>
              </a:rPr>
              <a:t>. </a:t>
            </a:r>
            <a:r>
              <a:rPr lang="en-US" sz="900" b="1" dirty="0">
                <a:solidFill>
                  <a:srgbClr val="7030A0"/>
                </a:solidFill>
              </a:rPr>
              <a:t>Industrial crops and products </a:t>
            </a:r>
            <a:r>
              <a:rPr lang="en-US" sz="900" i="0" dirty="0">
                <a:solidFill>
                  <a:srgbClr val="7030A0"/>
                </a:solidFill>
              </a:rPr>
              <a:t>2016; 89: 14-20. </a:t>
            </a:r>
            <a:r>
              <a:rPr lang="en-US" sz="900" i="0" dirty="0" err="1">
                <a:solidFill>
                  <a:srgbClr val="7030A0"/>
                </a:solidFill>
              </a:rPr>
              <a:t>doi</a:t>
            </a:r>
            <a:r>
              <a:rPr lang="en-US" sz="900" i="0" dirty="0">
                <a:solidFill>
                  <a:srgbClr val="7030A0"/>
                </a:solidFill>
              </a:rPr>
              <a:t>: </a:t>
            </a:r>
            <a:r>
              <a:rPr lang="en-US" sz="900" i="0" dirty="0" smtClean="0">
                <a:solidFill>
                  <a:srgbClr val="7030A0"/>
                </a:solidFill>
              </a:rPr>
              <a:t>10.1016/j.indcrop.2016.04.046</a:t>
            </a:r>
            <a:endParaRPr lang="sr-Latn-RS" sz="900" i="0" dirty="0" smtClean="0">
              <a:solidFill>
                <a:srgbClr val="7030A0"/>
              </a:solidFill>
            </a:endParaRPr>
          </a:p>
          <a:p>
            <a:pPr marL="177800" indent="-177800" algn="l"/>
            <a:r>
              <a:rPr lang="sr-Latn-RS" sz="900" i="0" dirty="0">
                <a:solidFill>
                  <a:srgbClr val="003300"/>
                </a:solidFill>
              </a:rPr>
              <a:t>Samardžić S, Tomić M, </a:t>
            </a:r>
            <a:r>
              <a:rPr lang="sr-Latn-RS" sz="900" i="0" dirty="0" err="1">
                <a:solidFill>
                  <a:srgbClr val="003300"/>
                </a:solidFill>
              </a:rPr>
              <a:t>Pecikoza</a:t>
            </a:r>
            <a:r>
              <a:rPr lang="sr-Latn-RS" sz="900" i="0" dirty="0">
                <a:solidFill>
                  <a:srgbClr val="003300"/>
                </a:solidFill>
              </a:rPr>
              <a:t> U, Stepanović-Petrović R, Maksimović Z. Antihyperalgesic </a:t>
            </a:r>
            <a:r>
              <a:rPr lang="sr-Latn-RS" sz="900" i="0" dirty="0" err="1">
                <a:solidFill>
                  <a:srgbClr val="003300"/>
                </a:solidFill>
              </a:rPr>
              <a:t>activity</a:t>
            </a:r>
            <a:r>
              <a:rPr lang="sr-Latn-RS" sz="900" i="0" dirty="0">
                <a:solidFill>
                  <a:srgbClr val="003300"/>
                </a:solidFill>
              </a:rPr>
              <a:t> of </a:t>
            </a:r>
            <a:r>
              <a:rPr lang="sr-Latn-RS" sz="900" dirty="0" err="1">
                <a:solidFill>
                  <a:srgbClr val="003300"/>
                </a:solidFill>
              </a:rPr>
              <a:t>Filipendula</a:t>
            </a:r>
            <a:r>
              <a:rPr lang="sr-Latn-RS" sz="900" dirty="0">
                <a:solidFill>
                  <a:srgbClr val="003300"/>
                </a:solidFill>
              </a:rPr>
              <a:t> </a:t>
            </a:r>
            <a:r>
              <a:rPr lang="sr-Latn-RS" sz="900" dirty="0" err="1">
                <a:solidFill>
                  <a:srgbClr val="003300"/>
                </a:solidFill>
              </a:rPr>
              <a:t>ulmaria</a:t>
            </a:r>
            <a:r>
              <a:rPr lang="sr-Latn-RS" sz="900" dirty="0">
                <a:solidFill>
                  <a:srgbClr val="003300"/>
                </a:solidFill>
              </a:rPr>
              <a:t> </a:t>
            </a:r>
            <a:r>
              <a:rPr lang="sr-Latn-RS" sz="900" i="0" dirty="0">
                <a:solidFill>
                  <a:srgbClr val="003300"/>
                </a:solidFill>
              </a:rPr>
              <a:t>(L.) </a:t>
            </a:r>
            <a:r>
              <a:rPr lang="sr-Latn-RS" sz="900" i="0" dirty="0" err="1">
                <a:solidFill>
                  <a:srgbClr val="003300"/>
                </a:solidFill>
              </a:rPr>
              <a:t>Maxim</a:t>
            </a:r>
            <a:r>
              <a:rPr lang="sr-Latn-RS" sz="900" i="0" dirty="0">
                <a:solidFill>
                  <a:srgbClr val="003300"/>
                </a:solidFill>
              </a:rPr>
              <a:t>. </a:t>
            </a:r>
            <a:r>
              <a:rPr lang="sr-Latn-RS" sz="900" i="0" dirty="0" err="1">
                <a:solidFill>
                  <a:srgbClr val="003300"/>
                </a:solidFill>
              </a:rPr>
              <a:t>and</a:t>
            </a:r>
            <a:r>
              <a:rPr lang="sr-Latn-RS" sz="900" i="0" dirty="0">
                <a:solidFill>
                  <a:srgbClr val="003300"/>
                </a:solidFill>
              </a:rPr>
              <a:t> </a:t>
            </a:r>
            <a:r>
              <a:rPr lang="sr-Latn-RS" sz="900" dirty="0" err="1">
                <a:solidFill>
                  <a:srgbClr val="003300"/>
                </a:solidFill>
              </a:rPr>
              <a:t>Filipendula</a:t>
            </a:r>
            <a:r>
              <a:rPr lang="sr-Latn-RS" sz="900" dirty="0">
                <a:solidFill>
                  <a:srgbClr val="003300"/>
                </a:solidFill>
              </a:rPr>
              <a:t> </a:t>
            </a:r>
            <a:r>
              <a:rPr lang="sr-Latn-RS" sz="900" dirty="0" err="1">
                <a:solidFill>
                  <a:srgbClr val="003300"/>
                </a:solidFill>
              </a:rPr>
              <a:t>vulgaris</a:t>
            </a:r>
            <a:r>
              <a:rPr lang="sr-Latn-RS" sz="900" dirty="0">
                <a:solidFill>
                  <a:srgbClr val="003300"/>
                </a:solidFill>
              </a:rPr>
              <a:t> </a:t>
            </a:r>
            <a:r>
              <a:rPr lang="sr-Latn-RS" sz="900" i="0" dirty="0" err="1">
                <a:solidFill>
                  <a:srgbClr val="003300"/>
                </a:solidFill>
              </a:rPr>
              <a:t>Moench</a:t>
            </a:r>
            <a:r>
              <a:rPr lang="sr-Latn-RS" sz="900" i="0" dirty="0">
                <a:solidFill>
                  <a:srgbClr val="003300"/>
                </a:solidFill>
              </a:rPr>
              <a:t> in a rat model of </a:t>
            </a:r>
            <a:r>
              <a:rPr lang="sr-Latn-RS" sz="900" i="0" dirty="0" err="1">
                <a:solidFill>
                  <a:srgbClr val="003300"/>
                </a:solidFill>
              </a:rPr>
              <a:t>inflammation</a:t>
            </a:r>
            <a:r>
              <a:rPr lang="sr-Latn-RS" sz="900" i="0" dirty="0">
                <a:solidFill>
                  <a:srgbClr val="003300"/>
                </a:solidFill>
              </a:rPr>
              <a:t>. </a:t>
            </a:r>
            <a:r>
              <a:rPr lang="sr-Latn-RS" sz="900" b="1" dirty="0" err="1">
                <a:solidFill>
                  <a:srgbClr val="003300"/>
                </a:solidFill>
              </a:rPr>
              <a:t>Journal</a:t>
            </a:r>
            <a:r>
              <a:rPr lang="sr-Latn-RS" sz="900" b="1" dirty="0">
                <a:solidFill>
                  <a:srgbClr val="003300"/>
                </a:solidFill>
              </a:rPr>
              <a:t> of </a:t>
            </a:r>
            <a:r>
              <a:rPr lang="en-US" sz="900" b="1" dirty="0" smtClean="0">
                <a:solidFill>
                  <a:srgbClr val="003300"/>
                </a:solidFill>
              </a:rPr>
              <a:t>E</a:t>
            </a:r>
            <a:r>
              <a:rPr lang="sr-Latn-RS" sz="900" b="1" dirty="0" err="1" smtClean="0">
                <a:solidFill>
                  <a:srgbClr val="003300"/>
                </a:solidFill>
              </a:rPr>
              <a:t>thnopharmacology</a:t>
            </a:r>
            <a:r>
              <a:rPr lang="sr-Latn-RS" sz="900" i="0" dirty="0" smtClean="0">
                <a:solidFill>
                  <a:srgbClr val="003300"/>
                </a:solidFill>
              </a:rPr>
              <a:t> 2016; 193:</a:t>
            </a:r>
            <a:r>
              <a:rPr lang="sr-Cyrl-RS" sz="900" i="0" dirty="0" smtClean="0">
                <a:solidFill>
                  <a:srgbClr val="003300"/>
                </a:solidFill>
              </a:rPr>
              <a:t> </a:t>
            </a:r>
            <a:r>
              <a:rPr lang="sr-Latn-RS" sz="900" i="0" dirty="0" smtClean="0">
                <a:solidFill>
                  <a:srgbClr val="003300"/>
                </a:solidFill>
              </a:rPr>
              <a:t>652-656. </a:t>
            </a:r>
            <a:r>
              <a:rPr lang="sr-Latn-RS" sz="900" i="0" dirty="0" err="1" smtClean="0">
                <a:solidFill>
                  <a:srgbClr val="003300"/>
                </a:solidFill>
              </a:rPr>
              <a:t>doi</a:t>
            </a:r>
            <a:r>
              <a:rPr lang="sr-Latn-RS" sz="900" i="0" dirty="0">
                <a:solidFill>
                  <a:srgbClr val="003300"/>
                </a:solidFill>
              </a:rPr>
              <a:t>: </a:t>
            </a:r>
            <a:r>
              <a:rPr lang="sr-Latn-RS" sz="900" i="0" dirty="0" err="1" smtClean="0">
                <a:solidFill>
                  <a:srgbClr val="003300"/>
                </a:solidFill>
              </a:rPr>
              <a:t>10.1016/j.jep.2016.10.024</a:t>
            </a:r>
            <a:endParaRPr lang="sr-Latn-RS" sz="900" i="0" dirty="0" smtClean="0">
              <a:solidFill>
                <a:srgbClr val="003300"/>
              </a:solidFill>
            </a:endParaRPr>
          </a:p>
          <a:p>
            <a:pPr marL="177800" indent="-177800" algn="l"/>
            <a:r>
              <a:rPr lang="vi-VN" sz="900" i="0" dirty="0">
                <a:solidFill>
                  <a:srgbClr val="7030A0"/>
                </a:solidFill>
              </a:rPr>
              <a:t>Ušjak LJ, Milutinović VM, Đorđić Crnogorac MJ, Stanojković TP, Niketić MS, Kukić‐Marković JM, Petrović SD. Barks of </a:t>
            </a:r>
            <a:r>
              <a:rPr lang="sr-Latn-RS" sz="900" i="0" dirty="0" smtClean="0">
                <a:solidFill>
                  <a:srgbClr val="7030A0"/>
                </a:solidFill>
              </a:rPr>
              <a:t>t</a:t>
            </a:r>
            <a:r>
              <a:rPr lang="vi-VN" sz="900" i="0" dirty="0" smtClean="0">
                <a:solidFill>
                  <a:srgbClr val="7030A0"/>
                </a:solidFill>
              </a:rPr>
              <a:t>hree </a:t>
            </a:r>
            <a:r>
              <a:rPr lang="sr-Latn-RS" sz="900" i="0" dirty="0" smtClean="0">
                <a:solidFill>
                  <a:srgbClr val="7030A0"/>
                </a:solidFill>
              </a:rPr>
              <a:t>w</a:t>
            </a:r>
            <a:r>
              <a:rPr lang="vi-VN" sz="900" i="0" dirty="0" smtClean="0">
                <a:solidFill>
                  <a:srgbClr val="7030A0"/>
                </a:solidFill>
              </a:rPr>
              <a:t>ild </a:t>
            </a:r>
            <a:r>
              <a:rPr lang="vi-VN" sz="900" dirty="0">
                <a:solidFill>
                  <a:srgbClr val="7030A0"/>
                </a:solidFill>
              </a:rPr>
              <a:t>Pyrus</a:t>
            </a:r>
            <a:r>
              <a:rPr lang="vi-VN" sz="900" i="0" dirty="0">
                <a:solidFill>
                  <a:srgbClr val="7030A0"/>
                </a:solidFill>
              </a:rPr>
              <a:t> </a:t>
            </a:r>
            <a:r>
              <a:rPr lang="sr-Latn-RS" sz="900" i="0" dirty="0" smtClean="0">
                <a:solidFill>
                  <a:srgbClr val="7030A0"/>
                </a:solidFill>
              </a:rPr>
              <a:t>t</a:t>
            </a:r>
            <a:r>
              <a:rPr lang="vi-VN" sz="900" i="0" dirty="0" smtClean="0">
                <a:solidFill>
                  <a:srgbClr val="7030A0"/>
                </a:solidFill>
              </a:rPr>
              <a:t>axa</a:t>
            </a:r>
            <a:r>
              <a:rPr lang="vi-VN" sz="900" i="0" dirty="0">
                <a:solidFill>
                  <a:srgbClr val="7030A0"/>
                </a:solidFill>
              </a:rPr>
              <a:t>: </a:t>
            </a:r>
            <a:r>
              <a:rPr lang="sr-Latn-RS" sz="900" i="0" dirty="0" smtClean="0">
                <a:solidFill>
                  <a:srgbClr val="7030A0"/>
                </a:solidFill>
              </a:rPr>
              <a:t>p</a:t>
            </a:r>
            <a:r>
              <a:rPr lang="vi-VN" sz="900" i="0" dirty="0" smtClean="0">
                <a:solidFill>
                  <a:srgbClr val="7030A0"/>
                </a:solidFill>
              </a:rPr>
              <a:t>henolic </a:t>
            </a:r>
            <a:r>
              <a:rPr lang="sr-Latn-RS" sz="900" i="0" dirty="0" smtClean="0">
                <a:solidFill>
                  <a:srgbClr val="7030A0"/>
                </a:solidFill>
              </a:rPr>
              <a:t>c</a:t>
            </a:r>
            <a:r>
              <a:rPr lang="vi-VN" sz="900" i="0" dirty="0" smtClean="0">
                <a:solidFill>
                  <a:srgbClr val="7030A0"/>
                </a:solidFill>
              </a:rPr>
              <a:t>onstituents</a:t>
            </a:r>
            <a:r>
              <a:rPr lang="vi-VN" sz="900" i="0" dirty="0">
                <a:solidFill>
                  <a:srgbClr val="7030A0"/>
                </a:solidFill>
              </a:rPr>
              <a:t>, </a:t>
            </a:r>
            <a:r>
              <a:rPr lang="sr-Latn-RS" sz="900" i="0" dirty="0" smtClean="0">
                <a:solidFill>
                  <a:srgbClr val="7030A0"/>
                </a:solidFill>
              </a:rPr>
              <a:t>a</a:t>
            </a:r>
            <a:r>
              <a:rPr lang="vi-VN" sz="900" i="0" dirty="0" smtClean="0">
                <a:solidFill>
                  <a:srgbClr val="7030A0"/>
                </a:solidFill>
              </a:rPr>
              <a:t>ntioxidant </a:t>
            </a:r>
            <a:r>
              <a:rPr lang="sr-Latn-RS" sz="900" i="0" dirty="0" smtClean="0">
                <a:solidFill>
                  <a:srgbClr val="7030A0"/>
                </a:solidFill>
              </a:rPr>
              <a:t>a</a:t>
            </a:r>
            <a:r>
              <a:rPr lang="vi-VN" sz="900" i="0" dirty="0" smtClean="0">
                <a:solidFill>
                  <a:srgbClr val="7030A0"/>
                </a:solidFill>
              </a:rPr>
              <a:t>ctivity</a:t>
            </a:r>
            <a:r>
              <a:rPr lang="vi-VN" sz="900" i="0" dirty="0">
                <a:solidFill>
                  <a:srgbClr val="7030A0"/>
                </a:solidFill>
              </a:rPr>
              <a:t>, and </a:t>
            </a:r>
            <a:r>
              <a:rPr lang="vi-VN" sz="900" dirty="0">
                <a:solidFill>
                  <a:srgbClr val="7030A0"/>
                </a:solidFill>
              </a:rPr>
              <a:t>in </a:t>
            </a:r>
            <a:r>
              <a:rPr lang="sr-Latn-RS" sz="900" dirty="0" smtClean="0">
                <a:solidFill>
                  <a:srgbClr val="7030A0"/>
                </a:solidFill>
              </a:rPr>
              <a:t>v</a:t>
            </a:r>
            <a:r>
              <a:rPr lang="vi-VN" sz="900" dirty="0" smtClean="0">
                <a:solidFill>
                  <a:srgbClr val="7030A0"/>
                </a:solidFill>
              </a:rPr>
              <a:t>itro</a:t>
            </a:r>
            <a:r>
              <a:rPr lang="vi-VN" sz="900" i="0" dirty="0" smtClean="0">
                <a:solidFill>
                  <a:srgbClr val="7030A0"/>
                </a:solidFill>
              </a:rPr>
              <a:t> </a:t>
            </a:r>
            <a:r>
              <a:rPr lang="vi-VN" sz="900" i="0" dirty="0">
                <a:solidFill>
                  <a:srgbClr val="7030A0"/>
                </a:solidFill>
              </a:rPr>
              <a:t>and </a:t>
            </a:r>
            <a:r>
              <a:rPr lang="vi-VN" sz="900" dirty="0">
                <a:solidFill>
                  <a:srgbClr val="7030A0"/>
                </a:solidFill>
              </a:rPr>
              <a:t>in </a:t>
            </a:r>
            <a:r>
              <a:rPr lang="sr-Latn-RS" sz="900" dirty="0" smtClean="0">
                <a:solidFill>
                  <a:srgbClr val="7030A0"/>
                </a:solidFill>
              </a:rPr>
              <a:t>s</a:t>
            </a:r>
            <a:r>
              <a:rPr lang="vi-VN" sz="900" dirty="0" smtClean="0">
                <a:solidFill>
                  <a:srgbClr val="7030A0"/>
                </a:solidFill>
              </a:rPr>
              <a:t>ilico</a:t>
            </a:r>
            <a:r>
              <a:rPr lang="vi-VN" sz="900" i="0" dirty="0" smtClean="0">
                <a:solidFill>
                  <a:srgbClr val="7030A0"/>
                </a:solidFill>
              </a:rPr>
              <a:t> </a:t>
            </a:r>
            <a:r>
              <a:rPr lang="sr-Latn-RS" sz="900" i="0" dirty="0" smtClean="0">
                <a:solidFill>
                  <a:srgbClr val="7030A0"/>
                </a:solidFill>
              </a:rPr>
              <a:t>i</a:t>
            </a:r>
            <a:r>
              <a:rPr lang="vi-VN" sz="900" i="0" dirty="0" smtClean="0">
                <a:solidFill>
                  <a:srgbClr val="7030A0"/>
                </a:solidFill>
              </a:rPr>
              <a:t>nvestigations </a:t>
            </a:r>
            <a:r>
              <a:rPr lang="vi-VN" sz="900" i="0" dirty="0">
                <a:solidFill>
                  <a:srgbClr val="7030A0"/>
                </a:solidFill>
              </a:rPr>
              <a:t>of </a:t>
            </a:r>
            <a:r>
              <a:rPr lang="el-GR" sz="900" dirty="0" smtClean="0">
                <a:solidFill>
                  <a:srgbClr val="7030A0"/>
                </a:solidFill>
              </a:rPr>
              <a:t>α</a:t>
            </a:r>
            <a:r>
              <a:rPr lang="el-GR" sz="900" i="0" dirty="0" smtClean="0">
                <a:solidFill>
                  <a:srgbClr val="7030A0"/>
                </a:solidFill>
              </a:rPr>
              <a:t>‐</a:t>
            </a:r>
            <a:r>
              <a:rPr lang="sr-Latn-RS" sz="900" i="0" dirty="0" smtClean="0">
                <a:solidFill>
                  <a:srgbClr val="7030A0"/>
                </a:solidFill>
              </a:rPr>
              <a:t>a</a:t>
            </a:r>
            <a:r>
              <a:rPr lang="vi-VN" sz="900" i="0" dirty="0" smtClean="0">
                <a:solidFill>
                  <a:srgbClr val="7030A0"/>
                </a:solidFill>
              </a:rPr>
              <a:t>mylase </a:t>
            </a:r>
            <a:r>
              <a:rPr lang="vi-VN" sz="900" i="0" dirty="0">
                <a:solidFill>
                  <a:srgbClr val="7030A0"/>
                </a:solidFill>
              </a:rPr>
              <a:t>and </a:t>
            </a:r>
            <a:r>
              <a:rPr lang="el-GR" sz="900" dirty="0" smtClean="0">
                <a:solidFill>
                  <a:srgbClr val="7030A0"/>
                </a:solidFill>
              </a:rPr>
              <a:t>α</a:t>
            </a:r>
            <a:r>
              <a:rPr lang="el-GR" sz="900" i="0" dirty="0" smtClean="0">
                <a:solidFill>
                  <a:srgbClr val="7030A0"/>
                </a:solidFill>
              </a:rPr>
              <a:t>‐</a:t>
            </a:r>
            <a:r>
              <a:rPr lang="sr-Latn-RS" sz="900" i="0" dirty="0" smtClean="0">
                <a:solidFill>
                  <a:srgbClr val="7030A0"/>
                </a:solidFill>
              </a:rPr>
              <a:t>g</a:t>
            </a:r>
            <a:r>
              <a:rPr lang="vi-VN" sz="900" i="0" dirty="0" smtClean="0">
                <a:solidFill>
                  <a:srgbClr val="7030A0"/>
                </a:solidFill>
              </a:rPr>
              <a:t>lucosidase </a:t>
            </a:r>
            <a:r>
              <a:rPr lang="sr-Latn-RS" sz="900" i="0" dirty="0" smtClean="0">
                <a:solidFill>
                  <a:srgbClr val="7030A0"/>
                </a:solidFill>
              </a:rPr>
              <a:t>i</a:t>
            </a:r>
            <a:r>
              <a:rPr lang="vi-VN" sz="900" i="0" dirty="0" smtClean="0">
                <a:solidFill>
                  <a:srgbClr val="7030A0"/>
                </a:solidFill>
              </a:rPr>
              <a:t>nhibition</a:t>
            </a:r>
            <a:r>
              <a:rPr lang="vi-VN" sz="900" i="0" dirty="0">
                <a:solidFill>
                  <a:srgbClr val="7030A0"/>
                </a:solidFill>
              </a:rPr>
              <a:t>. </a:t>
            </a:r>
            <a:r>
              <a:rPr lang="vi-VN" sz="900" b="1" dirty="0">
                <a:solidFill>
                  <a:srgbClr val="7030A0"/>
                </a:solidFill>
              </a:rPr>
              <a:t>Chemistry &amp; </a:t>
            </a:r>
            <a:r>
              <a:rPr lang="vi-VN" sz="900" b="1" dirty="0" smtClean="0">
                <a:solidFill>
                  <a:srgbClr val="7030A0"/>
                </a:solidFill>
              </a:rPr>
              <a:t>Biodiversity</a:t>
            </a:r>
            <a:r>
              <a:rPr lang="vi-VN" sz="900" i="0" dirty="0" smtClean="0">
                <a:solidFill>
                  <a:srgbClr val="7030A0"/>
                </a:solidFill>
              </a:rPr>
              <a:t> 2021</a:t>
            </a:r>
            <a:r>
              <a:rPr lang="sr-Latn-RS" sz="900" i="0" dirty="0" smtClean="0">
                <a:solidFill>
                  <a:srgbClr val="7030A0"/>
                </a:solidFill>
              </a:rPr>
              <a:t>; 18(10)</a:t>
            </a:r>
            <a:r>
              <a:rPr lang="vi-VN" sz="900" i="0" dirty="0" smtClean="0">
                <a:solidFill>
                  <a:srgbClr val="7030A0"/>
                </a:solidFill>
              </a:rPr>
              <a:t>:</a:t>
            </a:r>
            <a:r>
              <a:rPr lang="sr-Cyrl-RS" sz="900" i="0" dirty="0" smtClean="0">
                <a:solidFill>
                  <a:srgbClr val="7030A0"/>
                </a:solidFill>
              </a:rPr>
              <a:t> </a:t>
            </a:r>
            <a:r>
              <a:rPr lang="vi-VN" sz="900" i="0" dirty="0" smtClean="0">
                <a:solidFill>
                  <a:srgbClr val="7030A0"/>
                </a:solidFill>
              </a:rPr>
              <a:t>e2100446.</a:t>
            </a:r>
            <a:r>
              <a:rPr lang="sr-Latn-RS" sz="900" i="0" dirty="0" smtClean="0">
                <a:solidFill>
                  <a:srgbClr val="7030A0"/>
                </a:solidFill>
              </a:rPr>
              <a:t> </a:t>
            </a:r>
            <a:r>
              <a:rPr lang="sr-Latn-RS" sz="900" i="0" dirty="0" err="1" smtClean="0">
                <a:solidFill>
                  <a:srgbClr val="7030A0"/>
                </a:solidFill>
              </a:rPr>
              <a:t>doi</a:t>
            </a:r>
            <a:r>
              <a:rPr lang="sr-Latn-RS" sz="900" i="0" dirty="0">
                <a:solidFill>
                  <a:srgbClr val="7030A0"/>
                </a:solidFill>
              </a:rPr>
              <a:t>: </a:t>
            </a:r>
            <a:r>
              <a:rPr lang="sr-Latn-RS" sz="900" i="0" dirty="0" err="1" smtClean="0">
                <a:solidFill>
                  <a:srgbClr val="7030A0"/>
                </a:solidFill>
              </a:rPr>
              <a:t>10.1002/cbdv.202100446</a:t>
            </a:r>
            <a:endParaRPr lang="sr-Latn-RS" sz="900" i="0" dirty="0" smtClean="0">
              <a:solidFill>
                <a:srgbClr val="7030A0"/>
              </a:solidFill>
            </a:endParaRPr>
          </a:p>
          <a:p>
            <a:pPr marL="177800" indent="-177800" algn="l"/>
            <a:r>
              <a:rPr lang="sr-Latn-RS" sz="900" i="0" dirty="0" err="1">
                <a:solidFill>
                  <a:srgbClr val="003300"/>
                </a:solidFill>
              </a:rPr>
              <a:t>Drobac</a:t>
            </a:r>
            <a:r>
              <a:rPr lang="sr-Latn-RS" sz="900" i="0" dirty="0">
                <a:solidFill>
                  <a:srgbClr val="003300"/>
                </a:solidFill>
              </a:rPr>
              <a:t> M, Petrović S, Milenković M, </a:t>
            </a:r>
            <a:r>
              <a:rPr lang="sr-Latn-RS" sz="900" i="0" dirty="0" err="1">
                <a:solidFill>
                  <a:srgbClr val="003300"/>
                </a:solidFill>
              </a:rPr>
              <a:t>Couladis</a:t>
            </a:r>
            <a:r>
              <a:rPr lang="sr-Latn-RS" sz="900" i="0" dirty="0">
                <a:solidFill>
                  <a:srgbClr val="003300"/>
                </a:solidFill>
              </a:rPr>
              <a:t> M, </a:t>
            </a:r>
            <a:r>
              <a:rPr lang="sr-Latn-RS" sz="900" i="0" dirty="0" err="1">
                <a:solidFill>
                  <a:srgbClr val="003300"/>
                </a:solidFill>
              </a:rPr>
              <a:t>Kukić</a:t>
            </a:r>
            <a:r>
              <a:rPr lang="sr-Latn-RS" sz="900" i="0" dirty="0">
                <a:solidFill>
                  <a:srgbClr val="003300"/>
                </a:solidFill>
              </a:rPr>
              <a:t>-Marković J, </a:t>
            </a:r>
            <a:r>
              <a:rPr lang="sr-Latn-RS" sz="900" i="0" dirty="0" err="1">
                <a:solidFill>
                  <a:srgbClr val="003300"/>
                </a:solidFill>
              </a:rPr>
              <a:t>Niketić</a:t>
            </a:r>
            <a:r>
              <a:rPr lang="sr-Latn-RS" sz="900" i="0" dirty="0">
                <a:solidFill>
                  <a:srgbClr val="003300"/>
                </a:solidFill>
              </a:rPr>
              <a:t> M. </a:t>
            </a:r>
            <a:r>
              <a:rPr lang="sr-Latn-RS" sz="900" i="0" dirty="0" err="1">
                <a:solidFill>
                  <a:srgbClr val="003300"/>
                </a:solidFill>
              </a:rPr>
              <a:t>Composition</a:t>
            </a:r>
            <a:r>
              <a:rPr lang="sr-Latn-RS" sz="900" i="0" dirty="0">
                <a:solidFill>
                  <a:srgbClr val="003300"/>
                </a:solidFill>
              </a:rPr>
              <a:t> </a:t>
            </a:r>
            <a:r>
              <a:rPr lang="sr-Latn-RS" sz="900" i="0" dirty="0" err="1">
                <a:solidFill>
                  <a:srgbClr val="003300"/>
                </a:solidFill>
              </a:rPr>
              <a:t>and</a:t>
            </a:r>
            <a:r>
              <a:rPr lang="sr-Latn-RS" sz="900" i="0" dirty="0">
                <a:solidFill>
                  <a:srgbClr val="003300"/>
                </a:solidFill>
              </a:rPr>
              <a:t> </a:t>
            </a:r>
            <a:r>
              <a:rPr lang="sr-Latn-RS" sz="900" i="0" dirty="0" err="1">
                <a:solidFill>
                  <a:srgbClr val="003300"/>
                </a:solidFill>
              </a:rPr>
              <a:t>a</a:t>
            </a:r>
            <a:r>
              <a:rPr lang="sr-Latn-RS" sz="900" i="0" dirty="0" err="1" smtClean="0">
                <a:solidFill>
                  <a:srgbClr val="003300"/>
                </a:solidFill>
              </a:rPr>
              <a:t>ntimicrobial</a:t>
            </a:r>
            <a:r>
              <a:rPr lang="sr-Latn-RS" sz="900" i="0" dirty="0" smtClean="0">
                <a:solidFill>
                  <a:srgbClr val="003300"/>
                </a:solidFill>
              </a:rPr>
              <a:t> </a:t>
            </a:r>
            <a:r>
              <a:rPr lang="sr-Latn-RS" sz="900" i="0" dirty="0" err="1" smtClean="0">
                <a:solidFill>
                  <a:srgbClr val="003300"/>
                </a:solidFill>
              </a:rPr>
              <a:t>properties</a:t>
            </a:r>
            <a:r>
              <a:rPr lang="sr-Latn-RS" sz="900" i="0" dirty="0" smtClean="0">
                <a:solidFill>
                  <a:srgbClr val="003300"/>
                </a:solidFill>
              </a:rPr>
              <a:t> </a:t>
            </a:r>
            <a:r>
              <a:rPr lang="sr-Latn-RS" sz="900" i="0" dirty="0">
                <a:solidFill>
                  <a:srgbClr val="003300"/>
                </a:solidFill>
              </a:rPr>
              <a:t>of </a:t>
            </a:r>
            <a:r>
              <a:rPr lang="sr-Latn-RS" sz="900" i="0" dirty="0" err="1" smtClean="0">
                <a:solidFill>
                  <a:srgbClr val="003300"/>
                </a:solidFill>
              </a:rPr>
              <a:t>essential</a:t>
            </a:r>
            <a:r>
              <a:rPr lang="sr-Latn-RS" sz="900" i="0" dirty="0" smtClean="0">
                <a:solidFill>
                  <a:srgbClr val="003300"/>
                </a:solidFill>
              </a:rPr>
              <a:t> </a:t>
            </a:r>
            <a:r>
              <a:rPr lang="sr-Latn-RS" sz="900" i="0" dirty="0" err="1" smtClean="0">
                <a:solidFill>
                  <a:srgbClr val="003300"/>
                </a:solidFill>
              </a:rPr>
              <a:t>oils</a:t>
            </a:r>
            <a:r>
              <a:rPr lang="sr-Latn-RS" sz="900" i="0" dirty="0" smtClean="0">
                <a:solidFill>
                  <a:srgbClr val="003300"/>
                </a:solidFill>
              </a:rPr>
              <a:t> </a:t>
            </a:r>
            <a:r>
              <a:rPr lang="sr-Latn-RS" sz="900" i="0" dirty="0">
                <a:solidFill>
                  <a:srgbClr val="003300"/>
                </a:solidFill>
              </a:rPr>
              <a:t>of </a:t>
            </a:r>
            <a:r>
              <a:rPr lang="sr-Latn-RS" sz="900" dirty="0">
                <a:solidFill>
                  <a:srgbClr val="003300"/>
                </a:solidFill>
              </a:rPr>
              <a:t>Laser </a:t>
            </a:r>
            <a:r>
              <a:rPr lang="sr-Latn-RS" sz="900" dirty="0" err="1">
                <a:solidFill>
                  <a:srgbClr val="003300"/>
                </a:solidFill>
              </a:rPr>
              <a:t>trilobum</a:t>
            </a:r>
            <a:r>
              <a:rPr lang="sr-Latn-RS" sz="900" i="0" dirty="0">
                <a:solidFill>
                  <a:srgbClr val="003300"/>
                </a:solidFill>
              </a:rPr>
              <a:t> </a:t>
            </a:r>
            <a:r>
              <a:rPr lang="sr-Latn-RS" sz="900" i="0" dirty="0" err="1" smtClean="0">
                <a:solidFill>
                  <a:srgbClr val="003300"/>
                </a:solidFill>
              </a:rPr>
              <a:t>rhizomes</a:t>
            </a:r>
            <a:r>
              <a:rPr lang="sr-Latn-RS" sz="900" i="0" dirty="0" smtClean="0">
                <a:solidFill>
                  <a:srgbClr val="003300"/>
                </a:solidFill>
              </a:rPr>
              <a:t> </a:t>
            </a:r>
            <a:r>
              <a:rPr lang="sr-Latn-RS" sz="900" i="0" dirty="0" err="1">
                <a:solidFill>
                  <a:srgbClr val="003300"/>
                </a:solidFill>
              </a:rPr>
              <a:t>and</a:t>
            </a:r>
            <a:r>
              <a:rPr lang="sr-Latn-RS" sz="900" i="0" dirty="0">
                <a:solidFill>
                  <a:srgbClr val="003300"/>
                </a:solidFill>
              </a:rPr>
              <a:t> </a:t>
            </a:r>
            <a:r>
              <a:rPr lang="sr-Latn-RS" sz="900" i="0" dirty="0" err="1" smtClean="0">
                <a:solidFill>
                  <a:srgbClr val="003300"/>
                </a:solidFill>
              </a:rPr>
              <a:t>fruits</a:t>
            </a:r>
            <a:r>
              <a:rPr lang="sr-Latn-RS" sz="900" i="0" dirty="0">
                <a:solidFill>
                  <a:srgbClr val="003300"/>
                </a:solidFill>
              </a:rPr>
              <a:t>. </a:t>
            </a:r>
            <a:r>
              <a:rPr lang="sr-Latn-RS" sz="900" b="1" dirty="0" err="1">
                <a:solidFill>
                  <a:srgbClr val="003300"/>
                </a:solidFill>
              </a:rPr>
              <a:t>Natural</a:t>
            </a:r>
            <a:r>
              <a:rPr lang="sr-Latn-RS" sz="900" b="1" dirty="0">
                <a:solidFill>
                  <a:srgbClr val="003300"/>
                </a:solidFill>
              </a:rPr>
              <a:t> </a:t>
            </a:r>
            <a:r>
              <a:rPr lang="sr-Latn-RS" sz="900" b="1" dirty="0" err="1">
                <a:solidFill>
                  <a:srgbClr val="003300"/>
                </a:solidFill>
              </a:rPr>
              <a:t>product</a:t>
            </a:r>
            <a:r>
              <a:rPr lang="sr-Latn-RS" sz="900" b="1" dirty="0">
                <a:solidFill>
                  <a:srgbClr val="003300"/>
                </a:solidFill>
              </a:rPr>
              <a:t> </a:t>
            </a:r>
            <a:r>
              <a:rPr lang="sr-Latn-RS" sz="900" b="1" dirty="0" err="1" smtClean="0">
                <a:solidFill>
                  <a:srgbClr val="003300"/>
                </a:solidFill>
              </a:rPr>
              <a:t>communications</a:t>
            </a:r>
            <a:r>
              <a:rPr lang="sr-Latn-RS" sz="900" i="0" dirty="0" smtClean="0">
                <a:solidFill>
                  <a:srgbClr val="003300"/>
                </a:solidFill>
              </a:rPr>
              <a:t> 2017; 12(3):</a:t>
            </a:r>
            <a:r>
              <a:rPr lang="sr-Cyrl-RS" sz="900" i="0" dirty="0" smtClean="0">
                <a:solidFill>
                  <a:srgbClr val="003300"/>
                </a:solidFill>
              </a:rPr>
              <a:t> </a:t>
            </a:r>
            <a:r>
              <a:rPr lang="sr-Latn-RS" sz="900" i="0" dirty="0" smtClean="0">
                <a:solidFill>
                  <a:srgbClr val="003300"/>
                </a:solidFill>
              </a:rPr>
              <a:t>1934578X1701200335.</a:t>
            </a:r>
          </a:p>
          <a:p>
            <a:pPr marL="177800" indent="-177800" algn="l"/>
            <a:r>
              <a:rPr lang="sr-Latn-RS" sz="900" i="0" dirty="0">
                <a:solidFill>
                  <a:srgbClr val="7030A0"/>
                </a:solidFill>
              </a:rPr>
              <a:t>Milutinović V, </a:t>
            </a:r>
            <a:r>
              <a:rPr lang="sr-Latn-RS" sz="900" i="0" dirty="0" err="1">
                <a:solidFill>
                  <a:srgbClr val="7030A0"/>
                </a:solidFill>
              </a:rPr>
              <a:t>Pecikoza</a:t>
            </a:r>
            <a:r>
              <a:rPr lang="sr-Latn-RS" sz="900" i="0" dirty="0">
                <a:solidFill>
                  <a:srgbClr val="7030A0"/>
                </a:solidFill>
              </a:rPr>
              <a:t> U, Tomić M, Stepanović-Petrović R, </a:t>
            </a:r>
            <a:r>
              <a:rPr lang="sr-Latn-RS" sz="900" i="0" dirty="0" err="1">
                <a:solidFill>
                  <a:srgbClr val="7030A0"/>
                </a:solidFill>
              </a:rPr>
              <a:t>Niketić</a:t>
            </a:r>
            <a:r>
              <a:rPr lang="sr-Latn-RS" sz="900" i="0" dirty="0">
                <a:solidFill>
                  <a:srgbClr val="7030A0"/>
                </a:solidFill>
              </a:rPr>
              <a:t> M, </a:t>
            </a:r>
            <a:r>
              <a:rPr lang="sr-Latn-RS" sz="900" i="0" dirty="0" err="1">
                <a:solidFill>
                  <a:srgbClr val="7030A0"/>
                </a:solidFill>
              </a:rPr>
              <a:t>Ušjak</a:t>
            </a:r>
            <a:r>
              <a:rPr lang="sr-Latn-RS" sz="900" i="0" dirty="0">
                <a:solidFill>
                  <a:srgbClr val="7030A0"/>
                </a:solidFill>
              </a:rPr>
              <a:t> L, Petrović S. </a:t>
            </a:r>
            <a:r>
              <a:rPr lang="sr-Latn-RS" sz="900" i="0" dirty="0" err="1">
                <a:solidFill>
                  <a:srgbClr val="7030A0"/>
                </a:solidFill>
              </a:rPr>
              <a:t>Investigation</a:t>
            </a:r>
            <a:r>
              <a:rPr lang="sr-Latn-RS" sz="900" i="0" dirty="0">
                <a:solidFill>
                  <a:srgbClr val="7030A0"/>
                </a:solidFill>
              </a:rPr>
              <a:t> of antihyperalgesic </a:t>
            </a:r>
            <a:r>
              <a:rPr lang="sr-Latn-RS" sz="900" i="0" dirty="0" err="1">
                <a:solidFill>
                  <a:srgbClr val="7030A0"/>
                </a:solidFill>
              </a:rPr>
              <a:t>and</a:t>
            </a:r>
            <a:r>
              <a:rPr lang="sr-Latn-RS" sz="900" i="0" dirty="0">
                <a:solidFill>
                  <a:srgbClr val="7030A0"/>
                </a:solidFill>
              </a:rPr>
              <a:t> antiedematous </a:t>
            </a:r>
            <a:r>
              <a:rPr lang="sr-Latn-RS" sz="900" i="0" dirty="0" err="1">
                <a:solidFill>
                  <a:srgbClr val="7030A0"/>
                </a:solidFill>
              </a:rPr>
              <a:t>activities</a:t>
            </a:r>
            <a:r>
              <a:rPr lang="sr-Latn-RS" sz="900" i="0" dirty="0">
                <a:solidFill>
                  <a:srgbClr val="7030A0"/>
                </a:solidFill>
              </a:rPr>
              <a:t> of </a:t>
            </a:r>
            <a:r>
              <a:rPr lang="sr-Latn-RS" sz="900" i="0" dirty="0" err="1">
                <a:solidFill>
                  <a:srgbClr val="7030A0"/>
                </a:solidFill>
              </a:rPr>
              <a:t>three</a:t>
            </a:r>
            <a:r>
              <a:rPr lang="sr-Latn-RS" sz="900" i="0" dirty="0">
                <a:solidFill>
                  <a:srgbClr val="7030A0"/>
                </a:solidFill>
              </a:rPr>
              <a:t> </a:t>
            </a:r>
            <a:r>
              <a:rPr lang="sr-Latn-RS" sz="900" dirty="0">
                <a:solidFill>
                  <a:srgbClr val="7030A0"/>
                </a:solidFill>
              </a:rPr>
              <a:t>Hieracium</a:t>
            </a:r>
            <a:r>
              <a:rPr lang="sr-Latn-RS" sz="900" i="0" dirty="0">
                <a:solidFill>
                  <a:srgbClr val="7030A0"/>
                </a:solidFill>
              </a:rPr>
              <a:t> </a:t>
            </a:r>
            <a:r>
              <a:rPr lang="sr-Latn-RS" sz="900" i="0" dirty="0" err="1">
                <a:solidFill>
                  <a:srgbClr val="7030A0"/>
                </a:solidFill>
              </a:rPr>
              <a:t>species</a:t>
            </a:r>
            <a:r>
              <a:rPr lang="sr-Latn-RS" sz="900" i="0" dirty="0">
                <a:solidFill>
                  <a:srgbClr val="7030A0"/>
                </a:solidFill>
              </a:rPr>
              <a:t>. </a:t>
            </a:r>
            <a:r>
              <a:rPr lang="sr-Latn-RS" sz="900" b="1" dirty="0" err="1">
                <a:solidFill>
                  <a:srgbClr val="7030A0"/>
                </a:solidFill>
              </a:rPr>
              <a:t>Natural</a:t>
            </a:r>
            <a:r>
              <a:rPr lang="sr-Latn-RS" sz="900" b="1" dirty="0">
                <a:solidFill>
                  <a:srgbClr val="7030A0"/>
                </a:solidFill>
              </a:rPr>
              <a:t> </a:t>
            </a:r>
            <a:r>
              <a:rPr lang="sr-Latn-RS" sz="900" b="1" dirty="0" err="1">
                <a:solidFill>
                  <a:srgbClr val="7030A0"/>
                </a:solidFill>
              </a:rPr>
              <a:t>Product</a:t>
            </a:r>
            <a:r>
              <a:rPr lang="sr-Latn-RS" sz="900" b="1" dirty="0">
                <a:solidFill>
                  <a:srgbClr val="7030A0"/>
                </a:solidFill>
              </a:rPr>
              <a:t> </a:t>
            </a:r>
            <a:r>
              <a:rPr lang="sr-Latn-RS" sz="900" b="1" dirty="0" err="1" smtClean="0">
                <a:solidFill>
                  <a:srgbClr val="7030A0"/>
                </a:solidFill>
              </a:rPr>
              <a:t>Research</a:t>
            </a:r>
            <a:r>
              <a:rPr lang="sr-Latn-RS" sz="900" i="0" dirty="0" smtClean="0">
                <a:solidFill>
                  <a:srgbClr val="7030A0"/>
                </a:solidFill>
              </a:rPr>
              <a:t> 2020:1-5. </a:t>
            </a:r>
            <a:r>
              <a:rPr lang="sr-Latn-RS" sz="900" i="0" dirty="0" err="1" smtClean="0">
                <a:solidFill>
                  <a:srgbClr val="7030A0"/>
                </a:solidFill>
              </a:rPr>
              <a:t>doi</a:t>
            </a:r>
            <a:r>
              <a:rPr lang="sr-Latn-RS" sz="900" i="0" dirty="0">
                <a:solidFill>
                  <a:srgbClr val="7030A0"/>
                </a:solidFill>
              </a:rPr>
              <a:t>: </a:t>
            </a:r>
            <a:r>
              <a:rPr lang="sr-Latn-RS" sz="900" i="0" dirty="0" smtClean="0">
                <a:solidFill>
                  <a:srgbClr val="7030A0"/>
                </a:solidFill>
              </a:rPr>
              <a:t>10.1080/14786419.2020.1768086</a:t>
            </a:r>
          </a:p>
          <a:p>
            <a:pPr marL="177800" indent="-177800" algn="l"/>
            <a:r>
              <a:rPr lang="sr-Latn-RS" sz="900" i="0" dirty="0">
                <a:solidFill>
                  <a:srgbClr val="003300"/>
                </a:solidFill>
              </a:rPr>
              <a:t>Mićović T, Topalović D, Živković L, Spremo-</a:t>
            </a:r>
            <a:r>
              <a:rPr lang="sr-Latn-RS" sz="900" i="0" dirty="0" err="1">
                <a:solidFill>
                  <a:srgbClr val="003300"/>
                </a:solidFill>
              </a:rPr>
              <a:t>Potparević</a:t>
            </a:r>
            <a:r>
              <a:rPr lang="sr-Latn-RS" sz="900" i="0" dirty="0">
                <a:solidFill>
                  <a:srgbClr val="003300"/>
                </a:solidFill>
              </a:rPr>
              <a:t> B, Jakovljević V, Matić S, Popović S, </a:t>
            </a:r>
            <a:r>
              <a:rPr lang="sr-Latn-RS" sz="900" i="0" dirty="0" err="1">
                <a:solidFill>
                  <a:srgbClr val="003300"/>
                </a:solidFill>
              </a:rPr>
              <a:t>Baskić</a:t>
            </a:r>
            <a:r>
              <a:rPr lang="sr-Latn-RS" sz="900" i="0" dirty="0">
                <a:solidFill>
                  <a:srgbClr val="003300"/>
                </a:solidFill>
              </a:rPr>
              <a:t> D, </a:t>
            </a:r>
            <a:r>
              <a:rPr lang="sr-Latn-RS" sz="900" i="0" dirty="0" err="1">
                <a:solidFill>
                  <a:srgbClr val="003300"/>
                </a:solidFill>
              </a:rPr>
              <a:t>Stešević</a:t>
            </a:r>
            <a:r>
              <a:rPr lang="sr-Latn-RS" sz="900" i="0" dirty="0">
                <a:solidFill>
                  <a:srgbClr val="003300"/>
                </a:solidFill>
              </a:rPr>
              <a:t> D, Samardžić S, Stojanović </a:t>
            </a:r>
            <a:r>
              <a:rPr lang="sr-Latn-RS" sz="900" i="0" dirty="0" smtClean="0">
                <a:solidFill>
                  <a:srgbClr val="003300"/>
                </a:solidFill>
              </a:rPr>
              <a:t>D, Maksimović Z. </a:t>
            </a:r>
            <a:r>
              <a:rPr lang="sr-Latn-RS" sz="900" i="0" dirty="0" err="1" smtClean="0">
                <a:solidFill>
                  <a:srgbClr val="003300"/>
                </a:solidFill>
              </a:rPr>
              <a:t>Antioxidant</a:t>
            </a:r>
            <a:r>
              <a:rPr lang="sr-Latn-RS" sz="900" i="0" dirty="0">
                <a:solidFill>
                  <a:srgbClr val="003300"/>
                </a:solidFill>
              </a:rPr>
              <a:t>, </a:t>
            </a:r>
            <a:r>
              <a:rPr lang="sr-Latn-RS" sz="900" i="0" dirty="0" err="1">
                <a:solidFill>
                  <a:srgbClr val="003300"/>
                </a:solidFill>
              </a:rPr>
              <a:t>antigenotoxic</a:t>
            </a:r>
            <a:r>
              <a:rPr lang="sr-Latn-RS" sz="900" i="0" dirty="0">
                <a:solidFill>
                  <a:srgbClr val="003300"/>
                </a:solidFill>
              </a:rPr>
              <a:t> </a:t>
            </a:r>
            <a:r>
              <a:rPr lang="sr-Latn-RS" sz="900" i="0" dirty="0" err="1">
                <a:solidFill>
                  <a:srgbClr val="003300"/>
                </a:solidFill>
              </a:rPr>
              <a:t>and</a:t>
            </a:r>
            <a:r>
              <a:rPr lang="sr-Latn-RS" sz="900" i="0" dirty="0">
                <a:solidFill>
                  <a:srgbClr val="003300"/>
                </a:solidFill>
              </a:rPr>
              <a:t> </a:t>
            </a:r>
            <a:r>
              <a:rPr lang="sr-Latn-RS" sz="900" i="0" dirty="0" err="1">
                <a:solidFill>
                  <a:srgbClr val="003300"/>
                </a:solidFill>
              </a:rPr>
              <a:t>cytotoxic</a:t>
            </a:r>
            <a:r>
              <a:rPr lang="sr-Latn-RS" sz="900" i="0" dirty="0">
                <a:solidFill>
                  <a:srgbClr val="003300"/>
                </a:solidFill>
              </a:rPr>
              <a:t> </a:t>
            </a:r>
            <a:r>
              <a:rPr lang="sr-Latn-RS" sz="900" i="0" dirty="0" err="1">
                <a:solidFill>
                  <a:srgbClr val="003300"/>
                </a:solidFill>
              </a:rPr>
              <a:t>activity</a:t>
            </a:r>
            <a:r>
              <a:rPr lang="sr-Latn-RS" sz="900" i="0" dirty="0">
                <a:solidFill>
                  <a:srgbClr val="003300"/>
                </a:solidFill>
              </a:rPr>
              <a:t> of </a:t>
            </a:r>
            <a:r>
              <a:rPr lang="sr-Latn-RS" sz="900" i="0" dirty="0" err="1">
                <a:solidFill>
                  <a:srgbClr val="003300"/>
                </a:solidFill>
              </a:rPr>
              <a:t>essential</a:t>
            </a:r>
            <a:r>
              <a:rPr lang="sr-Latn-RS" sz="900" i="0" dirty="0">
                <a:solidFill>
                  <a:srgbClr val="003300"/>
                </a:solidFill>
              </a:rPr>
              <a:t> </a:t>
            </a:r>
            <a:r>
              <a:rPr lang="sr-Latn-RS" sz="900" i="0" dirty="0" err="1">
                <a:solidFill>
                  <a:srgbClr val="003300"/>
                </a:solidFill>
              </a:rPr>
              <a:t>oils</a:t>
            </a:r>
            <a:r>
              <a:rPr lang="sr-Latn-RS" sz="900" i="0" dirty="0">
                <a:solidFill>
                  <a:srgbClr val="003300"/>
                </a:solidFill>
              </a:rPr>
              <a:t> </a:t>
            </a:r>
            <a:r>
              <a:rPr lang="sr-Latn-RS" sz="900" i="0" dirty="0" err="1">
                <a:solidFill>
                  <a:srgbClr val="003300"/>
                </a:solidFill>
              </a:rPr>
              <a:t>and</a:t>
            </a:r>
            <a:r>
              <a:rPr lang="sr-Latn-RS" sz="900" i="0" dirty="0">
                <a:solidFill>
                  <a:srgbClr val="003300"/>
                </a:solidFill>
              </a:rPr>
              <a:t> </a:t>
            </a:r>
            <a:r>
              <a:rPr lang="sr-Latn-RS" sz="900" i="0" dirty="0" err="1">
                <a:solidFill>
                  <a:srgbClr val="003300"/>
                </a:solidFill>
              </a:rPr>
              <a:t>methanol</a:t>
            </a:r>
            <a:r>
              <a:rPr lang="sr-Latn-RS" sz="900" i="0" dirty="0">
                <a:solidFill>
                  <a:srgbClr val="003300"/>
                </a:solidFill>
              </a:rPr>
              <a:t> </a:t>
            </a:r>
            <a:r>
              <a:rPr lang="sr-Latn-RS" sz="900" i="0" dirty="0" err="1">
                <a:solidFill>
                  <a:srgbClr val="003300"/>
                </a:solidFill>
              </a:rPr>
              <a:t>extracts</a:t>
            </a:r>
            <a:r>
              <a:rPr lang="sr-Latn-RS" sz="900" i="0" dirty="0">
                <a:solidFill>
                  <a:srgbClr val="003300"/>
                </a:solidFill>
              </a:rPr>
              <a:t> of </a:t>
            </a:r>
            <a:r>
              <a:rPr lang="sr-Latn-RS" sz="900" dirty="0" err="1" smtClean="0">
                <a:solidFill>
                  <a:srgbClr val="003300"/>
                </a:solidFill>
              </a:rPr>
              <a:t>Hyssopus</a:t>
            </a:r>
            <a:r>
              <a:rPr lang="sr-Latn-RS" sz="900" dirty="0" smtClean="0">
                <a:solidFill>
                  <a:srgbClr val="003300"/>
                </a:solidFill>
              </a:rPr>
              <a:t> </a:t>
            </a:r>
            <a:r>
              <a:rPr lang="sr-Latn-RS" sz="900" dirty="0" err="1">
                <a:solidFill>
                  <a:srgbClr val="003300"/>
                </a:solidFill>
              </a:rPr>
              <a:t>officinalis</a:t>
            </a:r>
            <a:r>
              <a:rPr lang="sr-Latn-RS" sz="900" i="0" dirty="0">
                <a:solidFill>
                  <a:srgbClr val="003300"/>
                </a:solidFill>
              </a:rPr>
              <a:t> </a:t>
            </a:r>
            <a:r>
              <a:rPr lang="sr-Latn-RS" sz="900" i="0" dirty="0" smtClean="0">
                <a:solidFill>
                  <a:srgbClr val="003300"/>
                </a:solidFill>
              </a:rPr>
              <a:t>L. subsp</a:t>
            </a:r>
            <a:r>
              <a:rPr lang="sr-Latn-RS" sz="900" i="0" dirty="0">
                <a:solidFill>
                  <a:srgbClr val="003300"/>
                </a:solidFill>
              </a:rPr>
              <a:t>. </a:t>
            </a:r>
            <a:r>
              <a:rPr lang="sr-Latn-RS" sz="900" dirty="0" err="1">
                <a:solidFill>
                  <a:srgbClr val="003300"/>
                </a:solidFill>
              </a:rPr>
              <a:t>aristatus</a:t>
            </a:r>
            <a:r>
              <a:rPr lang="sr-Latn-RS" sz="900" i="0" dirty="0">
                <a:solidFill>
                  <a:srgbClr val="003300"/>
                </a:solidFill>
              </a:rPr>
              <a:t> </a:t>
            </a:r>
            <a:r>
              <a:rPr lang="sr-Latn-RS" sz="900" i="0" dirty="0" smtClean="0">
                <a:solidFill>
                  <a:srgbClr val="003300"/>
                </a:solidFill>
              </a:rPr>
              <a:t>(</a:t>
            </a:r>
            <a:r>
              <a:rPr lang="sr-Latn-RS" sz="900" i="0" dirty="0" err="1" smtClean="0">
                <a:solidFill>
                  <a:srgbClr val="003300"/>
                </a:solidFill>
              </a:rPr>
              <a:t>Godr</a:t>
            </a:r>
            <a:r>
              <a:rPr lang="sr-Latn-RS" sz="900" i="0" dirty="0">
                <a:solidFill>
                  <a:srgbClr val="003300"/>
                </a:solidFill>
              </a:rPr>
              <a:t>.) </a:t>
            </a:r>
            <a:r>
              <a:rPr lang="sr-Latn-RS" sz="900" i="0" dirty="0" smtClean="0">
                <a:solidFill>
                  <a:srgbClr val="003300"/>
                </a:solidFill>
              </a:rPr>
              <a:t>Nyman (</a:t>
            </a:r>
            <a:r>
              <a:rPr lang="sr-Latn-RS" sz="900" i="0" dirty="0" err="1" smtClean="0">
                <a:solidFill>
                  <a:srgbClr val="003300"/>
                </a:solidFill>
              </a:rPr>
              <a:t>Lamiaceae</a:t>
            </a:r>
            <a:r>
              <a:rPr lang="sr-Latn-RS" sz="900" i="0" dirty="0">
                <a:solidFill>
                  <a:srgbClr val="003300"/>
                </a:solidFill>
              </a:rPr>
              <a:t>). </a:t>
            </a:r>
            <a:r>
              <a:rPr lang="sr-Latn-RS" sz="900" b="1" dirty="0" err="1" smtClean="0">
                <a:solidFill>
                  <a:srgbClr val="003300"/>
                </a:solidFill>
              </a:rPr>
              <a:t>Plants</a:t>
            </a:r>
            <a:r>
              <a:rPr lang="sr-Latn-RS" sz="900" i="0" dirty="0" smtClean="0">
                <a:solidFill>
                  <a:srgbClr val="003300"/>
                </a:solidFill>
              </a:rPr>
              <a:t> 2021; 10(4):</a:t>
            </a:r>
            <a:r>
              <a:rPr lang="sr-Cyrl-RS" sz="900" i="0" dirty="0" smtClean="0">
                <a:solidFill>
                  <a:srgbClr val="003300"/>
                </a:solidFill>
              </a:rPr>
              <a:t> </a:t>
            </a:r>
            <a:r>
              <a:rPr lang="sr-Latn-RS" sz="900" i="0" dirty="0" smtClean="0">
                <a:solidFill>
                  <a:srgbClr val="003300"/>
                </a:solidFill>
              </a:rPr>
              <a:t>711. </a:t>
            </a:r>
            <a:r>
              <a:rPr lang="sr-Latn-RS" sz="900" i="0" dirty="0" err="1" smtClean="0">
                <a:solidFill>
                  <a:srgbClr val="003300"/>
                </a:solidFill>
              </a:rPr>
              <a:t>doi</a:t>
            </a:r>
            <a:r>
              <a:rPr lang="sr-Latn-RS" sz="900" i="0" dirty="0">
                <a:solidFill>
                  <a:srgbClr val="003300"/>
                </a:solidFill>
              </a:rPr>
              <a:t>: </a:t>
            </a:r>
            <a:r>
              <a:rPr lang="sr-Latn-RS" sz="900" i="0" dirty="0" err="1">
                <a:solidFill>
                  <a:srgbClr val="003300"/>
                </a:solidFill>
              </a:rPr>
              <a:t>10.3390/plants10040711</a:t>
            </a:r>
            <a:endParaRPr lang="sr-Latn-RS" sz="900" i="0" dirty="0" smtClean="0">
              <a:solidFill>
                <a:srgbClr val="003300"/>
              </a:solidFill>
            </a:endParaRPr>
          </a:p>
          <a:p>
            <a:pPr marL="177800" indent="-177800" algn="l"/>
            <a:r>
              <a:rPr lang="sr-Latn-RS" sz="900" i="0" dirty="0">
                <a:solidFill>
                  <a:srgbClr val="7030A0"/>
                </a:solidFill>
              </a:rPr>
              <a:t>Ilić MD, Marčetić MD, Zlatković BK, Lakušić BS, Kovačević NN, </a:t>
            </a:r>
            <a:r>
              <a:rPr lang="sr-Latn-RS" sz="900" i="0" dirty="0" err="1">
                <a:solidFill>
                  <a:srgbClr val="7030A0"/>
                </a:solidFill>
              </a:rPr>
              <a:t>Drobac</a:t>
            </a:r>
            <a:r>
              <a:rPr lang="sr-Latn-RS" sz="900" i="0" dirty="0">
                <a:solidFill>
                  <a:srgbClr val="7030A0"/>
                </a:solidFill>
              </a:rPr>
              <a:t> MM. Chemical </a:t>
            </a:r>
            <a:r>
              <a:rPr lang="sr-Latn-RS" sz="900" i="0" dirty="0" err="1" smtClean="0">
                <a:solidFill>
                  <a:srgbClr val="7030A0"/>
                </a:solidFill>
              </a:rPr>
              <a:t>composition</a:t>
            </a:r>
            <a:r>
              <a:rPr lang="sr-Latn-RS" sz="900" i="0" dirty="0" smtClean="0">
                <a:solidFill>
                  <a:srgbClr val="7030A0"/>
                </a:solidFill>
              </a:rPr>
              <a:t> </a:t>
            </a:r>
            <a:r>
              <a:rPr lang="sr-Latn-RS" sz="900" i="0" dirty="0">
                <a:solidFill>
                  <a:srgbClr val="7030A0"/>
                </a:solidFill>
              </a:rPr>
              <a:t>of </a:t>
            </a:r>
            <a:r>
              <a:rPr lang="sr-Latn-RS" sz="900" i="0" dirty="0" err="1" smtClean="0">
                <a:solidFill>
                  <a:srgbClr val="7030A0"/>
                </a:solidFill>
              </a:rPr>
              <a:t>volatiles</a:t>
            </a:r>
            <a:r>
              <a:rPr lang="sr-Latn-RS" sz="900" i="0" dirty="0" smtClean="0">
                <a:solidFill>
                  <a:srgbClr val="7030A0"/>
                </a:solidFill>
              </a:rPr>
              <a:t> </a:t>
            </a:r>
            <a:r>
              <a:rPr lang="sr-Latn-RS" sz="900" i="0" dirty="0">
                <a:solidFill>
                  <a:srgbClr val="7030A0"/>
                </a:solidFill>
              </a:rPr>
              <a:t>of </a:t>
            </a:r>
            <a:r>
              <a:rPr lang="sr-Latn-RS" sz="900" i="0" dirty="0" err="1" smtClean="0">
                <a:solidFill>
                  <a:srgbClr val="7030A0"/>
                </a:solidFill>
              </a:rPr>
              <a:t>eight</a:t>
            </a:r>
            <a:r>
              <a:rPr lang="sr-Latn-RS" sz="900" i="0" dirty="0" smtClean="0">
                <a:solidFill>
                  <a:srgbClr val="7030A0"/>
                </a:solidFill>
              </a:rPr>
              <a:t> </a:t>
            </a:r>
            <a:r>
              <a:rPr lang="sr-Latn-RS" sz="900" dirty="0" err="1">
                <a:solidFill>
                  <a:srgbClr val="7030A0"/>
                </a:solidFill>
              </a:rPr>
              <a:t>Geranium</a:t>
            </a:r>
            <a:r>
              <a:rPr lang="sr-Latn-RS" sz="900" i="0" dirty="0">
                <a:solidFill>
                  <a:srgbClr val="7030A0"/>
                </a:solidFill>
              </a:rPr>
              <a:t> L. </a:t>
            </a:r>
            <a:r>
              <a:rPr lang="sr-Latn-RS" sz="900" i="0" dirty="0" err="1" smtClean="0">
                <a:solidFill>
                  <a:srgbClr val="7030A0"/>
                </a:solidFill>
              </a:rPr>
              <a:t>species</a:t>
            </a:r>
            <a:r>
              <a:rPr lang="sr-Latn-RS" sz="900" i="0" dirty="0" smtClean="0">
                <a:solidFill>
                  <a:srgbClr val="7030A0"/>
                </a:solidFill>
              </a:rPr>
              <a:t> </a:t>
            </a:r>
            <a:r>
              <a:rPr lang="sr-Latn-RS" sz="900" i="0" dirty="0" err="1">
                <a:solidFill>
                  <a:srgbClr val="7030A0"/>
                </a:solidFill>
              </a:rPr>
              <a:t>from</a:t>
            </a:r>
            <a:r>
              <a:rPr lang="sr-Latn-RS" sz="900" i="0" dirty="0">
                <a:solidFill>
                  <a:srgbClr val="7030A0"/>
                </a:solidFill>
              </a:rPr>
              <a:t> </a:t>
            </a:r>
            <a:r>
              <a:rPr lang="sr-Latn-RS" sz="900" i="0" dirty="0" err="1">
                <a:solidFill>
                  <a:srgbClr val="7030A0"/>
                </a:solidFill>
              </a:rPr>
              <a:t>Vlasina</a:t>
            </a:r>
            <a:r>
              <a:rPr lang="sr-Latn-RS" sz="900" i="0" dirty="0">
                <a:solidFill>
                  <a:srgbClr val="7030A0"/>
                </a:solidFill>
              </a:rPr>
              <a:t> </a:t>
            </a:r>
            <a:r>
              <a:rPr lang="sr-Latn-RS" sz="900" i="0" dirty="0" err="1">
                <a:solidFill>
                  <a:srgbClr val="7030A0"/>
                </a:solidFill>
              </a:rPr>
              <a:t>Plateau</a:t>
            </a:r>
            <a:r>
              <a:rPr lang="sr-Latn-RS" sz="900" i="0" dirty="0">
                <a:solidFill>
                  <a:srgbClr val="7030A0"/>
                </a:solidFill>
              </a:rPr>
              <a:t> </a:t>
            </a:r>
            <a:r>
              <a:rPr lang="sr-Latn-RS" sz="900" i="0" dirty="0" smtClean="0">
                <a:solidFill>
                  <a:srgbClr val="7030A0"/>
                </a:solidFill>
              </a:rPr>
              <a:t>(</a:t>
            </a:r>
            <a:r>
              <a:rPr lang="sr-Latn-RS" sz="900" i="0" dirty="0" err="1" smtClean="0">
                <a:solidFill>
                  <a:srgbClr val="7030A0"/>
                </a:solidFill>
              </a:rPr>
              <a:t>south</a:t>
            </a:r>
            <a:r>
              <a:rPr lang="sr-Latn-RS" sz="900" i="0" dirty="0" smtClean="0">
                <a:solidFill>
                  <a:srgbClr val="7030A0"/>
                </a:solidFill>
              </a:rPr>
              <a:t> </a:t>
            </a:r>
            <a:r>
              <a:rPr lang="sr-Latn-RS" sz="900" i="0" dirty="0" err="1" smtClean="0">
                <a:solidFill>
                  <a:srgbClr val="7030A0"/>
                </a:solidFill>
              </a:rPr>
              <a:t>eastern</a:t>
            </a:r>
            <a:r>
              <a:rPr lang="sr-Latn-RS" sz="900" i="0" dirty="0" smtClean="0">
                <a:solidFill>
                  <a:srgbClr val="7030A0"/>
                </a:solidFill>
              </a:rPr>
              <a:t> </a:t>
            </a:r>
            <a:r>
              <a:rPr lang="sr-Latn-RS" sz="900" i="0" dirty="0" err="1">
                <a:solidFill>
                  <a:srgbClr val="7030A0"/>
                </a:solidFill>
              </a:rPr>
              <a:t>Serbia</a:t>
            </a:r>
            <a:r>
              <a:rPr lang="sr-Latn-RS" sz="900" i="0" dirty="0">
                <a:solidFill>
                  <a:srgbClr val="7030A0"/>
                </a:solidFill>
              </a:rPr>
              <a:t>). </a:t>
            </a:r>
            <a:r>
              <a:rPr lang="sr-Latn-RS" sz="900" b="1" dirty="0" err="1">
                <a:solidFill>
                  <a:srgbClr val="7030A0"/>
                </a:solidFill>
              </a:rPr>
              <a:t>Chemistry</a:t>
            </a:r>
            <a:r>
              <a:rPr lang="sr-Latn-RS" sz="900" b="1" dirty="0">
                <a:solidFill>
                  <a:srgbClr val="7030A0"/>
                </a:solidFill>
              </a:rPr>
              <a:t> &amp; </a:t>
            </a:r>
            <a:r>
              <a:rPr lang="sr-Latn-RS" sz="900" b="1" dirty="0" err="1" smtClean="0">
                <a:solidFill>
                  <a:srgbClr val="7030A0"/>
                </a:solidFill>
              </a:rPr>
              <a:t>Biodiversity</a:t>
            </a:r>
            <a:r>
              <a:rPr lang="sr-Latn-RS" sz="900" i="0" dirty="0" smtClean="0">
                <a:solidFill>
                  <a:srgbClr val="7030A0"/>
                </a:solidFill>
              </a:rPr>
              <a:t> 2020;</a:t>
            </a:r>
            <a:r>
              <a:rPr lang="sr-Cyrl-RS" sz="900" i="0" dirty="0" smtClean="0">
                <a:solidFill>
                  <a:srgbClr val="7030A0"/>
                </a:solidFill>
              </a:rPr>
              <a:t> </a:t>
            </a:r>
            <a:r>
              <a:rPr lang="sr-Latn-RS" sz="900" i="0" dirty="0" smtClean="0">
                <a:solidFill>
                  <a:srgbClr val="7030A0"/>
                </a:solidFill>
              </a:rPr>
              <a:t>17(2):</a:t>
            </a:r>
            <a:r>
              <a:rPr lang="en-US" sz="900" i="0" dirty="0" smtClean="0">
                <a:solidFill>
                  <a:srgbClr val="7030A0"/>
                </a:solidFill>
              </a:rPr>
              <a:t> </a:t>
            </a:r>
            <a:r>
              <a:rPr lang="sr-Latn-RS" sz="900" i="0" dirty="0" smtClean="0">
                <a:solidFill>
                  <a:srgbClr val="7030A0"/>
                </a:solidFill>
              </a:rPr>
              <a:t>e1900544. </a:t>
            </a:r>
            <a:r>
              <a:rPr lang="sr-Latn-RS" sz="900" i="0" dirty="0" err="1" smtClean="0">
                <a:solidFill>
                  <a:srgbClr val="7030A0"/>
                </a:solidFill>
              </a:rPr>
              <a:t>doi</a:t>
            </a:r>
            <a:r>
              <a:rPr lang="sr-Latn-RS" sz="900" i="0" dirty="0">
                <a:solidFill>
                  <a:srgbClr val="7030A0"/>
                </a:solidFill>
              </a:rPr>
              <a:t>: </a:t>
            </a:r>
            <a:r>
              <a:rPr lang="sr-Latn-RS" sz="900" i="0" dirty="0" err="1" smtClean="0">
                <a:solidFill>
                  <a:srgbClr val="7030A0"/>
                </a:solidFill>
              </a:rPr>
              <a:t>10.1002/cbdv.201900544</a:t>
            </a:r>
            <a:endParaRPr lang="sr-Latn-RS" sz="900" i="0" dirty="0" smtClean="0">
              <a:solidFill>
                <a:srgbClr val="7030A0"/>
              </a:solidFill>
            </a:endParaRPr>
          </a:p>
          <a:p>
            <a:pPr marL="177800" indent="-177800" algn="l"/>
            <a:r>
              <a:rPr lang="sr-Latn-RS" sz="900" i="0" dirty="0">
                <a:solidFill>
                  <a:srgbClr val="003300"/>
                </a:solidFill>
              </a:rPr>
              <a:t>Kolundžić M, </a:t>
            </a:r>
            <a:r>
              <a:rPr lang="sr-Latn-RS" sz="900" i="0" dirty="0" err="1">
                <a:solidFill>
                  <a:srgbClr val="003300"/>
                </a:solidFill>
              </a:rPr>
              <a:t>Stanojković</a:t>
            </a:r>
            <a:r>
              <a:rPr lang="sr-Latn-RS" sz="900" i="0" dirty="0">
                <a:solidFill>
                  <a:srgbClr val="003300"/>
                </a:solidFill>
              </a:rPr>
              <a:t> T, Radović J, </a:t>
            </a:r>
            <a:r>
              <a:rPr lang="sr-Latn-RS" sz="900" i="0" dirty="0" err="1">
                <a:solidFill>
                  <a:srgbClr val="003300"/>
                </a:solidFill>
              </a:rPr>
              <a:t>Tačić</a:t>
            </a:r>
            <a:r>
              <a:rPr lang="sr-Latn-RS" sz="900" i="0" dirty="0">
                <a:solidFill>
                  <a:srgbClr val="003300"/>
                </a:solidFill>
              </a:rPr>
              <a:t> A, </a:t>
            </a:r>
            <a:r>
              <a:rPr lang="sr-Latn-RS" sz="900" i="0" dirty="0" err="1">
                <a:solidFill>
                  <a:srgbClr val="003300"/>
                </a:solidFill>
              </a:rPr>
              <a:t>Dodevska</a:t>
            </a:r>
            <a:r>
              <a:rPr lang="sr-Latn-RS" sz="900" i="0" dirty="0">
                <a:solidFill>
                  <a:srgbClr val="003300"/>
                </a:solidFill>
              </a:rPr>
              <a:t> M, Milenković M, </a:t>
            </a:r>
            <a:r>
              <a:rPr lang="sr-Latn-RS" sz="900" i="0" dirty="0" err="1">
                <a:solidFill>
                  <a:srgbClr val="003300"/>
                </a:solidFill>
              </a:rPr>
              <a:t>Sisto</a:t>
            </a:r>
            <a:r>
              <a:rPr lang="sr-Latn-RS" sz="900" i="0" dirty="0">
                <a:solidFill>
                  <a:srgbClr val="003300"/>
                </a:solidFill>
              </a:rPr>
              <a:t> F, </a:t>
            </a:r>
            <a:r>
              <a:rPr lang="sr-Latn-RS" sz="900" i="0" dirty="0" err="1">
                <a:solidFill>
                  <a:srgbClr val="003300"/>
                </a:solidFill>
              </a:rPr>
              <a:t>Masia</a:t>
            </a:r>
            <a:r>
              <a:rPr lang="sr-Latn-RS" sz="900" i="0" dirty="0">
                <a:solidFill>
                  <a:srgbClr val="003300"/>
                </a:solidFill>
              </a:rPr>
              <a:t> C, </a:t>
            </a:r>
            <a:r>
              <a:rPr lang="sr-Latn-RS" sz="900" i="0" dirty="0" err="1">
                <a:solidFill>
                  <a:srgbClr val="003300"/>
                </a:solidFill>
              </a:rPr>
              <a:t>Farronato</a:t>
            </a:r>
            <a:r>
              <a:rPr lang="sr-Latn-RS" sz="900" i="0" dirty="0">
                <a:solidFill>
                  <a:srgbClr val="003300"/>
                </a:solidFill>
              </a:rPr>
              <a:t> G, Nikolić V, </a:t>
            </a:r>
            <a:r>
              <a:rPr lang="sr-Latn-RS" sz="900" i="0" dirty="0" err="1">
                <a:solidFill>
                  <a:srgbClr val="003300"/>
                </a:solidFill>
              </a:rPr>
              <a:t>Kundaković</a:t>
            </a:r>
            <a:r>
              <a:rPr lang="sr-Latn-RS" sz="900" i="0" dirty="0">
                <a:solidFill>
                  <a:srgbClr val="003300"/>
                </a:solidFill>
              </a:rPr>
              <a:t> T. </a:t>
            </a:r>
            <a:r>
              <a:rPr lang="sr-Latn-RS" sz="900" i="0" dirty="0" err="1">
                <a:solidFill>
                  <a:srgbClr val="003300"/>
                </a:solidFill>
              </a:rPr>
              <a:t>Cytotoxic</a:t>
            </a:r>
            <a:r>
              <a:rPr lang="sr-Latn-RS" sz="900" i="0" dirty="0">
                <a:solidFill>
                  <a:srgbClr val="003300"/>
                </a:solidFill>
              </a:rPr>
              <a:t> </a:t>
            </a:r>
            <a:r>
              <a:rPr lang="sr-Latn-RS" sz="900" i="0" dirty="0" err="1">
                <a:solidFill>
                  <a:srgbClr val="003300"/>
                </a:solidFill>
              </a:rPr>
              <a:t>and</a:t>
            </a:r>
            <a:r>
              <a:rPr lang="sr-Latn-RS" sz="900" i="0" dirty="0">
                <a:solidFill>
                  <a:srgbClr val="003300"/>
                </a:solidFill>
              </a:rPr>
              <a:t> </a:t>
            </a:r>
            <a:r>
              <a:rPr lang="sr-Latn-RS" sz="900" i="0" dirty="0" err="1">
                <a:solidFill>
                  <a:srgbClr val="003300"/>
                </a:solidFill>
              </a:rPr>
              <a:t>antimicrobial</a:t>
            </a:r>
            <a:r>
              <a:rPr lang="sr-Latn-RS" sz="900" i="0" dirty="0">
                <a:solidFill>
                  <a:srgbClr val="003300"/>
                </a:solidFill>
              </a:rPr>
              <a:t> </a:t>
            </a:r>
            <a:r>
              <a:rPr lang="sr-Latn-RS" sz="900" i="0" dirty="0" err="1">
                <a:solidFill>
                  <a:srgbClr val="003300"/>
                </a:solidFill>
              </a:rPr>
              <a:t>activities</a:t>
            </a:r>
            <a:r>
              <a:rPr lang="sr-Latn-RS" sz="900" i="0" dirty="0">
                <a:solidFill>
                  <a:srgbClr val="003300"/>
                </a:solidFill>
              </a:rPr>
              <a:t> of </a:t>
            </a:r>
            <a:r>
              <a:rPr lang="sr-Latn-RS" sz="900" dirty="0" err="1">
                <a:solidFill>
                  <a:srgbClr val="003300"/>
                </a:solidFill>
              </a:rPr>
              <a:t>Cantharellus</a:t>
            </a:r>
            <a:r>
              <a:rPr lang="sr-Latn-RS" sz="900" dirty="0">
                <a:solidFill>
                  <a:srgbClr val="003300"/>
                </a:solidFill>
              </a:rPr>
              <a:t> </a:t>
            </a:r>
            <a:r>
              <a:rPr lang="sr-Latn-RS" sz="900" dirty="0" err="1">
                <a:solidFill>
                  <a:srgbClr val="003300"/>
                </a:solidFill>
              </a:rPr>
              <a:t>cibarius</a:t>
            </a:r>
            <a:r>
              <a:rPr lang="sr-Latn-RS" sz="900" dirty="0">
                <a:solidFill>
                  <a:srgbClr val="003300"/>
                </a:solidFill>
              </a:rPr>
              <a:t> </a:t>
            </a:r>
            <a:r>
              <a:rPr lang="sr-Latn-RS" sz="900" i="0" dirty="0">
                <a:solidFill>
                  <a:srgbClr val="003300"/>
                </a:solidFill>
              </a:rPr>
              <a:t>Fr.(</a:t>
            </a:r>
            <a:r>
              <a:rPr lang="sr-Latn-RS" sz="900" i="0" dirty="0" err="1">
                <a:solidFill>
                  <a:srgbClr val="003300"/>
                </a:solidFill>
              </a:rPr>
              <a:t>Cantarellaceae</a:t>
            </a:r>
            <a:r>
              <a:rPr lang="sr-Latn-RS" sz="900" i="0" dirty="0">
                <a:solidFill>
                  <a:srgbClr val="003300"/>
                </a:solidFill>
              </a:rPr>
              <a:t>). </a:t>
            </a:r>
            <a:r>
              <a:rPr lang="sr-Latn-RS" sz="900" b="1" dirty="0" err="1">
                <a:solidFill>
                  <a:srgbClr val="003300"/>
                </a:solidFill>
              </a:rPr>
              <a:t>Journal</a:t>
            </a:r>
            <a:r>
              <a:rPr lang="sr-Latn-RS" sz="900" b="1" dirty="0">
                <a:solidFill>
                  <a:srgbClr val="003300"/>
                </a:solidFill>
              </a:rPr>
              <a:t> of </a:t>
            </a:r>
            <a:r>
              <a:rPr lang="sr-Latn-RS" sz="900" b="1" dirty="0" err="1" smtClean="0">
                <a:solidFill>
                  <a:srgbClr val="003300"/>
                </a:solidFill>
              </a:rPr>
              <a:t>Medicinal</a:t>
            </a:r>
            <a:r>
              <a:rPr lang="sr-Latn-RS" sz="900" b="1" dirty="0" smtClean="0">
                <a:solidFill>
                  <a:srgbClr val="003300"/>
                </a:solidFill>
              </a:rPr>
              <a:t> </a:t>
            </a:r>
            <a:r>
              <a:rPr lang="sr-Latn-RS" sz="900" b="1" dirty="0" err="1" smtClean="0">
                <a:solidFill>
                  <a:srgbClr val="003300"/>
                </a:solidFill>
              </a:rPr>
              <a:t>Food</a:t>
            </a:r>
            <a:r>
              <a:rPr lang="sr-Latn-RS" sz="900" i="0" dirty="0" smtClean="0">
                <a:solidFill>
                  <a:srgbClr val="003300"/>
                </a:solidFill>
              </a:rPr>
              <a:t> 2017;</a:t>
            </a:r>
            <a:r>
              <a:rPr lang="en-US" sz="900" i="0" dirty="0" smtClean="0">
                <a:solidFill>
                  <a:srgbClr val="003300"/>
                </a:solidFill>
              </a:rPr>
              <a:t> </a:t>
            </a:r>
            <a:r>
              <a:rPr lang="sr-Latn-RS" sz="900" i="0" dirty="0" smtClean="0">
                <a:solidFill>
                  <a:srgbClr val="003300"/>
                </a:solidFill>
              </a:rPr>
              <a:t>20(8):</a:t>
            </a:r>
            <a:r>
              <a:rPr lang="en-US" sz="900" i="0" dirty="0" smtClean="0">
                <a:solidFill>
                  <a:srgbClr val="003300"/>
                </a:solidFill>
              </a:rPr>
              <a:t> </a:t>
            </a:r>
            <a:r>
              <a:rPr lang="sr-Latn-RS" sz="900" i="0" dirty="0" smtClean="0">
                <a:solidFill>
                  <a:srgbClr val="003300"/>
                </a:solidFill>
              </a:rPr>
              <a:t>790-</a:t>
            </a:r>
            <a:r>
              <a:rPr lang="en-US" sz="900" i="0" dirty="0" smtClean="0">
                <a:solidFill>
                  <a:srgbClr val="003300"/>
                </a:solidFill>
              </a:rPr>
              <a:t>79</a:t>
            </a:r>
            <a:r>
              <a:rPr lang="sr-Latn-RS" sz="900" i="0" dirty="0" smtClean="0">
                <a:solidFill>
                  <a:srgbClr val="003300"/>
                </a:solidFill>
              </a:rPr>
              <a:t>6. </a:t>
            </a:r>
            <a:r>
              <a:rPr lang="sr-Latn-RS" sz="900" i="0" dirty="0" err="1" smtClean="0">
                <a:solidFill>
                  <a:srgbClr val="003300"/>
                </a:solidFill>
              </a:rPr>
              <a:t>doi</a:t>
            </a:r>
            <a:r>
              <a:rPr lang="sr-Latn-RS" sz="900" i="0" dirty="0">
                <a:solidFill>
                  <a:srgbClr val="003300"/>
                </a:solidFill>
              </a:rPr>
              <a:t>: </a:t>
            </a:r>
            <a:r>
              <a:rPr lang="sr-Latn-RS" sz="900" i="0" dirty="0" err="1" smtClean="0">
                <a:solidFill>
                  <a:srgbClr val="003300"/>
                </a:solidFill>
              </a:rPr>
              <a:t>10.1089/jmf.2016.0176</a:t>
            </a:r>
            <a:endParaRPr lang="en-US" sz="900" i="0" dirty="0" smtClean="0">
              <a:solidFill>
                <a:srgbClr val="003300"/>
              </a:solidFill>
            </a:endParaRPr>
          </a:p>
          <a:p>
            <a:pPr marL="177800" indent="-177800" algn="l"/>
            <a:r>
              <a:rPr lang="vi-VN" sz="900" i="0" dirty="0">
                <a:solidFill>
                  <a:srgbClr val="7030A0"/>
                </a:solidFill>
              </a:rPr>
              <a:t>Arsenijević J, Drobac M, Šoštarić I, Jevđović R, Živković J, Ražić S, Moravčević Đ, Maksimović Z. Comparison of essential oils and hydromethanol extracts of cultivated and wild growing </a:t>
            </a:r>
            <a:r>
              <a:rPr lang="vi-VN" sz="900" dirty="0">
                <a:solidFill>
                  <a:srgbClr val="7030A0"/>
                </a:solidFill>
              </a:rPr>
              <a:t>Thymus pannonicus </a:t>
            </a:r>
            <a:r>
              <a:rPr lang="vi-VN" sz="900" i="0" dirty="0">
                <a:solidFill>
                  <a:srgbClr val="7030A0"/>
                </a:solidFill>
              </a:rPr>
              <a:t>All. </a:t>
            </a:r>
            <a:r>
              <a:rPr lang="vi-VN" sz="900" b="1" dirty="0">
                <a:solidFill>
                  <a:srgbClr val="7030A0"/>
                </a:solidFill>
              </a:rPr>
              <a:t>Industrial Crops and </a:t>
            </a:r>
            <a:r>
              <a:rPr lang="vi-VN" sz="900" b="1" dirty="0" smtClean="0">
                <a:solidFill>
                  <a:srgbClr val="7030A0"/>
                </a:solidFill>
              </a:rPr>
              <a:t>Products</a:t>
            </a:r>
            <a:r>
              <a:rPr lang="vi-VN" sz="900" i="0" dirty="0" smtClean="0">
                <a:solidFill>
                  <a:srgbClr val="7030A0"/>
                </a:solidFill>
              </a:rPr>
              <a:t> 2019;130:</a:t>
            </a:r>
            <a:r>
              <a:rPr lang="en-US" sz="900" i="0" dirty="0" smtClean="0">
                <a:solidFill>
                  <a:srgbClr val="7030A0"/>
                </a:solidFill>
              </a:rPr>
              <a:t> </a:t>
            </a:r>
            <a:r>
              <a:rPr lang="vi-VN" sz="900" i="0" dirty="0" smtClean="0">
                <a:solidFill>
                  <a:srgbClr val="7030A0"/>
                </a:solidFill>
              </a:rPr>
              <a:t>162-</a:t>
            </a:r>
            <a:r>
              <a:rPr lang="en-US" sz="900" i="0" dirty="0" smtClean="0">
                <a:solidFill>
                  <a:srgbClr val="7030A0"/>
                </a:solidFill>
              </a:rPr>
              <a:t>16</a:t>
            </a:r>
            <a:r>
              <a:rPr lang="vi-VN" sz="900" i="0" dirty="0" smtClean="0">
                <a:solidFill>
                  <a:srgbClr val="7030A0"/>
                </a:solidFill>
              </a:rPr>
              <a:t>9.</a:t>
            </a:r>
            <a:r>
              <a:rPr lang="en-US" sz="900" i="0" dirty="0" smtClean="0">
                <a:solidFill>
                  <a:srgbClr val="7030A0"/>
                </a:solidFill>
              </a:rPr>
              <a:t> </a:t>
            </a:r>
            <a:r>
              <a:rPr lang="en-US" sz="900" i="0" dirty="0" err="1" smtClean="0">
                <a:solidFill>
                  <a:srgbClr val="7030A0"/>
                </a:solidFill>
              </a:rPr>
              <a:t>doi</a:t>
            </a:r>
            <a:r>
              <a:rPr lang="en-US" sz="900" i="0" dirty="0">
                <a:solidFill>
                  <a:srgbClr val="7030A0"/>
                </a:solidFill>
              </a:rPr>
              <a:t>: </a:t>
            </a:r>
            <a:r>
              <a:rPr lang="en-US" sz="900" i="0" dirty="0" smtClean="0">
                <a:solidFill>
                  <a:srgbClr val="7030A0"/>
                </a:solidFill>
              </a:rPr>
              <a:t>10.1016/j.indcrop.2018.12.055</a:t>
            </a:r>
          </a:p>
          <a:p>
            <a:pPr marL="177800" indent="-177800" algn="l"/>
            <a:r>
              <a:rPr lang="sr-Latn-RS" sz="900" i="0" dirty="0" err="1">
                <a:solidFill>
                  <a:srgbClr val="003300"/>
                </a:solidFill>
              </a:rPr>
              <a:t>Zbiljić</a:t>
            </a:r>
            <a:r>
              <a:rPr lang="sr-Latn-RS" sz="900" i="0" dirty="0">
                <a:solidFill>
                  <a:srgbClr val="003300"/>
                </a:solidFill>
              </a:rPr>
              <a:t> M, Lakušić B, Marčetić M, Bogdanović S, Lakušić D. </a:t>
            </a:r>
            <a:r>
              <a:rPr lang="sr-Latn-RS" sz="900" i="0" dirty="0" err="1">
                <a:solidFill>
                  <a:srgbClr val="003300"/>
                </a:solidFill>
              </a:rPr>
              <a:t>Morphological</a:t>
            </a:r>
            <a:r>
              <a:rPr lang="sr-Latn-RS" sz="900" i="0" dirty="0">
                <a:solidFill>
                  <a:srgbClr val="003300"/>
                </a:solidFill>
              </a:rPr>
              <a:t> </a:t>
            </a:r>
            <a:r>
              <a:rPr lang="sr-Latn-RS" sz="900" i="0" dirty="0" err="1">
                <a:solidFill>
                  <a:srgbClr val="003300"/>
                </a:solidFill>
              </a:rPr>
              <a:t>and</a:t>
            </a:r>
            <a:r>
              <a:rPr lang="sr-Latn-RS" sz="900" i="0" dirty="0">
                <a:solidFill>
                  <a:srgbClr val="003300"/>
                </a:solidFill>
              </a:rPr>
              <a:t> </a:t>
            </a:r>
            <a:r>
              <a:rPr lang="sr-Latn-RS" sz="900" i="0" dirty="0" err="1">
                <a:solidFill>
                  <a:srgbClr val="003300"/>
                </a:solidFill>
              </a:rPr>
              <a:t>chemical</a:t>
            </a:r>
            <a:r>
              <a:rPr lang="sr-Latn-RS" sz="900" i="0" dirty="0">
                <a:solidFill>
                  <a:srgbClr val="003300"/>
                </a:solidFill>
              </a:rPr>
              <a:t> </a:t>
            </a:r>
            <a:r>
              <a:rPr lang="sr-Latn-RS" sz="900" i="0" dirty="0" err="1">
                <a:solidFill>
                  <a:srgbClr val="003300"/>
                </a:solidFill>
              </a:rPr>
              <a:t>evidence</a:t>
            </a:r>
            <a:r>
              <a:rPr lang="sr-Latn-RS" sz="900" i="0" dirty="0">
                <a:solidFill>
                  <a:srgbClr val="003300"/>
                </a:solidFill>
              </a:rPr>
              <a:t> of </a:t>
            </a:r>
            <a:r>
              <a:rPr lang="sr-Latn-RS" sz="900" dirty="0" err="1">
                <a:solidFill>
                  <a:srgbClr val="003300"/>
                </a:solidFill>
              </a:rPr>
              <a:t>Teucrium</a:t>
            </a:r>
            <a:r>
              <a:rPr lang="sr-Latn-RS" sz="900" i="0" dirty="0">
                <a:solidFill>
                  <a:srgbClr val="003300"/>
                </a:solidFill>
              </a:rPr>
              <a:t>× </a:t>
            </a:r>
            <a:r>
              <a:rPr lang="sr-Latn-RS" sz="900" dirty="0" err="1">
                <a:solidFill>
                  <a:srgbClr val="003300"/>
                </a:solidFill>
              </a:rPr>
              <a:t>rohlenae</a:t>
            </a:r>
            <a:r>
              <a:rPr lang="sr-Latn-RS" sz="900" i="0" dirty="0">
                <a:solidFill>
                  <a:srgbClr val="003300"/>
                </a:solidFill>
              </a:rPr>
              <a:t> K. </a:t>
            </a:r>
            <a:r>
              <a:rPr lang="sr-Latn-RS" sz="900" i="0" dirty="0" err="1">
                <a:solidFill>
                  <a:srgbClr val="003300"/>
                </a:solidFill>
              </a:rPr>
              <a:t>Malý</a:t>
            </a:r>
            <a:r>
              <a:rPr lang="sr-Latn-RS" sz="900" i="0" dirty="0">
                <a:solidFill>
                  <a:srgbClr val="003300"/>
                </a:solidFill>
              </a:rPr>
              <a:t> (</a:t>
            </a:r>
            <a:r>
              <a:rPr lang="sr-Latn-RS" sz="900" i="0" dirty="0" err="1">
                <a:solidFill>
                  <a:srgbClr val="003300"/>
                </a:solidFill>
              </a:rPr>
              <a:t>Lamiaceae</a:t>
            </a:r>
            <a:r>
              <a:rPr lang="sr-Latn-RS" sz="900" i="0" dirty="0">
                <a:solidFill>
                  <a:srgbClr val="003300"/>
                </a:solidFill>
              </a:rPr>
              <a:t>), a </a:t>
            </a:r>
            <a:r>
              <a:rPr lang="sr-Latn-RS" sz="900" i="0" dirty="0" err="1">
                <a:solidFill>
                  <a:srgbClr val="003300"/>
                </a:solidFill>
              </a:rPr>
              <a:t>new</a:t>
            </a:r>
            <a:r>
              <a:rPr lang="sr-Latn-RS" sz="900" i="0" dirty="0">
                <a:solidFill>
                  <a:srgbClr val="003300"/>
                </a:solidFill>
              </a:rPr>
              <a:t> </a:t>
            </a:r>
            <a:r>
              <a:rPr lang="sr-Latn-RS" sz="900" i="0" dirty="0" err="1">
                <a:solidFill>
                  <a:srgbClr val="003300"/>
                </a:solidFill>
              </a:rPr>
              <a:t>hybrid</a:t>
            </a:r>
            <a:r>
              <a:rPr lang="sr-Latn-RS" sz="900" i="0" dirty="0">
                <a:solidFill>
                  <a:srgbClr val="003300"/>
                </a:solidFill>
              </a:rPr>
              <a:t> in </a:t>
            </a:r>
            <a:r>
              <a:rPr lang="sr-Latn-RS" sz="900" i="0" dirty="0" err="1">
                <a:solidFill>
                  <a:srgbClr val="003300"/>
                </a:solidFill>
              </a:rPr>
              <a:t>Croatia</a:t>
            </a:r>
            <a:r>
              <a:rPr lang="sr-Latn-RS" sz="900" i="0" dirty="0">
                <a:solidFill>
                  <a:srgbClr val="003300"/>
                </a:solidFill>
              </a:rPr>
              <a:t>. </a:t>
            </a:r>
            <a:r>
              <a:rPr lang="sr-Latn-RS" sz="900" b="1" dirty="0" err="1">
                <a:solidFill>
                  <a:srgbClr val="003300"/>
                </a:solidFill>
              </a:rPr>
              <a:t>Acta</a:t>
            </a:r>
            <a:r>
              <a:rPr lang="sr-Latn-RS" sz="900" b="1" dirty="0">
                <a:solidFill>
                  <a:srgbClr val="003300"/>
                </a:solidFill>
              </a:rPr>
              <a:t> </a:t>
            </a:r>
            <a:r>
              <a:rPr lang="sr-Latn-RS" sz="900" b="1" dirty="0" err="1">
                <a:solidFill>
                  <a:srgbClr val="003300"/>
                </a:solidFill>
              </a:rPr>
              <a:t>Botanica</a:t>
            </a:r>
            <a:r>
              <a:rPr lang="sr-Latn-RS" sz="900" b="1" dirty="0">
                <a:solidFill>
                  <a:srgbClr val="003300"/>
                </a:solidFill>
              </a:rPr>
              <a:t> </a:t>
            </a:r>
            <a:r>
              <a:rPr lang="sr-Latn-RS" sz="900" b="1" dirty="0" err="1" smtClean="0">
                <a:solidFill>
                  <a:srgbClr val="003300"/>
                </a:solidFill>
              </a:rPr>
              <a:t>Croatica</a:t>
            </a:r>
            <a:r>
              <a:rPr lang="sr-Latn-RS" sz="900" i="0" dirty="0" smtClean="0">
                <a:solidFill>
                  <a:srgbClr val="003300"/>
                </a:solidFill>
              </a:rPr>
              <a:t> 2021;</a:t>
            </a:r>
            <a:r>
              <a:rPr lang="en-US" sz="900" i="0" dirty="0" smtClean="0">
                <a:solidFill>
                  <a:srgbClr val="003300"/>
                </a:solidFill>
              </a:rPr>
              <a:t> </a:t>
            </a:r>
            <a:r>
              <a:rPr lang="sr-Latn-RS" sz="900" i="0" dirty="0" smtClean="0">
                <a:solidFill>
                  <a:srgbClr val="003300"/>
                </a:solidFill>
              </a:rPr>
              <a:t>80(1):</a:t>
            </a:r>
            <a:r>
              <a:rPr lang="en-US" sz="900" i="0" dirty="0" smtClean="0">
                <a:solidFill>
                  <a:srgbClr val="003300"/>
                </a:solidFill>
              </a:rPr>
              <a:t> </a:t>
            </a:r>
            <a:r>
              <a:rPr lang="sr-Latn-RS" sz="900" i="0" dirty="0" smtClean="0">
                <a:solidFill>
                  <a:srgbClr val="003300"/>
                </a:solidFill>
              </a:rPr>
              <a:t>48-55.</a:t>
            </a:r>
            <a:r>
              <a:rPr lang="en-US" sz="900" i="0" dirty="0">
                <a:solidFill>
                  <a:srgbClr val="003300"/>
                </a:solidFill>
              </a:rPr>
              <a:t> </a:t>
            </a:r>
            <a:r>
              <a:rPr lang="en-US" sz="900" i="0" dirty="0" err="1" smtClean="0">
                <a:solidFill>
                  <a:srgbClr val="003300"/>
                </a:solidFill>
              </a:rPr>
              <a:t>doi</a:t>
            </a:r>
            <a:r>
              <a:rPr lang="en-US" sz="900" i="0" dirty="0" smtClean="0">
                <a:solidFill>
                  <a:srgbClr val="003300"/>
                </a:solidFill>
              </a:rPr>
              <a:t>: 10.37427/botcro-2020-033</a:t>
            </a:r>
            <a:endParaRPr lang="sr-Latn-RS" sz="900" i="0" dirty="0" smtClean="0">
              <a:solidFill>
                <a:srgbClr val="003300"/>
              </a:solidFill>
            </a:endParaRPr>
          </a:p>
          <a:p>
            <a:pPr marL="177800" indent="-177800" algn="l"/>
            <a:r>
              <a:rPr lang="sr-Latn-RS" sz="900" i="0" dirty="0" err="1">
                <a:solidFill>
                  <a:srgbClr val="7030A0"/>
                </a:solidFill>
              </a:rPr>
              <a:t>Ušjak</a:t>
            </a:r>
            <a:r>
              <a:rPr lang="sr-Latn-RS" sz="900" i="0" dirty="0">
                <a:solidFill>
                  <a:srgbClr val="7030A0"/>
                </a:solidFill>
              </a:rPr>
              <a:t> L, Petrović S, </a:t>
            </a:r>
            <a:r>
              <a:rPr lang="sr-Latn-RS" sz="900" i="0" dirty="0" err="1">
                <a:solidFill>
                  <a:srgbClr val="7030A0"/>
                </a:solidFill>
              </a:rPr>
              <a:t>Drobac</a:t>
            </a:r>
            <a:r>
              <a:rPr lang="sr-Latn-RS" sz="900" i="0" dirty="0">
                <a:solidFill>
                  <a:srgbClr val="7030A0"/>
                </a:solidFill>
              </a:rPr>
              <a:t> M, </a:t>
            </a:r>
            <a:r>
              <a:rPr lang="sr-Latn-RS" sz="900" i="0" dirty="0" err="1">
                <a:solidFill>
                  <a:srgbClr val="7030A0"/>
                </a:solidFill>
              </a:rPr>
              <a:t>Soković</a:t>
            </a:r>
            <a:r>
              <a:rPr lang="sr-Latn-RS" sz="900" i="0" dirty="0">
                <a:solidFill>
                  <a:srgbClr val="7030A0"/>
                </a:solidFill>
              </a:rPr>
              <a:t> M, </a:t>
            </a:r>
            <a:r>
              <a:rPr lang="sr-Latn-RS" sz="900" i="0" dirty="0" err="1">
                <a:solidFill>
                  <a:srgbClr val="7030A0"/>
                </a:solidFill>
              </a:rPr>
              <a:t>Stanojković</a:t>
            </a:r>
            <a:r>
              <a:rPr lang="sr-Latn-RS" sz="900" i="0" dirty="0">
                <a:solidFill>
                  <a:srgbClr val="7030A0"/>
                </a:solidFill>
              </a:rPr>
              <a:t> T, Ćirić A, </a:t>
            </a:r>
            <a:r>
              <a:rPr lang="sr-Latn-RS" sz="900" i="0" dirty="0" err="1">
                <a:solidFill>
                  <a:srgbClr val="7030A0"/>
                </a:solidFill>
              </a:rPr>
              <a:t>Niketić</a:t>
            </a:r>
            <a:r>
              <a:rPr lang="sr-Latn-RS" sz="900" i="0" dirty="0">
                <a:solidFill>
                  <a:srgbClr val="7030A0"/>
                </a:solidFill>
              </a:rPr>
              <a:t> M. </a:t>
            </a:r>
            <a:r>
              <a:rPr lang="sr-Latn-RS" sz="900" i="0" dirty="0" err="1">
                <a:solidFill>
                  <a:srgbClr val="7030A0"/>
                </a:solidFill>
              </a:rPr>
              <a:t>Essential</a:t>
            </a:r>
            <a:r>
              <a:rPr lang="sr-Latn-RS" sz="900" i="0" dirty="0">
                <a:solidFill>
                  <a:srgbClr val="7030A0"/>
                </a:solidFill>
              </a:rPr>
              <a:t> </a:t>
            </a:r>
            <a:r>
              <a:rPr lang="sr-Latn-RS" sz="900" i="0" dirty="0" err="1">
                <a:solidFill>
                  <a:srgbClr val="7030A0"/>
                </a:solidFill>
              </a:rPr>
              <a:t>oils</a:t>
            </a:r>
            <a:r>
              <a:rPr lang="sr-Latn-RS" sz="900" i="0" dirty="0">
                <a:solidFill>
                  <a:srgbClr val="7030A0"/>
                </a:solidFill>
              </a:rPr>
              <a:t> of </a:t>
            </a:r>
            <a:r>
              <a:rPr lang="sr-Latn-RS" sz="900" i="0" dirty="0" err="1">
                <a:solidFill>
                  <a:srgbClr val="7030A0"/>
                </a:solidFill>
              </a:rPr>
              <a:t>three</a:t>
            </a:r>
            <a:r>
              <a:rPr lang="sr-Latn-RS" sz="900" i="0" dirty="0">
                <a:solidFill>
                  <a:srgbClr val="7030A0"/>
                </a:solidFill>
              </a:rPr>
              <a:t> </a:t>
            </a:r>
            <a:r>
              <a:rPr lang="sr-Latn-RS" sz="900" i="0" dirty="0" err="1">
                <a:solidFill>
                  <a:srgbClr val="7030A0"/>
                </a:solidFill>
              </a:rPr>
              <a:t>cow</a:t>
            </a:r>
            <a:r>
              <a:rPr lang="sr-Latn-RS" sz="900" i="0" dirty="0">
                <a:solidFill>
                  <a:srgbClr val="7030A0"/>
                </a:solidFill>
              </a:rPr>
              <a:t> </a:t>
            </a:r>
            <a:r>
              <a:rPr lang="sr-Latn-RS" sz="900" i="0" dirty="0" err="1">
                <a:solidFill>
                  <a:srgbClr val="7030A0"/>
                </a:solidFill>
              </a:rPr>
              <a:t>parsnips</a:t>
            </a:r>
            <a:r>
              <a:rPr lang="sr-Latn-RS" sz="900" i="0" dirty="0">
                <a:solidFill>
                  <a:srgbClr val="7030A0"/>
                </a:solidFill>
              </a:rPr>
              <a:t>–</a:t>
            </a:r>
            <a:r>
              <a:rPr lang="sr-Latn-RS" sz="900" i="0" dirty="0" err="1">
                <a:solidFill>
                  <a:srgbClr val="7030A0"/>
                </a:solidFill>
              </a:rPr>
              <a:t>composition</a:t>
            </a:r>
            <a:r>
              <a:rPr lang="sr-Latn-RS" sz="900" i="0" dirty="0">
                <a:solidFill>
                  <a:srgbClr val="7030A0"/>
                </a:solidFill>
              </a:rPr>
              <a:t> </a:t>
            </a:r>
            <a:r>
              <a:rPr lang="sr-Latn-RS" sz="900" i="0" dirty="0" err="1">
                <a:solidFill>
                  <a:srgbClr val="7030A0"/>
                </a:solidFill>
              </a:rPr>
              <a:t>and</a:t>
            </a:r>
            <a:r>
              <a:rPr lang="sr-Latn-RS" sz="900" i="0" dirty="0">
                <a:solidFill>
                  <a:srgbClr val="7030A0"/>
                </a:solidFill>
              </a:rPr>
              <a:t> </a:t>
            </a:r>
            <a:r>
              <a:rPr lang="sr-Latn-RS" sz="900" i="0" dirty="0" err="1">
                <a:solidFill>
                  <a:srgbClr val="7030A0"/>
                </a:solidFill>
              </a:rPr>
              <a:t>activity</a:t>
            </a:r>
            <a:r>
              <a:rPr lang="sr-Latn-RS" sz="900" i="0" dirty="0">
                <a:solidFill>
                  <a:srgbClr val="7030A0"/>
                </a:solidFill>
              </a:rPr>
              <a:t> </a:t>
            </a:r>
            <a:r>
              <a:rPr lang="sr-Latn-RS" sz="900" i="0" dirty="0" err="1">
                <a:solidFill>
                  <a:srgbClr val="7030A0"/>
                </a:solidFill>
              </a:rPr>
              <a:t>against</a:t>
            </a:r>
            <a:r>
              <a:rPr lang="sr-Latn-RS" sz="900" i="0" dirty="0">
                <a:solidFill>
                  <a:srgbClr val="7030A0"/>
                </a:solidFill>
              </a:rPr>
              <a:t> </a:t>
            </a:r>
            <a:r>
              <a:rPr lang="sr-Latn-RS" sz="900" i="0" dirty="0" err="1">
                <a:solidFill>
                  <a:srgbClr val="7030A0"/>
                </a:solidFill>
              </a:rPr>
              <a:t>nosocomial</a:t>
            </a:r>
            <a:r>
              <a:rPr lang="sr-Latn-RS" sz="900" i="0" dirty="0">
                <a:solidFill>
                  <a:srgbClr val="7030A0"/>
                </a:solidFill>
              </a:rPr>
              <a:t> </a:t>
            </a:r>
            <a:r>
              <a:rPr lang="sr-Latn-RS" sz="900" i="0" dirty="0" err="1">
                <a:solidFill>
                  <a:srgbClr val="7030A0"/>
                </a:solidFill>
              </a:rPr>
              <a:t>and</a:t>
            </a:r>
            <a:r>
              <a:rPr lang="sr-Latn-RS" sz="900" i="0" dirty="0">
                <a:solidFill>
                  <a:srgbClr val="7030A0"/>
                </a:solidFill>
              </a:rPr>
              <a:t> </a:t>
            </a:r>
            <a:r>
              <a:rPr lang="sr-Latn-RS" sz="900" i="0" dirty="0" err="1">
                <a:solidFill>
                  <a:srgbClr val="7030A0"/>
                </a:solidFill>
              </a:rPr>
              <a:t>foodborne</a:t>
            </a:r>
            <a:r>
              <a:rPr lang="sr-Latn-RS" sz="900" i="0" dirty="0">
                <a:solidFill>
                  <a:srgbClr val="7030A0"/>
                </a:solidFill>
              </a:rPr>
              <a:t> </a:t>
            </a:r>
            <a:r>
              <a:rPr lang="sr-Latn-RS" sz="900" i="0" dirty="0" err="1">
                <a:solidFill>
                  <a:srgbClr val="7030A0"/>
                </a:solidFill>
              </a:rPr>
              <a:t>pathogens</a:t>
            </a:r>
            <a:r>
              <a:rPr lang="sr-Latn-RS" sz="900" i="0" dirty="0">
                <a:solidFill>
                  <a:srgbClr val="7030A0"/>
                </a:solidFill>
              </a:rPr>
              <a:t> </a:t>
            </a:r>
            <a:r>
              <a:rPr lang="sr-Latn-RS" sz="900" i="0" dirty="0" err="1">
                <a:solidFill>
                  <a:srgbClr val="7030A0"/>
                </a:solidFill>
              </a:rPr>
              <a:t>and</a:t>
            </a:r>
            <a:r>
              <a:rPr lang="sr-Latn-RS" sz="900" i="0" dirty="0">
                <a:solidFill>
                  <a:srgbClr val="7030A0"/>
                </a:solidFill>
              </a:rPr>
              <a:t> </a:t>
            </a:r>
            <a:r>
              <a:rPr lang="sr-Latn-RS" sz="900" i="0" dirty="0" err="1">
                <a:solidFill>
                  <a:srgbClr val="7030A0"/>
                </a:solidFill>
              </a:rPr>
              <a:t>food</a:t>
            </a:r>
            <a:r>
              <a:rPr lang="sr-Latn-RS" sz="900" i="0" dirty="0">
                <a:solidFill>
                  <a:srgbClr val="7030A0"/>
                </a:solidFill>
              </a:rPr>
              <a:t> </a:t>
            </a:r>
            <a:r>
              <a:rPr lang="sr-Latn-RS" sz="900" i="0" dirty="0" err="1">
                <a:solidFill>
                  <a:srgbClr val="7030A0"/>
                </a:solidFill>
              </a:rPr>
              <a:t>contaminants</a:t>
            </a:r>
            <a:r>
              <a:rPr lang="sr-Latn-RS" sz="900" i="0" dirty="0">
                <a:solidFill>
                  <a:srgbClr val="7030A0"/>
                </a:solidFill>
              </a:rPr>
              <a:t>. </a:t>
            </a:r>
            <a:r>
              <a:rPr lang="sr-Latn-RS" sz="900" b="1" dirty="0" err="1">
                <a:solidFill>
                  <a:srgbClr val="7030A0"/>
                </a:solidFill>
              </a:rPr>
              <a:t>Food</a:t>
            </a:r>
            <a:r>
              <a:rPr lang="sr-Latn-RS" sz="900" b="1" dirty="0">
                <a:solidFill>
                  <a:srgbClr val="7030A0"/>
                </a:solidFill>
              </a:rPr>
              <a:t> &amp; </a:t>
            </a:r>
            <a:r>
              <a:rPr lang="sr-Latn-RS" sz="900" b="1" dirty="0" err="1">
                <a:solidFill>
                  <a:srgbClr val="7030A0"/>
                </a:solidFill>
              </a:rPr>
              <a:t>F</a:t>
            </a:r>
            <a:r>
              <a:rPr lang="sr-Latn-RS" sz="900" b="1" dirty="0" err="1" smtClean="0">
                <a:solidFill>
                  <a:srgbClr val="7030A0"/>
                </a:solidFill>
              </a:rPr>
              <a:t>unction</a:t>
            </a:r>
            <a:r>
              <a:rPr lang="sr-Latn-RS" sz="900" i="0" dirty="0" smtClean="0">
                <a:solidFill>
                  <a:srgbClr val="7030A0"/>
                </a:solidFill>
              </a:rPr>
              <a:t> </a:t>
            </a:r>
            <a:r>
              <a:rPr lang="sr-Latn-RS" sz="900" i="0" dirty="0">
                <a:solidFill>
                  <a:srgbClr val="7030A0"/>
                </a:solidFill>
              </a:rPr>
              <a:t>2017</a:t>
            </a:r>
            <a:r>
              <a:rPr lang="sr-Latn-RS" sz="900" i="0" dirty="0" smtClean="0">
                <a:solidFill>
                  <a:srgbClr val="7030A0"/>
                </a:solidFill>
              </a:rPr>
              <a:t>; 8(1): 278-290</a:t>
            </a:r>
            <a:r>
              <a:rPr lang="sr-Latn-RS" sz="900" i="0" dirty="0">
                <a:solidFill>
                  <a:srgbClr val="7030A0"/>
                </a:solidFill>
              </a:rPr>
              <a:t>.</a:t>
            </a:r>
          </a:p>
        </p:txBody>
      </p:sp>
    </p:spTree>
    <p:extLst>
      <p:ext uri="{BB962C8B-B14F-4D97-AF65-F5344CB8AC3E}">
        <p14:creationId xmlns:p14="http://schemas.microsoft.com/office/powerpoint/2010/main" val="284776819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932080" y="857972"/>
            <a:ext cx="4768934" cy="841256"/>
          </a:xfrm>
        </p:spPr>
        <p:txBody>
          <a:bodyPr/>
          <a:lstStyle/>
          <a:p>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r>
              <a:rPr lang="vi-VN" sz="2400" dirty="0" smtClean="0">
                <a:solidFill>
                  <a:srgbClr val="7030A0"/>
                </a:solidFill>
              </a:rPr>
              <a:t>Prof</a:t>
            </a:r>
            <a:r>
              <a:rPr lang="sr-Latn-RS" sz="2400" dirty="0" smtClean="0">
                <a:solidFill>
                  <a:srgbClr val="7030A0"/>
                </a:solidFill>
              </a:rPr>
              <a:t>. </a:t>
            </a:r>
            <a:r>
              <a:rPr lang="vi-VN" sz="2400" dirty="0" smtClean="0">
                <a:solidFill>
                  <a:srgbClr val="7030A0"/>
                </a:solidFill>
              </a:rPr>
              <a:t>Branislava </a:t>
            </a:r>
            <a:r>
              <a:rPr lang="vi-VN" sz="2400" dirty="0">
                <a:solidFill>
                  <a:srgbClr val="7030A0"/>
                </a:solidFill>
              </a:rPr>
              <a:t>Miljković</a:t>
            </a:r>
            <a:endParaRPr lang="en-US" sz="2400" dirty="0">
              <a:solidFill>
                <a:srgbClr val="7030A0"/>
              </a:solidFill>
            </a:endParaRPr>
          </a:p>
        </p:txBody>
      </p:sp>
      <p:sp>
        <p:nvSpPr>
          <p:cNvPr id="4" name="Text Placeholder 3">
            <a:extLst>
              <a:ext uri="{FF2B5EF4-FFF2-40B4-BE49-F238E27FC236}">
                <a16:creationId xmlns:a16="http://schemas.microsoft.com/office/drawing/2014/main" id="{88352119-476B-4847-891D-39732FF6DFDA}"/>
              </a:ext>
            </a:extLst>
          </p:cNvPr>
          <p:cNvSpPr>
            <a:spLocks noGrp="1"/>
          </p:cNvSpPr>
          <p:nvPr>
            <p:ph type="body" sz="quarter" idx="27"/>
          </p:nvPr>
        </p:nvSpPr>
        <p:spPr>
          <a:xfrm>
            <a:off x="932080" y="3557572"/>
            <a:ext cx="5635069" cy="687368"/>
          </a:xfrm>
        </p:spPr>
        <p:txBody>
          <a:bodyPr/>
          <a:lstStyle/>
          <a:p>
            <a:r>
              <a:rPr lang="en-US" dirty="0" smtClean="0">
                <a:solidFill>
                  <a:srgbClr val="7030A0"/>
                </a:solidFill>
              </a:rPr>
              <a:t>Pharmacokinetics </a:t>
            </a:r>
            <a:r>
              <a:rPr lang="en-US" dirty="0">
                <a:solidFill>
                  <a:srgbClr val="7030A0"/>
                </a:solidFill>
              </a:rPr>
              <a:t>and </a:t>
            </a:r>
            <a:r>
              <a:rPr lang="sr-Latn-RS" dirty="0" smtClean="0">
                <a:solidFill>
                  <a:srgbClr val="7030A0"/>
                </a:solidFill>
              </a:rPr>
              <a:t/>
            </a:r>
            <a:br>
              <a:rPr lang="sr-Latn-RS" dirty="0" smtClean="0">
                <a:solidFill>
                  <a:srgbClr val="7030A0"/>
                </a:solidFill>
              </a:rPr>
            </a:br>
            <a:r>
              <a:rPr lang="en-US" dirty="0" smtClean="0">
                <a:solidFill>
                  <a:srgbClr val="7030A0"/>
                </a:solidFill>
              </a:rPr>
              <a:t>Clinical </a:t>
            </a:r>
            <a:r>
              <a:rPr lang="en-US" dirty="0">
                <a:solidFill>
                  <a:srgbClr val="7030A0"/>
                </a:solidFill>
              </a:rPr>
              <a:t>Pharmacy</a:t>
            </a:r>
          </a:p>
        </p:txBody>
      </p:sp>
      <p:graphicFrame>
        <p:nvGraphicFramePr>
          <p:cNvPr id="2" name="Table 1"/>
          <p:cNvGraphicFramePr>
            <a:graphicFrameLocks noGrp="1"/>
          </p:cNvGraphicFramePr>
          <p:nvPr>
            <p:extLst>
              <p:ext uri="{D42A27DB-BD31-4B8C-83A1-F6EECF244321}">
                <p14:modId xmlns:p14="http://schemas.microsoft.com/office/powerpoint/2010/main" val="542780531"/>
              </p:ext>
            </p:extLst>
          </p:nvPr>
        </p:nvGraphicFramePr>
        <p:xfrm>
          <a:off x="932080" y="4302671"/>
          <a:ext cx="6449795" cy="6292427"/>
        </p:xfrm>
        <a:graphic>
          <a:graphicData uri="http://schemas.openxmlformats.org/drawingml/2006/table">
            <a:tbl>
              <a:tblPr firstRow="1" firstCol="1" bandRow="1">
                <a:tableStyleId>{5940675A-B579-460E-94D1-54222C63F5DA}</a:tableStyleId>
              </a:tblPr>
              <a:tblGrid>
                <a:gridCol w="1060493">
                  <a:extLst>
                    <a:ext uri="{9D8B030D-6E8A-4147-A177-3AD203B41FA5}">
                      <a16:colId xmlns:a16="http://schemas.microsoft.com/office/drawing/2014/main" val="20000"/>
                    </a:ext>
                  </a:extLst>
                </a:gridCol>
                <a:gridCol w="5389302">
                  <a:extLst>
                    <a:ext uri="{9D8B030D-6E8A-4147-A177-3AD203B41FA5}">
                      <a16:colId xmlns:a16="http://schemas.microsoft.com/office/drawing/2014/main" val="20001"/>
                    </a:ext>
                  </a:extLst>
                </a:gridCol>
              </a:tblGrid>
              <a:tr h="435220">
                <a:tc>
                  <a:txBody>
                    <a:bodyPr/>
                    <a:lstStyle/>
                    <a:p>
                      <a:pPr algn="l">
                        <a:spcAft>
                          <a:spcPts val="0"/>
                        </a:spcAft>
                      </a:pPr>
                      <a:r>
                        <a:rPr lang="sr-Latn-RS" sz="1000" kern="1200" dirty="0" err="1" smtClean="0">
                          <a:solidFill>
                            <a:srgbClr val="7030A0"/>
                          </a:solidFill>
                          <a:effectLst/>
                        </a:rPr>
                        <a:t>Research</a:t>
                      </a:r>
                      <a:r>
                        <a:rPr lang="sr-Latn-RS" sz="1000" kern="1200" dirty="0" smtClean="0">
                          <a:solidFill>
                            <a:srgbClr val="7030A0"/>
                          </a:solidFill>
                          <a:effectLst/>
                        </a:rPr>
                        <a:t> </a:t>
                      </a:r>
                      <a:r>
                        <a:rPr lang="sr-Latn-RS" sz="1000" kern="1200" dirty="0" err="1" smtClean="0">
                          <a:solidFill>
                            <a:srgbClr val="7030A0"/>
                          </a:solidFill>
                          <a:effectLst/>
                        </a:rPr>
                        <a:t>topic</a:t>
                      </a:r>
                      <a:r>
                        <a:rPr lang="sr-Latn-RS" sz="1000" kern="1200" dirty="0" smtClean="0">
                          <a:solidFill>
                            <a:srgbClr val="7030A0"/>
                          </a:solidFill>
                          <a:effectLst/>
                        </a:rPr>
                        <a:t> </a:t>
                      </a:r>
                      <a:r>
                        <a:rPr lang="sr-Latn-RS" sz="1000" kern="1200" dirty="0" err="1" smtClean="0">
                          <a:solidFill>
                            <a:srgbClr val="7030A0"/>
                          </a:solidFill>
                          <a:effectLst/>
                        </a:rPr>
                        <a:t>title</a:t>
                      </a:r>
                      <a:r>
                        <a:rPr lang="sr-Latn-RS" sz="1000" kern="1200" dirty="0" smtClean="0">
                          <a:solidFill>
                            <a:srgbClr val="7030A0"/>
                          </a:solidFill>
                          <a:effectLst/>
                          <a:latin typeface="Gill Sans Light (Body)"/>
                        </a:rPr>
                        <a:t>:</a:t>
                      </a:r>
                      <a:endParaRPr lang="en-US" sz="10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Identification and quantification of sources of pharmacokinetic and variability in drug response - an aspect of efficacy and safety of therapy</a:t>
                      </a:r>
                      <a:endParaRPr lang="en-US" sz="100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92189">
                <a:tc>
                  <a:txBody>
                    <a:bodyPr/>
                    <a:lstStyle/>
                    <a:p>
                      <a:pPr algn="l">
                        <a:spcAft>
                          <a:spcPts val="0"/>
                        </a:spcAft>
                      </a:pPr>
                      <a:r>
                        <a:rPr lang="sr-Latn-RS" sz="1000" kern="1200" dirty="0" smtClean="0">
                          <a:solidFill>
                            <a:srgbClr val="003300"/>
                          </a:solidFill>
                          <a:effectLst/>
                          <a:latin typeface="Gill Sans Light (Body)"/>
                        </a:rPr>
                        <a:t>RG </a:t>
                      </a:r>
                      <a:r>
                        <a:rPr lang="sr-Latn-RS" sz="1000" kern="1200" dirty="0" err="1" smtClean="0">
                          <a:solidFill>
                            <a:srgbClr val="003300"/>
                          </a:solidFill>
                          <a:effectLst/>
                          <a:latin typeface="Gill Sans Light (Body)"/>
                        </a:rPr>
                        <a:t>members</a:t>
                      </a:r>
                      <a:r>
                        <a:rPr lang="sr-Latn-RS" sz="1000" kern="1200" dirty="0" smtClean="0">
                          <a:solidFill>
                            <a:srgbClr val="003300"/>
                          </a:solidFill>
                          <a:effectLst/>
                          <a:latin typeface="Gill Sans Light (Body)"/>
                        </a:rPr>
                        <a:t>:</a:t>
                      </a:r>
                      <a:endParaRPr lang="en-US" sz="10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Dr. </a:t>
                      </a:r>
                      <a:r>
                        <a:rPr lang="vi-VN" sz="1000" kern="1200" dirty="0" smtClean="0">
                          <a:solidFill>
                            <a:srgbClr val="003300"/>
                          </a:solidFill>
                          <a:effectLst/>
                          <a:latin typeface="Gill Sans Light (Body)"/>
                        </a:rPr>
                        <a:t>Branislava Miljković</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Full</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Professor</a:t>
                      </a:r>
                      <a:r>
                        <a:rPr lang="sr-Latn-RS" sz="1000" kern="1200" dirty="0" smtClean="0">
                          <a:solidFill>
                            <a:srgbClr val="003300"/>
                          </a:solidFill>
                          <a:effectLst/>
                          <a:latin typeface="Gill Sans Light (Body)"/>
                        </a:rPr>
                        <a:t> </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Dr.</a:t>
                      </a:r>
                      <a:r>
                        <a:rPr lang="sr-Latn-RS" sz="1000" kern="1200" baseline="0" dirty="0" smtClean="0">
                          <a:solidFill>
                            <a:srgbClr val="003300"/>
                          </a:solidFill>
                          <a:effectLst/>
                          <a:latin typeface="Gill Sans Light (Body)"/>
                        </a:rPr>
                        <a:t> </a:t>
                      </a:r>
                      <a:r>
                        <a:rPr lang="vi-VN" sz="1000" kern="1200" dirty="0" smtClean="0">
                          <a:solidFill>
                            <a:srgbClr val="003300"/>
                          </a:solidFill>
                          <a:effectLst/>
                          <a:latin typeface="Gill Sans Light (Body)"/>
                        </a:rPr>
                        <a:t>Sandra Vezmar Kovačević</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Full</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Professor</a:t>
                      </a:r>
                      <a:r>
                        <a:rPr lang="sr-Latn-RS" sz="1000" kern="1200" dirty="0" smtClean="0">
                          <a:solidFill>
                            <a:srgbClr val="003300"/>
                          </a:solidFill>
                          <a:effectLst/>
                          <a:latin typeface="Gill Sans Light (Body)"/>
                        </a:rPr>
                        <a:t> </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Dr. </a:t>
                      </a:r>
                      <a:r>
                        <a:rPr lang="vi-VN" sz="1000" kern="1200" dirty="0" smtClean="0">
                          <a:solidFill>
                            <a:srgbClr val="003300"/>
                          </a:solidFill>
                          <a:effectLst/>
                          <a:latin typeface="Gill Sans Light (Body)"/>
                        </a:rPr>
                        <a:t>Katarina Vučićević</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Associate</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Professor</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Dr. </a:t>
                      </a:r>
                      <a:r>
                        <a:rPr lang="vi-VN" sz="1000" kern="1200" dirty="0" smtClean="0">
                          <a:solidFill>
                            <a:srgbClr val="003300"/>
                          </a:solidFill>
                          <a:effectLst/>
                          <a:latin typeface="Gill Sans Light (Body)"/>
                        </a:rPr>
                        <a:t>Marija Jovanović</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Assistant</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Professor</a:t>
                      </a:r>
                      <a:endParaRPr lang="vi-VN" sz="1000" kern="1200" dirty="0" smtClean="0">
                        <a:solidFill>
                          <a:srgbClr val="00330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90653">
                <a:tc>
                  <a:txBody>
                    <a:bodyPr/>
                    <a:lstStyle/>
                    <a:p>
                      <a:pPr algn="l">
                        <a:spcAft>
                          <a:spcPts val="0"/>
                        </a:spcAft>
                      </a:pPr>
                      <a:r>
                        <a:rPr lang="sr-Latn-RS" sz="1000" kern="1200" dirty="0" err="1" smtClean="0">
                          <a:solidFill>
                            <a:srgbClr val="7030A0"/>
                          </a:solidFill>
                          <a:effectLst/>
                        </a:rPr>
                        <a:t>Equipment</a:t>
                      </a:r>
                      <a:r>
                        <a:rPr lang="sr-Latn-RS" sz="1000" kern="1200" dirty="0" smtClean="0">
                          <a:solidFill>
                            <a:srgbClr val="7030A0"/>
                          </a:solidFill>
                          <a:effectLst/>
                        </a:rPr>
                        <a:t> </a:t>
                      </a:r>
                      <a:r>
                        <a:rPr lang="sr-Latn-RS" sz="1000" kern="1200" dirty="0" err="1" smtClean="0">
                          <a:solidFill>
                            <a:srgbClr val="7030A0"/>
                          </a:solidFill>
                          <a:effectLst/>
                        </a:rPr>
                        <a:t>and</a:t>
                      </a:r>
                      <a:r>
                        <a:rPr lang="sr-Latn-RS" sz="1000" kern="1200" dirty="0" smtClean="0">
                          <a:solidFill>
                            <a:srgbClr val="7030A0"/>
                          </a:solidFill>
                          <a:effectLst/>
                        </a:rPr>
                        <a:t> </a:t>
                      </a:r>
                      <a:r>
                        <a:rPr lang="sr-Latn-RS" sz="1000" kern="1200" dirty="0" err="1" smtClean="0">
                          <a:solidFill>
                            <a:srgbClr val="7030A0"/>
                          </a:solidFill>
                          <a:effectLst/>
                        </a:rPr>
                        <a:t>methods</a:t>
                      </a:r>
                      <a:r>
                        <a:rPr lang="sr-Latn-RS" sz="1000" kern="1200" dirty="0" smtClean="0">
                          <a:solidFill>
                            <a:srgbClr val="7030A0"/>
                          </a:solidFill>
                          <a:effectLst/>
                          <a:latin typeface="Gill Sans Light (Body)"/>
                        </a:rPr>
                        <a:t>:</a:t>
                      </a:r>
                      <a:endParaRPr lang="en-US" sz="10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vi-VN" sz="1000" i="1" kern="1200" dirty="0" smtClean="0">
                          <a:solidFill>
                            <a:srgbClr val="7030A0"/>
                          </a:solidFill>
                          <a:effectLst/>
                          <a:latin typeface="Gill Sans Light (Body)"/>
                        </a:rPr>
                        <a:t>NONMEM and Monolix software for pharmacokinetic and pharmacokinetic-pharmacodynamic modeling and simulation of clinical data. The aim of the analysis is to obtain mathematical-statistical models for describing the behavior of a drug during therapy and to optimize the drug dosing regimen according to the patient’s individual needs.</a:t>
                      </a:r>
                    </a:p>
                    <a:p>
                      <a:pPr algn="l">
                        <a:spcAft>
                          <a:spcPts val="0"/>
                        </a:spcAft>
                      </a:pPr>
                      <a:r>
                        <a:rPr lang="vi-VN" sz="1000" i="1" kern="1200" dirty="0" smtClean="0">
                          <a:solidFill>
                            <a:srgbClr val="7030A0"/>
                          </a:solidFill>
                          <a:effectLst/>
                          <a:latin typeface="Gill Sans Light (Body)"/>
                        </a:rPr>
                        <a:t>Drug pharmacokinetics in animal studies.</a:t>
                      </a:r>
                    </a:p>
                    <a:p>
                      <a:pPr algn="l">
                        <a:spcAft>
                          <a:spcPts val="0"/>
                        </a:spcAft>
                      </a:pPr>
                      <a:r>
                        <a:rPr lang="vi-VN" sz="1000" i="1" kern="1200" dirty="0" smtClean="0">
                          <a:solidFill>
                            <a:srgbClr val="7030A0"/>
                          </a:solidFill>
                          <a:effectLst/>
                          <a:latin typeface="Gill Sans Light (Body)"/>
                        </a:rPr>
                        <a:t>PASW Statistics</a:t>
                      </a:r>
                    </a:p>
                    <a:p>
                      <a:pPr algn="l">
                        <a:spcAft>
                          <a:spcPts val="0"/>
                        </a:spcAft>
                      </a:pPr>
                      <a:r>
                        <a:rPr lang="vi-VN" sz="1000" i="1" kern="1200" dirty="0" smtClean="0">
                          <a:solidFill>
                            <a:srgbClr val="7030A0"/>
                          </a:solidFill>
                          <a:effectLst/>
                          <a:latin typeface="Gill Sans Light (Body)"/>
                        </a:rPr>
                        <a:t>Tools for identifying clinically significant drug-drug interactions (LexiInteract, epocrates, Medscape)</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27007">
                <a:tc>
                  <a:txBody>
                    <a:bodyPr/>
                    <a:lstStyle/>
                    <a:p>
                      <a:pPr algn="l">
                        <a:spcAft>
                          <a:spcPts val="0"/>
                        </a:spcAft>
                      </a:pPr>
                      <a:r>
                        <a:rPr lang="sr-Latn-RS" sz="1000" b="0" kern="1200" dirty="0" err="1" smtClean="0">
                          <a:solidFill>
                            <a:srgbClr val="003300"/>
                          </a:solidFill>
                          <a:effectLst/>
                          <a:latin typeface="Gill Sans Light (Body)"/>
                        </a:rPr>
                        <a:t>Projects</a:t>
                      </a:r>
                      <a:r>
                        <a:rPr lang="sr-Latn-RS" sz="1000" b="0" kern="1200" dirty="0" smtClean="0">
                          <a:solidFill>
                            <a:srgbClr val="003300"/>
                          </a:solidFill>
                          <a:effectLst/>
                          <a:latin typeface="Gill Sans Light (Body)"/>
                        </a:rPr>
                        <a:t>/</a:t>
                      </a:r>
                      <a:r>
                        <a:rPr lang="sr-Latn-RS" sz="1000" b="0" kern="1200" dirty="0" err="1" smtClean="0">
                          <a:solidFill>
                            <a:srgbClr val="003300"/>
                          </a:solidFill>
                          <a:effectLst/>
                          <a:latin typeface="Gill Sans Light (Body)"/>
                        </a:rPr>
                        <a:t>funding</a:t>
                      </a:r>
                      <a:r>
                        <a:rPr lang="sr-Latn-RS" sz="1000" b="0" kern="1200" dirty="0" smtClean="0">
                          <a:solidFill>
                            <a:srgbClr val="003300"/>
                          </a:solidFill>
                          <a:effectLst/>
                          <a:latin typeface="Gill Sans Light (Body)"/>
                        </a:rPr>
                        <a:t>:</a:t>
                      </a:r>
                      <a:endParaRPr lang="en-US" sz="10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000" b="0" dirty="0" smtClean="0">
                          <a:solidFill>
                            <a:srgbClr val="003300"/>
                          </a:solidFill>
                          <a:latin typeface="Gill Sans Light (Body)"/>
                        </a:rPr>
                        <a:t>Institutional funding through contract with the Ministry of Education, Science and Technological Development, Republic of Serbia, Grant Agreement No 451-03-9/2021-14/200161.</a:t>
                      </a:r>
                    </a:p>
                    <a:p>
                      <a:pPr marL="0" marR="0" indent="0" algn="l" defTabSz="584200" eaLnBrk="1" fontAlgn="auto" latinLnBrk="0" hangingPunct="1">
                        <a:lnSpc>
                          <a:spcPct val="115000"/>
                        </a:lnSpc>
                        <a:spcBef>
                          <a:spcPts val="0"/>
                        </a:spcBef>
                        <a:spcAft>
                          <a:spcPts val="0"/>
                        </a:spcAft>
                        <a:buClrTx/>
                        <a:buSzTx/>
                        <a:buFontTx/>
                        <a:buNone/>
                        <a:tabLst/>
                        <a:defRPr/>
                      </a:pPr>
                      <a:r>
                        <a:rPr lang="en-US" sz="1000" b="0" dirty="0" smtClean="0">
                          <a:solidFill>
                            <a:srgbClr val="003300"/>
                          </a:solidFill>
                          <a:latin typeface="Gill Sans Light (Body)"/>
                        </a:rPr>
                        <a:t>COST European Network on Understanding Gastrointestinal Absorption-related Processes (UNGAP), No.16205. (24.10.2017- 23.04.2022) Associate Professor Katarina </a:t>
                      </a:r>
                      <a:r>
                        <a:rPr lang="en-US" sz="1000" b="0" dirty="0" err="1" smtClean="0">
                          <a:solidFill>
                            <a:srgbClr val="003300"/>
                          </a:solidFill>
                          <a:latin typeface="Gill Sans Light (Body)"/>
                        </a:rPr>
                        <a:t>Vučićević</a:t>
                      </a:r>
                      <a:r>
                        <a:rPr lang="en-US" sz="1000" b="0" dirty="0" smtClean="0">
                          <a:solidFill>
                            <a:srgbClr val="003300"/>
                          </a:solidFill>
                          <a:latin typeface="Gill Sans Light (Body)"/>
                        </a:rPr>
                        <a:t> is the leader of the working group 1 (WG1).</a:t>
                      </a:r>
                      <a:r>
                        <a:rPr lang="pt-BR" sz="1000" b="0" dirty="0" smtClean="0">
                          <a:solidFill>
                            <a:srgbClr val="003300"/>
                          </a:solidFill>
                          <a:latin typeface="Gill Sans Light (Body)"/>
                        </a:rPr>
                        <a:t> </a:t>
                      </a:r>
                      <a:endParaRPr lang="pt-BR" sz="10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78856">
                <a:tc>
                  <a:txBody>
                    <a:bodyPr/>
                    <a:lstStyle/>
                    <a:p>
                      <a:pPr algn="l">
                        <a:spcAft>
                          <a:spcPts val="0"/>
                        </a:spcAft>
                      </a:pPr>
                      <a:r>
                        <a:rPr lang="sr-Latn-RS" sz="1000" kern="1200" dirty="0" err="1" smtClean="0">
                          <a:solidFill>
                            <a:srgbClr val="7030A0"/>
                          </a:solidFill>
                          <a:effectLst/>
                        </a:rPr>
                        <a:t>Collaborations</a:t>
                      </a:r>
                      <a:r>
                        <a:rPr lang="sr-Latn-RS" sz="1000" kern="1200" dirty="0" smtClean="0">
                          <a:solidFill>
                            <a:srgbClr val="7030A0"/>
                          </a:solidFill>
                          <a:effectLst/>
                          <a:latin typeface="Gill Sans Light (Body)"/>
                        </a:rPr>
                        <a:t>: </a:t>
                      </a:r>
                      <a:endParaRPr lang="en-US" sz="10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Faculty of Pharmacy-University of Ljubljana, Slovenia</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Clinic for Gastroenterology and </a:t>
                      </a:r>
                      <a:r>
                        <a:rPr lang="en-US" sz="1000" kern="1200" dirty="0" err="1" smtClean="0">
                          <a:solidFill>
                            <a:srgbClr val="7030A0"/>
                          </a:solidFill>
                          <a:effectLst/>
                          <a:latin typeface="Gill Sans Light (Body)"/>
                        </a:rPr>
                        <a:t>Hepatology</a:t>
                      </a:r>
                      <a:r>
                        <a:rPr lang="en-US" sz="1000" kern="1200" dirty="0" smtClean="0">
                          <a:solidFill>
                            <a:srgbClr val="7030A0"/>
                          </a:solidFill>
                          <a:effectLst/>
                          <a:latin typeface="Gill Sans Light (Body)"/>
                        </a:rPr>
                        <a:t>, Clinical Center of Serbia</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Military Medical Academy</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University Medical Center "</a:t>
                      </a:r>
                      <a:r>
                        <a:rPr lang="en-US" sz="1000" kern="1200" dirty="0" err="1" smtClean="0">
                          <a:solidFill>
                            <a:srgbClr val="7030A0"/>
                          </a:solidFill>
                          <a:effectLst/>
                          <a:latin typeface="Gill Sans Light (Body)"/>
                        </a:rPr>
                        <a:t>Zvezdara</a:t>
                      </a:r>
                      <a:r>
                        <a:rPr lang="en-US" sz="1000" kern="1200" dirty="0" smtClean="0">
                          <a:solidFill>
                            <a:srgbClr val="7030A0"/>
                          </a:solidFill>
                          <a:effectLst/>
                          <a:latin typeface="Gill Sans Light (Body)"/>
                        </a:rPr>
                        <a:t>"</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Faculty of Pharmacy-University of Lisbon, Portugal</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Faculty of Pharmacy-University of Marseille, France</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The Institute for Oncology and Radiology of Serbia</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Clinic for Nephrology, Clinical Center of Serbia</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Clinic for Psychiatry Clinical Center of Serbia</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University Children's Hospital, Belgrade</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Institute of Mother and Child Health Care of Serbia "</a:t>
                      </a:r>
                      <a:r>
                        <a:rPr lang="en-US" sz="1000" kern="1200" dirty="0" err="1" smtClean="0">
                          <a:solidFill>
                            <a:srgbClr val="7030A0"/>
                          </a:solidFill>
                          <a:effectLst/>
                          <a:latin typeface="Gill Sans Light (Body)"/>
                        </a:rPr>
                        <a:t>Dr</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Vukan</a:t>
                      </a:r>
                      <a:r>
                        <a:rPr lang="en-US" sz="1000" kern="1200" dirty="0" smtClean="0">
                          <a:solidFill>
                            <a:srgbClr val="7030A0"/>
                          </a:solidFill>
                          <a:effectLst/>
                          <a:latin typeface="Gill Sans Light (Body)"/>
                        </a:rPr>
                        <a:t> </a:t>
                      </a:r>
                      <a:r>
                        <a:rPr lang="en-US" sz="1000" kern="1200" dirty="0" err="1" smtClean="0">
                          <a:solidFill>
                            <a:srgbClr val="7030A0"/>
                          </a:solidFill>
                          <a:effectLst/>
                          <a:latin typeface="Gill Sans Light (Body)"/>
                        </a:rPr>
                        <a:t>Čupić</a:t>
                      </a:r>
                      <a:r>
                        <a:rPr lang="en-US" sz="1000" kern="1200" dirty="0" smtClean="0">
                          <a:solidFill>
                            <a:srgbClr val="7030A0"/>
                          </a:solidFill>
                          <a:effectLst/>
                          <a:latin typeface="Gill Sans Light (Body)"/>
                        </a:rPr>
                        <a:t>"</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Faculty of Medicine-University of Belgrade</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Faculty of Medicine - Department of Pharmacy, University of Banja Luka, the Republic of </a:t>
                      </a:r>
                      <a:r>
                        <a:rPr lang="en-US" sz="1000" kern="1200" dirty="0" err="1" smtClean="0">
                          <a:solidFill>
                            <a:srgbClr val="7030A0"/>
                          </a:solidFill>
                          <a:effectLst/>
                          <a:latin typeface="Gill Sans Light (Body)"/>
                        </a:rPr>
                        <a:t>Srpska</a:t>
                      </a:r>
                      <a:endParaRPr lang="en-US" sz="1000" kern="1200" dirty="0" smtClean="0">
                        <a:solidFill>
                          <a:srgbClr val="7030A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endParaRPr lang="en-US" sz="1000" kern="1200" dirty="0" smtClean="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1026" name="Picture 2" descr="Dr sc. Branislava Miljkovi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1470" y="1740171"/>
            <a:ext cx="1324263" cy="1681733"/>
          </a:xfrm>
          <a:prstGeom prst="rect">
            <a:avLst/>
          </a:prstGeom>
          <a:noFill/>
          <a:ln w="57150">
            <a:solidFill>
              <a:srgbClr val="ADCD99"/>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563847" y="4744414"/>
            <a:ext cx="3010667" cy="800219"/>
          </a:xfrm>
          <a:prstGeom prst="rect">
            <a:avLst/>
          </a:prstGeom>
        </p:spPr>
        <p:txBody>
          <a:bodyPr wrap="square">
            <a:spAutoFit/>
          </a:bodyPr>
          <a:lstStyle/>
          <a:p>
            <a:pPr algn="l" hangingPunct="1">
              <a:lnSpc>
                <a:spcPct val="115000"/>
              </a:lnSpc>
              <a:defRPr/>
            </a:pPr>
            <a:r>
              <a:rPr lang="sr-Latn-RS" sz="1000" i="0" kern="1200" dirty="0">
                <a:solidFill>
                  <a:srgbClr val="003300"/>
                </a:solidFill>
                <a:latin typeface="Gill Sans Light (Body)"/>
              </a:rPr>
              <a:t>D</a:t>
            </a:r>
            <a:r>
              <a:rPr lang="sr-Latn-RS" sz="1000" i="0" kern="1200" dirty="0" smtClean="0">
                <a:solidFill>
                  <a:srgbClr val="003300"/>
                </a:solidFill>
                <a:latin typeface="Gill Sans Light (Body)"/>
              </a:rPr>
              <a:t>r.</a:t>
            </a:r>
            <a:r>
              <a:rPr lang="vi-VN" sz="1000" i="0" kern="1200" dirty="0" smtClean="0">
                <a:solidFill>
                  <a:srgbClr val="003300"/>
                </a:solidFill>
                <a:latin typeface="Gill Sans Light (Body)"/>
              </a:rPr>
              <a:t> </a:t>
            </a:r>
            <a:r>
              <a:rPr lang="vi-VN" sz="1000" i="0" kern="1200" dirty="0">
                <a:solidFill>
                  <a:srgbClr val="003300"/>
                </a:solidFill>
                <a:latin typeface="Gill Sans Light (Body)"/>
              </a:rPr>
              <a:t>Milica </a:t>
            </a:r>
            <a:r>
              <a:rPr lang="vi-VN" sz="1000" i="0" kern="1200" dirty="0" smtClean="0">
                <a:solidFill>
                  <a:srgbClr val="003300"/>
                </a:solidFill>
                <a:latin typeface="Gill Sans Light (Body)"/>
              </a:rPr>
              <a:t>Ćulafić</a:t>
            </a:r>
            <a:r>
              <a:rPr lang="sr-Latn-RS" sz="1000" i="0" kern="1200" dirty="0">
                <a:solidFill>
                  <a:srgbClr val="003300"/>
                </a:solidFill>
                <a:latin typeface="Gill Sans Light (Body)"/>
              </a:rPr>
              <a:t>, </a:t>
            </a:r>
            <a:r>
              <a:rPr lang="sr-Latn-RS" sz="1000" i="0" kern="1200" dirty="0" err="1">
                <a:solidFill>
                  <a:srgbClr val="003300"/>
                </a:solidFill>
                <a:latin typeface="Gill Sans Light (Body)"/>
              </a:rPr>
              <a:t>Teaching</a:t>
            </a:r>
            <a:r>
              <a:rPr lang="sr-Latn-RS" sz="1000" i="0" kern="1200" dirty="0">
                <a:solidFill>
                  <a:srgbClr val="003300"/>
                </a:solidFill>
                <a:latin typeface="Gill Sans Light (Body)"/>
              </a:rPr>
              <a:t> </a:t>
            </a:r>
            <a:r>
              <a:rPr lang="sr-Latn-RS" sz="1000" i="0" kern="1200" dirty="0" err="1" smtClean="0">
                <a:solidFill>
                  <a:srgbClr val="003300"/>
                </a:solidFill>
                <a:latin typeface="Gill Sans Light (Body)"/>
              </a:rPr>
              <a:t>Assistant</a:t>
            </a:r>
            <a:endParaRPr lang="vi-VN" sz="1000" i="0" kern="1200" dirty="0">
              <a:solidFill>
                <a:srgbClr val="003300"/>
              </a:solidFill>
              <a:latin typeface="Gill Sans Light (Body)"/>
            </a:endParaRPr>
          </a:p>
          <a:p>
            <a:pPr algn="l" hangingPunct="1">
              <a:lnSpc>
                <a:spcPct val="115000"/>
              </a:lnSpc>
              <a:defRPr/>
            </a:pPr>
            <a:r>
              <a:rPr lang="sr-Latn-RS" sz="1000" i="0" kern="1200" dirty="0" smtClean="0">
                <a:solidFill>
                  <a:srgbClr val="003300"/>
                </a:solidFill>
                <a:latin typeface="Gill Sans Light (Body)"/>
              </a:rPr>
              <a:t>Dr. </a:t>
            </a:r>
            <a:r>
              <a:rPr lang="vi-VN" sz="1000" i="0" kern="1200" dirty="0" smtClean="0">
                <a:solidFill>
                  <a:srgbClr val="003300"/>
                </a:solidFill>
                <a:latin typeface="Gill Sans Light (Body)"/>
              </a:rPr>
              <a:t>Milena Kovačević</a:t>
            </a:r>
            <a:r>
              <a:rPr lang="sr-Latn-RS" sz="1000" i="0" kern="1200" dirty="0">
                <a:solidFill>
                  <a:srgbClr val="003300"/>
                </a:solidFill>
                <a:latin typeface="Gill Sans Light (Body)"/>
              </a:rPr>
              <a:t>, </a:t>
            </a:r>
            <a:r>
              <a:rPr lang="sr-Latn-RS" sz="1000" i="0" kern="1200" dirty="0" err="1">
                <a:solidFill>
                  <a:srgbClr val="003300"/>
                </a:solidFill>
                <a:latin typeface="Gill Sans Light (Body)"/>
              </a:rPr>
              <a:t>Teaching</a:t>
            </a:r>
            <a:r>
              <a:rPr lang="sr-Latn-RS" sz="1000" i="0" kern="1200" dirty="0">
                <a:solidFill>
                  <a:srgbClr val="003300"/>
                </a:solidFill>
                <a:latin typeface="Gill Sans Light (Body)"/>
              </a:rPr>
              <a:t> </a:t>
            </a:r>
            <a:r>
              <a:rPr lang="sr-Latn-RS" sz="1000" i="0" kern="1200" dirty="0" err="1" smtClean="0">
                <a:solidFill>
                  <a:srgbClr val="003300"/>
                </a:solidFill>
                <a:latin typeface="Gill Sans Light (Body)"/>
              </a:rPr>
              <a:t>Assistant</a:t>
            </a:r>
            <a:endParaRPr lang="vi-VN" sz="1000" i="0" kern="1200" dirty="0">
              <a:solidFill>
                <a:srgbClr val="003300"/>
              </a:solidFill>
              <a:latin typeface="Gill Sans Light (Body)"/>
            </a:endParaRPr>
          </a:p>
          <a:p>
            <a:pPr algn="l" hangingPunct="1">
              <a:lnSpc>
                <a:spcPct val="115000"/>
              </a:lnSpc>
              <a:defRPr/>
            </a:pPr>
            <a:r>
              <a:rPr lang="sr-Latn-RS" sz="1000" i="0" kern="1200" dirty="0" smtClean="0">
                <a:solidFill>
                  <a:srgbClr val="003300"/>
                </a:solidFill>
                <a:latin typeface="Gill Sans Light (Body)"/>
              </a:rPr>
              <a:t>Mr. </a:t>
            </a:r>
            <a:r>
              <a:rPr lang="sr-Latn-RS" sz="1000" i="0" kern="1200" dirty="0" err="1" smtClean="0">
                <a:solidFill>
                  <a:srgbClr val="003300"/>
                </a:solidFill>
                <a:latin typeface="Gill Sans Light (Body)"/>
              </a:rPr>
              <a:t>Pharm</a:t>
            </a:r>
            <a:r>
              <a:rPr lang="sr-Latn-RS" sz="1000" i="0" kern="1200" dirty="0" smtClean="0">
                <a:solidFill>
                  <a:srgbClr val="003300"/>
                </a:solidFill>
                <a:latin typeface="Gill Sans Light (Body)"/>
              </a:rPr>
              <a:t>. </a:t>
            </a:r>
            <a:r>
              <a:rPr lang="vi-VN" sz="1000" i="0" kern="1200" dirty="0" smtClean="0">
                <a:solidFill>
                  <a:srgbClr val="003300"/>
                </a:solidFill>
                <a:latin typeface="Gill Sans Light (Body)"/>
              </a:rPr>
              <a:t>Maša Roganović</a:t>
            </a:r>
            <a:r>
              <a:rPr lang="sr-Latn-RS" sz="1000" i="0" kern="1200" dirty="0">
                <a:solidFill>
                  <a:srgbClr val="003300"/>
                </a:solidFill>
                <a:latin typeface="Gill Sans Light (Body)"/>
              </a:rPr>
              <a:t>, </a:t>
            </a:r>
            <a:r>
              <a:rPr lang="sr-Latn-RS" sz="1000" i="0" kern="1200" dirty="0" err="1">
                <a:solidFill>
                  <a:srgbClr val="003300"/>
                </a:solidFill>
                <a:latin typeface="Gill Sans Light (Body)"/>
              </a:rPr>
              <a:t>Teaching</a:t>
            </a:r>
            <a:r>
              <a:rPr lang="sr-Latn-RS" sz="1000" i="0" kern="1200" dirty="0">
                <a:solidFill>
                  <a:srgbClr val="003300"/>
                </a:solidFill>
                <a:latin typeface="Gill Sans Light (Body)"/>
              </a:rPr>
              <a:t> </a:t>
            </a:r>
            <a:r>
              <a:rPr lang="sr-Latn-RS" sz="1000" i="0" kern="1200" dirty="0" err="1">
                <a:solidFill>
                  <a:srgbClr val="003300"/>
                </a:solidFill>
                <a:latin typeface="Gill Sans Light (Body)"/>
              </a:rPr>
              <a:t>Assistant</a:t>
            </a:r>
            <a:r>
              <a:rPr lang="sr-Latn-RS" sz="1000" i="0" kern="1200" dirty="0">
                <a:solidFill>
                  <a:srgbClr val="003300"/>
                </a:solidFill>
                <a:latin typeface="Gill Sans Light (Body)"/>
              </a:rPr>
              <a:t> </a:t>
            </a:r>
            <a:endParaRPr lang="vi-VN" sz="1000" i="0" kern="1200" dirty="0">
              <a:solidFill>
                <a:srgbClr val="003300"/>
              </a:solidFill>
              <a:latin typeface="Gill Sans Light (Body)"/>
            </a:endParaRPr>
          </a:p>
          <a:p>
            <a:pPr algn="l" hangingPunct="1">
              <a:lnSpc>
                <a:spcPct val="115000"/>
              </a:lnSpc>
              <a:defRPr/>
            </a:pPr>
            <a:r>
              <a:rPr lang="sr-Latn-RS" sz="1000" i="0" kern="1200" dirty="0" smtClean="0">
                <a:solidFill>
                  <a:srgbClr val="003300"/>
                </a:solidFill>
                <a:latin typeface="Gill Sans Light (Body)"/>
              </a:rPr>
              <a:t>Mr. </a:t>
            </a:r>
            <a:r>
              <a:rPr lang="sr-Latn-RS" sz="1000" i="0" kern="1200" dirty="0" err="1" smtClean="0">
                <a:solidFill>
                  <a:srgbClr val="003300"/>
                </a:solidFill>
                <a:latin typeface="Gill Sans Light (Body)"/>
              </a:rPr>
              <a:t>Pharm</a:t>
            </a:r>
            <a:r>
              <a:rPr lang="sr-Latn-RS" sz="1000" i="0" kern="1200" dirty="0" smtClean="0">
                <a:solidFill>
                  <a:srgbClr val="003300"/>
                </a:solidFill>
                <a:latin typeface="Gill Sans Light (Body)"/>
              </a:rPr>
              <a:t>. </a:t>
            </a:r>
            <a:r>
              <a:rPr lang="vi-VN" sz="1000" i="0" kern="1200" dirty="0" smtClean="0">
                <a:solidFill>
                  <a:srgbClr val="003300"/>
                </a:solidFill>
                <a:latin typeface="Gill Sans Light (Body)"/>
              </a:rPr>
              <a:t>Ana Homšek</a:t>
            </a:r>
            <a:r>
              <a:rPr lang="sr-Latn-RS" sz="1000" i="0" kern="1200" dirty="0">
                <a:solidFill>
                  <a:srgbClr val="003300"/>
                </a:solidFill>
                <a:latin typeface="Gill Sans Light (Body)"/>
              </a:rPr>
              <a:t>, </a:t>
            </a:r>
            <a:r>
              <a:rPr lang="sr-Latn-RS" sz="1000" i="0" kern="1200" dirty="0" err="1">
                <a:solidFill>
                  <a:srgbClr val="003300"/>
                </a:solidFill>
                <a:latin typeface="Gill Sans Light (Body)"/>
              </a:rPr>
              <a:t>Teaching</a:t>
            </a:r>
            <a:r>
              <a:rPr lang="sr-Latn-RS" sz="1000" i="0" kern="1200" dirty="0">
                <a:solidFill>
                  <a:srgbClr val="003300"/>
                </a:solidFill>
                <a:latin typeface="Gill Sans Light (Body)"/>
              </a:rPr>
              <a:t> </a:t>
            </a:r>
            <a:r>
              <a:rPr lang="sr-Latn-RS" sz="1000" i="0" kern="1200" dirty="0" err="1" smtClean="0">
                <a:solidFill>
                  <a:srgbClr val="003300"/>
                </a:solidFill>
                <a:latin typeface="Gill Sans Light (Body)"/>
              </a:rPr>
              <a:t>Assistant</a:t>
            </a:r>
            <a:endParaRPr lang="vi-VN" sz="1000" i="0" kern="1200" dirty="0">
              <a:solidFill>
                <a:srgbClr val="003300"/>
              </a:solidFill>
              <a:latin typeface="Gill Sans Light (Body)"/>
            </a:endParaRPr>
          </a:p>
        </p:txBody>
      </p:sp>
    </p:spTree>
    <p:extLst>
      <p:ext uri="{BB962C8B-B14F-4D97-AF65-F5344CB8AC3E}">
        <p14:creationId xmlns:p14="http://schemas.microsoft.com/office/powerpoint/2010/main" val="20192177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1396164" y="755612"/>
            <a:ext cx="4768934" cy="841256"/>
          </a:xfrm>
        </p:spPr>
        <p:txBody>
          <a:bodyPr/>
          <a:lstStyle/>
          <a:p>
            <a:pPr algn="ctr"/>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pPr algn="ctr"/>
            <a:r>
              <a:rPr lang="vi-VN" sz="2400" dirty="0" smtClean="0">
                <a:solidFill>
                  <a:srgbClr val="7030A0"/>
                </a:solidFill>
              </a:rPr>
              <a:t>Prof</a:t>
            </a:r>
            <a:r>
              <a:rPr lang="sr-Latn-RS" sz="2400" dirty="0" smtClean="0">
                <a:solidFill>
                  <a:srgbClr val="7030A0"/>
                </a:solidFill>
              </a:rPr>
              <a:t>. </a:t>
            </a:r>
            <a:r>
              <a:rPr lang="vi-VN" sz="2400" dirty="0" smtClean="0">
                <a:solidFill>
                  <a:srgbClr val="7030A0"/>
                </a:solidFill>
              </a:rPr>
              <a:t>Branislava </a:t>
            </a:r>
            <a:r>
              <a:rPr lang="vi-VN" sz="2400" dirty="0">
                <a:solidFill>
                  <a:srgbClr val="7030A0"/>
                </a:solidFill>
              </a:rPr>
              <a:t>Miljković</a:t>
            </a:r>
            <a:endParaRPr lang="en-US" sz="2400" dirty="0">
              <a:solidFill>
                <a:srgbClr val="7030A0"/>
              </a:solidFill>
            </a:endParaRPr>
          </a:p>
        </p:txBody>
      </p:sp>
      <p:sp>
        <p:nvSpPr>
          <p:cNvPr id="7" name="Rectangle 1"/>
          <p:cNvSpPr>
            <a:spLocks noChangeArrowheads="1"/>
          </p:cNvSpPr>
          <p:nvPr/>
        </p:nvSpPr>
        <p:spPr bwMode="auto">
          <a:xfrm>
            <a:off x="499199" y="1704178"/>
            <a:ext cx="6562864" cy="84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defTabSz="914400" eaLnBrk="0" fontAlgn="base">
              <a:spcBef>
                <a:spcPct val="0"/>
              </a:spcBef>
              <a:spcAft>
                <a:spcPct val="0"/>
              </a:spcAft>
            </a:pPr>
            <a:r>
              <a:rPr lang="en-US" sz="1150" i="0" dirty="0">
                <a:solidFill>
                  <a:srgbClr val="7030A0"/>
                </a:solidFill>
                <a:latin typeface="Gill Sans Light (Body)"/>
                <a:ea typeface="Times New Roman"/>
                <a:cs typeface="Times New Roman"/>
              </a:rPr>
              <a:t>Selected publications</a:t>
            </a:r>
            <a:endParaRPr lang="sr-Latn-RS" sz="1150" i="0" dirty="0" smtClean="0">
              <a:solidFill>
                <a:srgbClr val="7030A0"/>
              </a:solidFill>
              <a:latin typeface="Gill Sans Light (Body)"/>
              <a:ea typeface="Times New Roman"/>
              <a:cs typeface="Times New Roman"/>
            </a:endParaRPr>
          </a:p>
          <a:p>
            <a:pPr algn="l" defTabSz="914400" eaLnBrk="0" fontAlgn="base">
              <a:spcBef>
                <a:spcPct val="0"/>
              </a:spcBef>
              <a:spcAft>
                <a:spcPct val="0"/>
              </a:spcAft>
            </a:pPr>
            <a:endParaRPr lang="en-US" sz="1000" i="0" dirty="0">
              <a:solidFill>
                <a:srgbClr val="7030A0"/>
              </a:solidFill>
              <a:latin typeface="Gill Sans Light (Body)"/>
              <a:ea typeface="Times New Roman"/>
              <a:cs typeface="Times New Roman"/>
            </a:endParaRPr>
          </a:p>
          <a:p>
            <a:pPr marL="177800" lvl="0" indent="-177800" algn="l" defTabSz="914400" eaLnBrk="0" fontAlgn="base">
              <a:spcBef>
                <a:spcPct val="0"/>
              </a:spcBef>
              <a:spcAft>
                <a:spcPct val="0"/>
              </a:spcAft>
            </a:pPr>
            <a:r>
              <a:rPr lang="sr-Latn-RS" sz="1000" i="0" dirty="0" smtClean="0">
                <a:solidFill>
                  <a:srgbClr val="7030A0"/>
                </a:solidFill>
                <a:latin typeface="Gill Sans Light (Body)"/>
                <a:ea typeface="Times New Roman" pitchFamily="18" charset="0"/>
                <a:cs typeface="Arial" pitchFamily="34" charset="0"/>
              </a:rPr>
              <a:t>Milenković </a:t>
            </a:r>
            <a:r>
              <a:rPr lang="sr-Latn-RS" sz="1000" i="0" dirty="0">
                <a:solidFill>
                  <a:srgbClr val="7030A0"/>
                </a:solidFill>
                <a:latin typeface="Gill Sans Light (Body)"/>
                <a:ea typeface="Times New Roman" pitchFamily="18" charset="0"/>
                <a:cs typeface="Arial" pitchFamily="34" charset="0"/>
              </a:rPr>
              <a:t>B, Šuljagić V, Perić A, Dragojević-Simić V, Tarabar O, Milanović M, Putić V, Tomić D, Miljković B, Vezmar Kovačević S. Outcomes of </a:t>
            </a:r>
            <a:r>
              <a:rPr lang="sr-Latn-RS" sz="1000" dirty="0">
                <a:solidFill>
                  <a:srgbClr val="7030A0"/>
                </a:solidFill>
                <a:latin typeface="Gill Sans Light (Body)"/>
                <a:ea typeface="Times New Roman" pitchFamily="18" charset="0"/>
                <a:cs typeface="Arial" pitchFamily="34" charset="0"/>
              </a:rPr>
              <a:t>Clostridioides difficile </a:t>
            </a:r>
            <a:r>
              <a:rPr lang="sr-Latn-RS" sz="1000" i="0" dirty="0">
                <a:solidFill>
                  <a:srgbClr val="7030A0"/>
                </a:solidFill>
                <a:latin typeface="Gill Sans Light (Body)"/>
                <a:ea typeface="Times New Roman" pitchFamily="18" charset="0"/>
                <a:cs typeface="Arial" pitchFamily="34" charset="0"/>
              </a:rPr>
              <a:t>infection in adult cancer and non-cancer patients hospitalised in a tertiary hospital: a prospective cohort study. Eur J Hosp Pharm. 2021:ejhpharm-2020-002574.</a:t>
            </a:r>
          </a:p>
          <a:p>
            <a:pPr marL="177800" lvl="0" indent="-177800" algn="l" defTabSz="914400" eaLnBrk="0" fontAlgn="base">
              <a:spcBef>
                <a:spcPct val="0"/>
              </a:spcBef>
              <a:spcAft>
                <a:spcPct val="0"/>
              </a:spcAft>
            </a:pPr>
            <a:r>
              <a:rPr lang="sr-Latn-RS" sz="1000" i="0" dirty="0" smtClean="0">
                <a:solidFill>
                  <a:srgbClr val="003300"/>
                </a:solidFill>
                <a:latin typeface="Gill Sans Light (Body)"/>
                <a:ea typeface="Times New Roman" pitchFamily="18" charset="0"/>
                <a:cs typeface="Arial" pitchFamily="34" charset="0"/>
              </a:rPr>
              <a:t>Jayachandran </a:t>
            </a:r>
            <a:r>
              <a:rPr lang="sr-Latn-RS" sz="1000" i="0" dirty="0">
                <a:solidFill>
                  <a:srgbClr val="003300"/>
                </a:solidFill>
                <a:latin typeface="Gill Sans Light (Body)"/>
                <a:ea typeface="Times New Roman" pitchFamily="18" charset="0"/>
                <a:cs typeface="Arial" pitchFamily="34" charset="0"/>
              </a:rPr>
              <a:t>P, Garcia-Cremades M, Vučićević K, Bumpus NN, Anton P, Hendrix C, Savić R. A Mechanistic </a:t>
            </a:r>
            <a:r>
              <a:rPr lang="sr-Latn-RS" sz="1000" dirty="0">
                <a:solidFill>
                  <a:srgbClr val="003300"/>
                </a:solidFill>
                <a:latin typeface="Gill Sans Light (Body)"/>
                <a:ea typeface="Times New Roman" pitchFamily="18" charset="0"/>
                <a:cs typeface="Arial" pitchFamily="34" charset="0"/>
              </a:rPr>
              <a:t>In Vivo</a:t>
            </a:r>
            <a:r>
              <a:rPr lang="sr-Latn-RS" sz="1000" i="0" dirty="0">
                <a:solidFill>
                  <a:srgbClr val="003300"/>
                </a:solidFill>
                <a:latin typeface="Gill Sans Light (Body)"/>
                <a:ea typeface="Times New Roman" pitchFamily="18" charset="0"/>
                <a:cs typeface="Arial" pitchFamily="34" charset="0"/>
              </a:rPr>
              <a:t>/</a:t>
            </a:r>
            <a:r>
              <a:rPr lang="sr-Latn-RS" sz="1000" dirty="0">
                <a:solidFill>
                  <a:srgbClr val="003300"/>
                </a:solidFill>
                <a:latin typeface="Gill Sans Light (Body)"/>
                <a:ea typeface="Times New Roman" pitchFamily="18" charset="0"/>
                <a:cs typeface="Arial" pitchFamily="34" charset="0"/>
              </a:rPr>
              <a:t>Ex Vivo</a:t>
            </a:r>
            <a:r>
              <a:rPr lang="sr-Latn-RS" sz="1000" i="0" dirty="0">
                <a:solidFill>
                  <a:srgbClr val="003300"/>
                </a:solidFill>
                <a:latin typeface="Gill Sans Light (Body)"/>
                <a:ea typeface="Times New Roman" pitchFamily="18" charset="0"/>
                <a:cs typeface="Arial" pitchFamily="34" charset="0"/>
              </a:rPr>
              <a:t> PharmacokineticPharmacodynamic Model of Tenofovir for HIV Prevention. CPT Pharmacometrics Syst Pharmacol. 2021; 10(3): 179-87.</a:t>
            </a:r>
          </a:p>
          <a:p>
            <a:pPr marL="177800" lvl="0" indent="-177800" algn="l" defTabSz="914400" eaLnBrk="0" fontAlgn="base">
              <a:spcBef>
                <a:spcPct val="0"/>
              </a:spcBef>
              <a:spcAft>
                <a:spcPct val="0"/>
              </a:spcAft>
            </a:pPr>
            <a:r>
              <a:rPr lang="sr-Latn-RS" sz="1000" i="0" dirty="0" smtClean="0">
                <a:solidFill>
                  <a:srgbClr val="7030A0"/>
                </a:solidFill>
                <a:latin typeface="Gill Sans Light (Body)"/>
                <a:ea typeface="Times New Roman" pitchFamily="18" charset="0"/>
                <a:cs typeface="Arial" pitchFamily="34" charset="0"/>
              </a:rPr>
              <a:t>Kovacevic </a:t>
            </a:r>
            <a:r>
              <a:rPr lang="sr-Latn-RS" sz="1000" i="0" dirty="0">
                <a:solidFill>
                  <a:srgbClr val="7030A0"/>
                </a:solidFill>
                <a:latin typeface="Gill Sans Light (Body)"/>
                <a:ea typeface="Times New Roman" pitchFamily="18" charset="0"/>
                <a:cs typeface="Arial" pitchFamily="34" charset="0"/>
              </a:rPr>
              <a:t>T, Kovacevic SV, Stanetic M, Kovacevic P, Miljkovic B. Impact of pharmacist's intervention on decreasing erlotinib interactions in the treatment of lung cancer patients in low resource settings. J Oncol Pharm Pract. 2021;27(2):350-358. </a:t>
            </a:r>
          </a:p>
          <a:p>
            <a:pPr marL="177800" lvl="0" indent="-177800" algn="l" defTabSz="914400" eaLnBrk="0" fontAlgn="base">
              <a:spcBef>
                <a:spcPct val="0"/>
              </a:spcBef>
              <a:spcAft>
                <a:spcPct val="0"/>
              </a:spcAft>
            </a:pPr>
            <a:r>
              <a:rPr lang="sr-Latn-RS" sz="1000" i="0" dirty="0" smtClean="0">
                <a:solidFill>
                  <a:srgbClr val="003300"/>
                </a:solidFill>
                <a:latin typeface="Gill Sans Light (Body)"/>
                <a:ea typeface="Times New Roman" pitchFamily="18" charset="0"/>
                <a:cs typeface="Arial" pitchFamily="34" charset="0"/>
              </a:rPr>
              <a:t>Ćulafić </a:t>
            </a:r>
            <a:r>
              <a:rPr lang="sr-Latn-RS" sz="1000" i="0" dirty="0">
                <a:solidFill>
                  <a:srgbClr val="003300"/>
                </a:solidFill>
                <a:latin typeface="Gill Sans Light (Body)"/>
                <a:ea typeface="Times New Roman" pitchFamily="18" charset="0"/>
                <a:cs typeface="Arial" pitchFamily="34" charset="0"/>
              </a:rPr>
              <a:t>M, Vezmar-Kovačević S, Dopsaj V, Oluić B, Bidžić N, Miljković B, Ćulafić Đ. Pentoxifylline with metformin treatment improves biochemical parameters in patients with nonalcoholic steatohepatitis. J Med Biochem. 2020;39(3):290-298.</a:t>
            </a:r>
          </a:p>
          <a:p>
            <a:pPr marL="177800" lvl="0" indent="-177800" algn="l" defTabSz="914400" eaLnBrk="0" fontAlgn="base">
              <a:spcBef>
                <a:spcPct val="0"/>
              </a:spcBef>
              <a:spcAft>
                <a:spcPct val="0"/>
              </a:spcAft>
            </a:pPr>
            <a:r>
              <a:rPr lang="sr-Latn-RS" sz="1000" i="0" dirty="0" smtClean="0">
                <a:solidFill>
                  <a:srgbClr val="7030A0"/>
                </a:solidFill>
                <a:latin typeface="Gill Sans Light (Body)"/>
                <a:ea typeface="Times New Roman" pitchFamily="18" charset="0"/>
                <a:cs typeface="Arial" pitchFamily="34" charset="0"/>
              </a:rPr>
              <a:t>Kovacevic </a:t>
            </a:r>
            <a:r>
              <a:rPr lang="sr-Latn-RS" sz="1000" i="0" dirty="0">
                <a:solidFill>
                  <a:srgbClr val="7030A0"/>
                </a:solidFill>
                <a:latin typeface="Gill Sans Light (Body)"/>
                <a:ea typeface="Times New Roman" pitchFamily="18" charset="0"/>
                <a:cs typeface="Arial" pitchFamily="34" charset="0"/>
              </a:rPr>
              <a:t>T, Miljkovic B, Kovacevic P, Dragic S, Momcicevic D, Avram S, Jovanovic M, Vucicevic K. Population pharmacokinetic model of Vancomycin based on therapeutic drug monitoring data in critically ill septic patients. J Crit Care. 2020;55:116-121.</a:t>
            </a:r>
          </a:p>
          <a:p>
            <a:pPr marL="177800" lvl="0" indent="-177800" algn="l" defTabSz="914400" eaLnBrk="0" fontAlgn="base">
              <a:spcBef>
                <a:spcPct val="0"/>
              </a:spcBef>
              <a:spcAft>
                <a:spcPct val="0"/>
              </a:spcAft>
            </a:pPr>
            <a:r>
              <a:rPr lang="sr-Latn-RS" sz="1000" i="0" dirty="0" smtClean="0">
                <a:solidFill>
                  <a:srgbClr val="003300"/>
                </a:solidFill>
                <a:latin typeface="Gill Sans Light (Body)"/>
                <a:ea typeface="Times New Roman" pitchFamily="18" charset="0"/>
                <a:cs typeface="Arial" pitchFamily="34" charset="0"/>
              </a:rPr>
              <a:t>Jovanović </a:t>
            </a:r>
            <a:r>
              <a:rPr lang="sr-Latn-RS" sz="1000" i="0" dirty="0">
                <a:solidFill>
                  <a:srgbClr val="003300"/>
                </a:solidFill>
                <a:latin typeface="Gill Sans Light (Body)"/>
                <a:ea typeface="Times New Roman" pitchFamily="18" charset="0"/>
                <a:cs typeface="Arial" pitchFamily="34" charset="0"/>
              </a:rPr>
              <a:t>M, Vučićević K, Miljković B. Understanding variability in the pharmacokinetics of atypical antipsychotics - focus on clozapine, olanzapine and aripiprazole population models. Drug Metab Rev. 2020;52(1):1-18.</a:t>
            </a:r>
          </a:p>
          <a:p>
            <a:pPr marL="177800" lvl="0" indent="-177800" algn="l" defTabSz="914400" eaLnBrk="0" fontAlgn="base">
              <a:spcBef>
                <a:spcPct val="0"/>
              </a:spcBef>
              <a:spcAft>
                <a:spcPct val="0"/>
              </a:spcAft>
            </a:pPr>
            <a:r>
              <a:rPr lang="sr-Latn-RS" sz="1000" i="0" dirty="0" smtClean="0">
                <a:solidFill>
                  <a:srgbClr val="7030A0"/>
                </a:solidFill>
                <a:latin typeface="Gill Sans Light (Body)"/>
                <a:ea typeface="Times New Roman" pitchFamily="18" charset="0"/>
                <a:cs typeface="Arial" pitchFamily="34" charset="0"/>
              </a:rPr>
              <a:t>Kovačević </a:t>
            </a:r>
            <a:r>
              <a:rPr lang="sr-Latn-RS" sz="1000" i="0" dirty="0">
                <a:solidFill>
                  <a:srgbClr val="7030A0"/>
                </a:solidFill>
                <a:latin typeface="Gill Sans Light (Body)"/>
                <a:ea typeface="Times New Roman" pitchFamily="18" charset="0"/>
                <a:cs typeface="Arial" pitchFamily="34" charset="0"/>
              </a:rPr>
              <a:t>M, Vezmar Kovačević S, Radovanović S, Stevanović P, Miljković B. Potential drug-drug interactions associated with clinical and laboratory findings at hospital admission. Int J Clin Pharm. 2020;42(1):150-157.</a:t>
            </a:r>
          </a:p>
          <a:p>
            <a:pPr marL="177800" lvl="0" indent="-177800" algn="l" defTabSz="914400" eaLnBrk="0" fontAlgn="base">
              <a:spcBef>
                <a:spcPct val="0"/>
              </a:spcBef>
              <a:spcAft>
                <a:spcPct val="0"/>
              </a:spcAft>
            </a:pPr>
            <a:r>
              <a:rPr lang="sr-Latn-RS" sz="1000" i="0" dirty="0" smtClean="0">
                <a:solidFill>
                  <a:srgbClr val="003300"/>
                </a:solidFill>
                <a:latin typeface="Gill Sans Light (Body)"/>
                <a:ea typeface="Times New Roman" pitchFamily="18" charset="0"/>
                <a:cs typeface="Arial" pitchFamily="34" charset="0"/>
              </a:rPr>
              <a:t>Kovačević </a:t>
            </a:r>
            <a:r>
              <a:rPr lang="sr-Latn-RS" sz="1000" i="0" dirty="0">
                <a:solidFill>
                  <a:srgbClr val="003300"/>
                </a:solidFill>
                <a:latin typeface="Gill Sans Light (Body)"/>
                <a:ea typeface="Times New Roman" pitchFamily="18" charset="0"/>
                <a:cs typeface="Arial" pitchFamily="34" charset="0"/>
              </a:rPr>
              <a:t>M, Vezmar Kovačević S, Radovanović S, Stevanović P, Miljković B. Adverse drug reactions caused by drug-drug interactions in cardiovascular disease patients: introduction of a simple prediction tool using electronic screening database items. Curr Med Res Opin. 2019;35(11):1873-1883.</a:t>
            </a:r>
          </a:p>
          <a:p>
            <a:pPr marL="177800" lvl="0" indent="-177800" algn="l" defTabSz="914400" eaLnBrk="0" fontAlgn="base">
              <a:spcBef>
                <a:spcPct val="0"/>
              </a:spcBef>
              <a:spcAft>
                <a:spcPct val="0"/>
              </a:spcAft>
            </a:pPr>
            <a:r>
              <a:rPr lang="sr-Latn-RS" sz="1000" i="0" dirty="0" smtClean="0">
                <a:solidFill>
                  <a:srgbClr val="7030A0"/>
                </a:solidFill>
                <a:latin typeface="Gill Sans Light (Body)"/>
                <a:ea typeface="Times New Roman" pitchFamily="18" charset="0"/>
                <a:cs typeface="Arial" pitchFamily="34" charset="0"/>
              </a:rPr>
              <a:t>Culafic </a:t>
            </a:r>
            <a:r>
              <a:rPr lang="sr-Latn-RS" sz="1000" i="0" dirty="0">
                <a:solidFill>
                  <a:srgbClr val="7030A0"/>
                </a:solidFill>
                <a:latin typeface="Gill Sans Light (Body)"/>
                <a:ea typeface="Times New Roman" pitchFamily="18" charset="0"/>
                <a:cs typeface="Arial" pitchFamily="34" charset="0"/>
              </a:rPr>
              <a:t>M, Vezmar Kovacevic S, Dopsaj V, Stulic M, Vlaisavljevic Z, Miljkovic B, Culafic D. A Simple Index for Nonalcoholic Steatohepatitis-HUFA-Based on Routinely Performed Blood Tests. Medicina (Kaunas). 2019;55(6):243.</a:t>
            </a:r>
          </a:p>
          <a:p>
            <a:pPr marL="177800" lvl="0" indent="-177800" algn="l" defTabSz="914400" eaLnBrk="0" fontAlgn="base">
              <a:spcBef>
                <a:spcPct val="0"/>
              </a:spcBef>
              <a:spcAft>
                <a:spcPct val="0"/>
              </a:spcAft>
            </a:pPr>
            <a:r>
              <a:rPr lang="sr-Latn-RS" sz="1000" i="0" dirty="0" smtClean="0">
                <a:solidFill>
                  <a:srgbClr val="003300"/>
                </a:solidFill>
                <a:latin typeface="Gill Sans Light (Body)"/>
                <a:ea typeface="Times New Roman" pitchFamily="18" charset="0"/>
                <a:cs typeface="Arial" pitchFamily="34" charset="0"/>
              </a:rPr>
              <a:t>Golubović </a:t>
            </a:r>
            <a:r>
              <a:rPr lang="sr-Latn-RS" sz="1000" i="0" dirty="0">
                <a:solidFill>
                  <a:srgbClr val="003300"/>
                </a:solidFill>
                <a:latin typeface="Gill Sans Light (Body)"/>
                <a:ea typeface="Times New Roman" pitchFamily="18" charset="0"/>
                <a:cs typeface="Arial" pitchFamily="34" charset="0"/>
              </a:rPr>
              <a:t>B, Vučićević K, Radivojević D, Kovačević SV, Prostran M, Miljković B. Exploring Sirolimus Pharmacokinetic Variability Using Data Available from the Routine Clinical Care of Renal Transplant Patients - Population Pharmacokinetic Approach. J Med Biochem. 2019;38(3):323-331.</a:t>
            </a:r>
          </a:p>
          <a:p>
            <a:pPr marL="177800" lvl="0" indent="-177800" algn="l" defTabSz="914400" eaLnBrk="0" fontAlgn="base">
              <a:spcBef>
                <a:spcPct val="0"/>
              </a:spcBef>
              <a:spcAft>
                <a:spcPct val="0"/>
              </a:spcAft>
            </a:pPr>
            <a:r>
              <a:rPr lang="sr-Latn-RS" sz="1000" i="0" dirty="0" smtClean="0">
                <a:solidFill>
                  <a:srgbClr val="7030A0"/>
                </a:solidFill>
                <a:latin typeface="Gill Sans Light (Body)"/>
                <a:ea typeface="Times New Roman" pitchFamily="18" charset="0"/>
                <a:cs typeface="Arial" pitchFamily="34" charset="0"/>
              </a:rPr>
              <a:t>Pejčić </a:t>
            </a:r>
            <a:r>
              <a:rPr lang="sr-Latn-RS" sz="1000" i="0" dirty="0">
                <a:solidFill>
                  <a:srgbClr val="7030A0"/>
                </a:solidFill>
                <a:latin typeface="Gill Sans Light (Body)"/>
                <a:ea typeface="Times New Roman" pitchFamily="18" charset="0"/>
                <a:cs typeface="Arial" pitchFamily="34" charset="0"/>
              </a:rPr>
              <a:t>Z, Vučićević K, García-Arieta A, Miljković B. Adjusted indirect comparisons to assess bioequivalence between generic clopidogrel products in Serbia. Br J Clin Pharmacol. 2019;85(9):2059-2065.</a:t>
            </a:r>
          </a:p>
          <a:p>
            <a:pPr marL="177800" lvl="0" indent="-177800" algn="l" defTabSz="914400" eaLnBrk="0" fontAlgn="base">
              <a:spcBef>
                <a:spcPct val="0"/>
              </a:spcBef>
              <a:spcAft>
                <a:spcPct val="0"/>
              </a:spcAft>
            </a:pPr>
            <a:r>
              <a:rPr lang="sr-Latn-RS" sz="1000" i="0" dirty="0" smtClean="0">
                <a:solidFill>
                  <a:srgbClr val="003300"/>
                </a:solidFill>
                <a:latin typeface="Gill Sans Light (Body)"/>
                <a:ea typeface="Times New Roman" pitchFamily="18" charset="0"/>
                <a:cs typeface="Arial" pitchFamily="34" charset="0"/>
              </a:rPr>
              <a:t>Erika </a:t>
            </a:r>
            <a:r>
              <a:rPr lang="sr-Latn-RS" sz="1000" i="0" dirty="0">
                <a:solidFill>
                  <a:srgbClr val="003300"/>
                </a:solidFill>
                <a:latin typeface="Gill Sans Light (Body)"/>
                <a:ea typeface="Times New Roman" pitchFamily="18" charset="0"/>
                <a:cs typeface="Arial" pitchFamily="34" charset="0"/>
              </a:rPr>
              <a:t>Wallender, Katarina Vucicevic, Prasanna Jagannathan, Liusheng Huang, Paul Natureeba, Abel Kakura, Mary Muhindo, Mirium Nakalembe, Diane Havlir, Moses Kamya, Francesca Aweeka, Grant Dorsey, Philip J. Rosenthal, Radojka M. Savic. Predicting optimal dihydroartemisinin-piperaquine regimens to prevent malaria during pregnancy for HIV-infected women receiving efavirenz. J Infect Dis 2018; 217(6): 964-72.</a:t>
            </a:r>
          </a:p>
          <a:p>
            <a:pPr marL="177800" lvl="0" indent="-177800" algn="l" defTabSz="914400" eaLnBrk="0" fontAlgn="base">
              <a:spcBef>
                <a:spcPct val="0"/>
              </a:spcBef>
              <a:spcAft>
                <a:spcPct val="0"/>
              </a:spcAft>
            </a:pPr>
            <a:r>
              <a:rPr lang="sr-Latn-RS" sz="1000" i="0" dirty="0" smtClean="0">
                <a:solidFill>
                  <a:srgbClr val="7030A0"/>
                </a:solidFill>
                <a:latin typeface="Gill Sans Light (Body)"/>
                <a:ea typeface="Times New Roman" pitchFamily="18" charset="0"/>
                <a:cs typeface="Arial" pitchFamily="34" charset="0"/>
              </a:rPr>
              <a:t>Topić </a:t>
            </a:r>
            <a:r>
              <a:rPr lang="sr-Latn-RS" sz="1000" i="0" dirty="0">
                <a:solidFill>
                  <a:srgbClr val="7030A0"/>
                </a:solidFill>
                <a:latin typeface="Gill Sans Light (Body)"/>
                <a:ea typeface="Times New Roman" pitchFamily="18" charset="0"/>
                <a:cs typeface="Arial" pitchFamily="34" charset="0"/>
              </a:rPr>
              <a:t>Vučenović V, Rajkovača Z, Jelić D, Stanimirović D, Vuleta G, Miljković B, Vučićević K. Investigation of factors influencing radioiodine (131I) biokinetics in patients with benign thyroid disease using nonlinear mixed effects approach. Eur J Clin Pharmacol. 2018;74(8):1037-1045.</a:t>
            </a:r>
          </a:p>
          <a:p>
            <a:pPr marL="177800" lvl="0" indent="-177800" algn="l" defTabSz="914400" eaLnBrk="0" fontAlgn="base">
              <a:spcBef>
                <a:spcPct val="0"/>
              </a:spcBef>
              <a:spcAft>
                <a:spcPct val="0"/>
              </a:spcAft>
            </a:pPr>
            <a:r>
              <a:rPr lang="sr-Latn-RS" sz="1000" i="0" dirty="0" smtClean="0">
                <a:solidFill>
                  <a:srgbClr val="003300"/>
                </a:solidFill>
                <a:latin typeface="Gill Sans Light (Body)"/>
                <a:ea typeface="Times New Roman" pitchFamily="18" charset="0"/>
                <a:cs typeface="Arial" pitchFamily="34" charset="0"/>
              </a:rPr>
              <a:t>Vučićević </a:t>
            </a:r>
            <a:r>
              <a:rPr lang="sr-Latn-RS" sz="1000" i="0" dirty="0">
                <a:solidFill>
                  <a:srgbClr val="003300"/>
                </a:solidFill>
                <a:latin typeface="Gill Sans Light (Body)"/>
                <a:ea typeface="Times New Roman" pitchFamily="18" charset="0"/>
                <a:cs typeface="Arial" pitchFamily="34" charset="0"/>
              </a:rPr>
              <a:t>KM, Miljković BR, Golubović BC, Jovanović MN, Vezmar Kovačević SD, Ćulafić MD, Kovačević MM, de Gier JJ. Expectations, concerns, and needs of patients who start drugs for chronic conditions. A prospective observational study among community pharmacies in Serbia. Eur J Gen Pract. 2018;24(1):19-25.</a:t>
            </a:r>
          </a:p>
          <a:p>
            <a:pPr marL="177800" lvl="0" indent="-177800" algn="l" defTabSz="914400" eaLnBrk="0" fontAlgn="base">
              <a:spcBef>
                <a:spcPct val="0"/>
              </a:spcBef>
              <a:spcAft>
                <a:spcPct val="0"/>
              </a:spcAft>
            </a:pPr>
            <a:r>
              <a:rPr lang="sr-Latn-RS" sz="1000" i="0" dirty="0" smtClean="0">
                <a:solidFill>
                  <a:srgbClr val="7030A0"/>
                </a:solidFill>
                <a:latin typeface="Gill Sans Light (Body)"/>
                <a:ea typeface="Times New Roman" pitchFamily="18" charset="0"/>
                <a:cs typeface="Arial" pitchFamily="34" charset="0"/>
              </a:rPr>
              <a:t>Kovačević </a:t>
            </a:r>
            <a:r>
              <a:rPr lang="sr-Latn-RS" sz="1000" i="0" dirty="0">
                <a:solidFill>
                  <a:srgbClr val="7030A0"/>
                </a:solidFill>
                <a:latin typeface="Gill Sans Light (Body)"/>
                <a:ea typeface="Times New Roman" pitchFamily="18" charset="0"/>
                <a:cs typeface="Arial" pitchFamily="34" charset="0"/>
              </a:rPr>
              <a:t>SV, Miljković B, Ćulafić M, Kovačević M, Golubović B, Jovanović M, Vučićević K, de Gier JJ. Evaluation of drug-related problems in older polypharmacy primary care patients. J Eval Clin Pract. 2017;23(4):860-865.</a:t>
            </a:r>
          </a:p>
          <a:p>
            <a:pPr marL="177800" lvl="0" indent="-177800" algn="l" defTabSz="914400" eaLnBrk="0" fontAlgn="base">
              <a:spcBef>
                <a:spcPct val="0"/>
              </a:spcBef>
              <a:spcAft>
                <a:spcPct val="0"/>
              </a:spcAft>
            </a:pPr>
            <a:r>
              <a:rPr lang="sr-Latn-RS" sz="1000" i="0" dirty="0" smtClean="0">
                <a:solidFill>
                  <a:srgbClr val="003300"/>
                </a:solidFill>
                <a:latin typeface="Gill Sans Light (Body)"/>
                <a:ea typeface="Times New Roman" pitchFamily="18" charset="0"/>
                <a:cs typeface="Arial" pitchFamily="34" charset="0"/>
              </a:rPr>
              <a:t>Ilić </a:t>
            </a:r>
            <a:r>
              <a:rPr lang="sr-Latn-RS" sz="1000" i="0" dirty="0">
                <a:solidFill>
                  <a:srgbClr val="003300"/>
                </a:solidFill>
                <a:latin typeface="Gill Sans Light (Body)"/>
                <a:ea typeface="Times New Roman" pitchFamily="18" charset="0"/>
                <a:cs typeface="Arial" pitchFamily="34" charset="0"/>
              </a:rPr>
              <a:t>V, Bogićević D, Miljković B, Ješić M, Kovačević M, Prostran M, Kovačević SV. Duration of valproic acid monotherapy correlates with subclinical thyroid dysfunction in children with epilepsy. Epileptic Disord. 2016;18(2):181-186.</a:t>
            </a:r>
          </a:p>
          <a:p>
            <a:pPr marL="177800" lvl="0" indent="-177800" algn="l" defTabSz="914400" eaLnBrk="0" fontAlgn="base">
              <a:spcBef>
                <a:spcPct val="0"/>
              </a:spcBef>
              <a:spcAft>
                <a:spcPct val="0"/>
              </a:spcAft>
            </a:pPr>
            <a:r>
              <a:rPr lang="sr-Latn-RS" sz="1000" i="0" dirty="0" smtClean="0">
                <a:solidFill>
                  <a:srgbClr val="7030A0"/>
                </a:solidFill>
                <a:latin typeface="Gill Sans Light (Body)"/>
                <a:ea typeface="Times New Roman" pitchFamily="18" charset="0"/>
                <a:cs typeface="Arial" pitchFamily="34" charset="0"/>
              </a:rPr>
              <a:t>Golubovic </a:t>
            </a:r>
            <a:r>
              <a:rPr lang="sr-Latn-RS" sz="1000" i="0" dirty="0">
                <a:solidFill>
                  <a:srgbClr val="7030A0"/>
                </a:solidFill>
                <a:latin typeface="Gill Sans Light (Body)"/>
                <a:ea typeface="Times New Roman" pitchFamily="18" charset="0"/>
                <a:cs typeface="Arial" pitchFamily="34" charset="0"/>
              </a:rPr>
              <a:t>B, Prostran M, Miljkovic B, Vucicevic K, Radivojevic D, Grabnar I. Population Pharmacokinetic Approach of Immunosuppressive Therapy in Kidney Transplant Patients. Curr Med Chem. 2016;23(19):1998-2011.</a:t>
            </a:r>
          </a:p>
          <a:p>
            <a:pPr marL="177800" lvl="0" indent="-177800" algn="l" defTabSz="914400" eaLnBrk="0" fontAlgn="base">
              <a:spcBef>
                <a:spcPct val="0"/>
              </a:spcBef>
              <a:spcAft>
                <a:spcPct val="0"/>
              </a:spcAft>
            </a:pPr>
            <a:r>
              <a:rPr lang="sr-Latn-RS" sz="1000" i="0" dirty="0" smtClean="0">
                <a:solidFill>
                  <a:srgbClr val="003300"/>
                </a:solidFill>
                <a:latin typeface="Gill Sans Light (Body)"/>
                <a:ea typeface="Times New Roman" pitchFamily="18" charset="0"/>
                <a:cs typeface="Arial" pitchFamily="34" charset="0"/>
              </a:rPr>
              <a:t>Jovanović </a:t>
            </a:r>
            <a:r>
              <a:rPr lang="sr-Latn-RS" sz="1000" i="0" dirty="0">
                <a:solidFill>
                  <a:srgbClr val="003300"/>
                </a:solidFill>
                <a:latin typeface="Gill Sans Light (Body)"/>
                <a:ea typeface="Times New Roman" pitchFamily="18" charset="0"/>
                <a:cs typeface="Arial" pitchFamily="34" charset="0"/>
              </a:rPr>
              <a:t>M, Sokić D, Grabnar I, Vovk T, Prostran M, Erić S, Kuzmanovski I, Vučićević K, Miljković B. Application of Counter-propagation Artificial Neural Networks in Prediction of Topiramate Concentration in Patients with Epilepsy. J Pharm Pharm Sci. 2015;18(5):856-862</a:t>
            </a:r>
            <a:r>
              <a:rPr lang="sr-Latn-RS" sz="1000" i="0" dirty="0" smtClean="0">
                <a:solidFill>
                  <a:srgbClr val="003300"/>
                </a:solidFill>
                <a:latin typeface="Gill Sans Light (Body)"/>
                <a:ea typeface="Times New Roman" pitchFamily="18" charset="0"/>
                <a:cs typeface="Arial" pitchFamily="34" charset="0"/>
              </a:rPr>
              <a:t>.</a:t>
            </a:r>
            <a:endParaRPr lang="sr-Latn-RS" sz="1000" i="0" dirty="0">
              <a:solidFill>
                <a:srgbClr val="003300"/>
              </a:solidFill>
              <a:latin typeface="Gill Sans Light (Body)"/>
              <a:ea typeface="Times New Roman" pitchFamily="18" charset="0"/>
              <a:cs typeface="Arial" pitchFamily="34" charset="0"/>
            </a:endParaRPr>
          </a:p>
        </p:txBody>
      </p:sp>
      <p:sp>
        <p:nvSpPr>
          <p:cNvPr id="5" name="TextBox 4"/>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1200" b="0" i="1" u="none" strike="noStrike" cap="none" spc="0" normalizeH="0" baseline="0" dirty="0" smtClean="0">
                <a:ln>
                  <a:noFill/>
                </a:ln>
                <a:solidFill>
                  <a:schemeClr val="accent1">
                    <a:lumMod val="75000"/>
                  </a:schemeClr>
                </a:solidFill>
                <a:effectLst/>
                <a:uFillTx/>
                <a:latin typeface="+mn-lt"/>
                <a:ea typeface="+mn-ea"/>
                <a:cs typeface="+mn-cs"/>
                <a:sym typeface="Gill Sans Light"/>
              </a:rPr>
              <a:t>Full bibliography</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lang="en-US" sz="1200" dirty="0" smtClean="0">
                <a:solidFill>
                  <a:schemeClr val="accent1">
                    <a:lumMod val="75000"/>
                  </a:schemeClr>
                </a:solidFill>
              </a:rPr>
              <a:t>Faculty </a:t>
            </a:r>
            <a:r>
              <a:rPr lang="en-US" sz="1200" dirty="0">
                <a:solidFill>
                  <a:schemeClr val="accent1">
                    <a:lumMod val="75000"/>
                  </a:schemeClr>
                </a:solidFill>
              </a:rPr>
              <a:t>of </a:t>
            </a:r>
            <a:r>
              <a:rPr lang="en-US" sz="1200" dirty="0" smtClean="0">
                <a:solidFill>
                  <a:schemeClr val="accent1">
                    <a:lumMod val="75000"/>
                  </a:schemeClr>
                </a:solidFill>
              </a:rPr>
              <a:t>Pharmacy</a:t>
            </a:r>
            <a:r>
              <a:rPr lang="sr-Latn-RS" sz="1200" dirty="0" smtClean="0">
                <a:solidFill>
                  <a:schemeClr val="accent1">
                    <a:lumMod val="75000"/>
                  </a:schemeClr>
                </a:solidFill>
              </a:rPr>
              <a:t> </a:t>
            </a:r>
            <a:r>
              <a:rPr lang="en-US" sz="1200" dirty="0" smtClean="0">
                <a:solidFill>
                  <a:schemeClr val="accent1">
                    <a:lumMod val="75000"/>
                  </a:schemeClr>
                </a:solidFill>
              </a:rPr>
              <a:t>Repository</a:t>
            </a:r>
            <a:r>
              <a:rPr lang="sr-Latn-RS" sz="1200" dirty="0" smtClean="0">
                <a:solidFill>
                  <a:schemeClr val="accent1">
                    <a:lumMod val="75000"/>
                  </a:schemeClr>
                </a:solidFill>
              </a:rPr>
              <a:t> </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3577764809"/>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911609" y="790054"/>
            <a:ext cx="3725379" cy="841256"/>
          </a:xfrm>
        </p:spPr>
        <p:txBody>
          <a:bodyPr/>
          <a:lstStyle/>
          <a:p>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r>
              <a:rPr lang="sr-Latn-RS" sz="2400" dirty="0" smtClean="0">
                <a:solidFill>
                  <a:srgbClr val="7030A0"/>
                </a:solidFill>
              </a:rPr>
              <a:t>PROF. </a:t>
            </a:r>
            <a:r>
              <a:rPr lang="vi-VN" sz="2400" dirty="0" smtClean="0">
                <a:solidFill>
                  <a:srgbClr val="7030A0"/>
                </a:solidFill>
              </a:rPr>
              <a:t>Miroslav </a:t>
            </a:r>
            <a:r>
              <a:rPr lang="vi-VN" sz="2400" dirty="0">
                <a:solidFill>
                  <a:srgbClr val="7030A0"/>
                </a:solidFill>
              </a:rPr>
              <a:t>Savić</a:t>
            </a:r>
            <a:endParaRPr lang="en-US" sz="2400" dirty="0">
              <a:solidFill>
                <a:srgbClr val="7030A0"/>
              </a:solidFill>
            </a:endParaRPr>
          </a:p>
        </p:txBody>
      </p:sp>
      <p:sp>
        <p:nvSpPr>
          <p:cNvPr id="4" name="Text Placeholder 3">
            <a:extLst>
              <a:ext uri="{FF2B5EF4-FFF2-40B4-BE49-F238E27FC236}">
                <a16:creationId xmlns:a16="http://schemas.microsoft.com/office/drawing/2014/main" id="{88352119-476B-4847-891D-39732FF6DFDA}"/>
              </a:ext>
            </a:extLst>
          </p:cNvPr>
          <p:cNvSpPr>
            <a:spLocks noGrp="1"/>
          </p:cNvSpPr>
          <p:nvPr>
            <p:ph type="body" sz="quarter" idx="27"/>
          </p:nvPr>
        </p:nvSpPr>
        <p:spPr>
          <a:xfrm>
            <a:off x="911609" y="3010680"/>
            <a:ext cx="3710888" cy="394980"/>
          </a:xfrm>
        </p:spPr>
        <p:txBody>
          <a:bodyPr/>
          <a:lstStyle/>
          <a:p>
            <a:r>
              <a:rPr lang="sr-Latn-RS" dirty="0" err="1">
                <a:solidFill>
                  <a:srgbClr val="7030A0"/>
                </a:solidFill>
              </a:rPr>
              <a:t>Pharmacology</a:t>
            </a:r>
            <a:r>
              <a:rPr lang="sr-Latn-RS" dirty="0">
                <a:solidFill>
                  <a:srgbClr val="7030A0"/>
                </a:solidFill>
              </a:rPr>
              <a:t> </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138447263"/>
              </p:ext>
            </p:extLst>
          </p:nvPr>
        </p:nvGraphicFramePr>
        <p:xfrm>
          <a:off x="911609" y="3511955"/>
          <a:ext cx="6355824" cy="7124700"/>
        </p:xfrm>
        <a:graphic>
          <a:graphicData uri="http://schemas.openxmlformats.org/drawingml/2006/table">
            <a:tbl>
              <a:tblPr firstRow="1" firstCol="1" bandRow="1">
                <a:tableStyleId>{5940675A-B579-460E-94D1-54222C63F5DA}</a:tableStyleId>
              </a:tblPr>
              <a:tblGrid>
                <a:gridCol w="1243825">
                  <a:extLst>
                    <a:ext uri="{9D8B030D-6E8A-4147-A177-3AD203B41FA5}">
                      <a16:colId xmlns:a16="http://schemas.microsoft.com/office/drawing/2014/main" val="20000"/>
                    </a:ext>
                  </a:extLst>
                </a:gridCol>
                <a:gridCol w="5111999">
                  <a:extLst>
                    <a:ext uri="{9D8B030D-6E8A-4147-A177-3AD203B41FA5}">
                      <a16:colId xmlns:a16="http://schemas.microsoft.com/office/drawing/2014/main" val="20001"/>
                    </a:ext>
                  </a:extLst>
                </a:gridCol>
              </a:tblGrid>
              <a:tr h="198672">
                <a:tc>
                  <a:txBody>
                    <a:bodyPr/>
                    <a:lstStyle/>
                    <a:p>
                      <a:pPr algn="l">
                        <a:spcAft>
                          <a:spcPts val="0"/>
                        </a:spcAft>
                      </a:pPr>
                      <a:r>
                        <a:rPr lang="sr-Latn-RS" sz="1000" kern="1200" dirty="0" err="1" smtClean="0">
                          <a:solidFill>
                            <a:srgbClr val="7030A0"/>
                          </a:solidFill>
                          <a:effectLst/>
                        </a:rPr>
                        <a:t>Research</a:t>
                      </a:r>
                      <a:r>
                        <a:rPr lang="sr-Latn-RS" sz="1000" kern="1200" dirty="0" smtClean="0">
                          <a:solidFill>
                            <a:srgbClr val="7030A0"/>
                          </a:solidFill>
                          <a:effectLst/>
                        </a:rPr>
                        <a:t> </a:t>
                      </a:r>
                      <a:r>
                        <a:rPr lang="sr-Latn-RS" sz="1000" kern="1200" dirty="0" err="1" smtClean="0">
                          <a:solidFill>
                            <a:srgbClr val="7030A0"/>
                          </a:solidFill>
                          <a:effectLst/>
                        </a:rPr>
                        <a:t>topics</a:t>
                      </a:r>
                      <a:r>
                        <a:rPr lang="sr-Latn-RS" sz="1000" kern="1200" dirty="0" smtClean="0">
                          <a:solidFill>
                            <a:srgbClr val="7030A0"/>
                          </a:solidFill>
                          <a:effectLst/>
                        </a:rPr>
                        <a:t> </a:t>
                      </a:r>
                      <a:r>
                        <a:rPr lang="sr-Latn-RS" sz="1000" kern="1200" dirty="0" err="1" smtClean="0">
                          <a:solidFill>
                            <a:srgbClr val="7030A0"/>
                          </a:solidFill>
                          <a:effectLst/>
                        </a:rPr>
                        <a:t>titles</a:t>
                      </a:r>
                      <a:r>
                        <a:rPr lang="sr-Latn-RS" sz="1000" kern="1200" dirty="0" smtClean="0">
                          <a:solidFill>
                            <a:srgbClr val="7030A0"/>
                          </a:solidFill>
                          <a:effectLst/>
                          <a:latin typeface="Gill Sans Light (Body)"/>
                        </a:rPr>
                        <a:t>:</a:t>
                      </a:r>
                      <a:endParaRPr lang="en-US" sz="10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err="1" smtClean="0">
                          <a:solidFill>
                            <a:srgbClr val="7030A0"/>
                          </a:solidFill>
                          <a:effectLst/>
                          <a:latin typeface="Gill Sans Light (Body)"/>
                        </a:rPr>
                        <a:t>Behavioral</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and</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pharmacokinetic</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characterization</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of</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newly</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synthesized</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ligands</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selective</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for</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distinct</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subtypes</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of</a:t>
                      </a:r>
                      <a:r>
                        <a:rPr lang="sr-Latn-RS" sz="1000" kern="1200" dirty="0" smtClean="0">
                          <a:solidFill>
                            <a:srgbClr val="7030A0"/>
                          </a:solidFill>
                          <a:effectLst/>
                          <a:latin typeface="Gill Sans Light (Body)"/>
                        </a:rPr>
                        <a:t> GABA</a:t>
                      </a:r>
                      <a:r>
                        <a:rPr lang="sr-Latn-RS" sz="1000" kern="1200" baseline="-25000" dirty="0" smtClean="0">
                          <a:solidFill>
                            <a:srgbClr val="7030A0"/>
                          </a:solidFill>
                          <a:effectLst/>
                          <a:latin typeface="Gill Sans Light (Body)"/>
                        </a:rPr>
                        <a:t>A</a:t>
                      </a:r>
                      <a:r>
                        <a:rPr lang="sr-Latn-RS" sz="1000" kern="1200" dirty="0" smtClean="0">
                          <a:solidFill>
                            <a:srgbClr val="7030A0"/>
                          </a:solidFill>
                          <a:effectLst/>
                          <a:latin typeface="Gill Sans Light (Body)"/>
                        </a:rPr>
                        <a:t> receptor </a:t>
                      </a:r>
                      <a:r>
                        <a:rPr lang="sr-Latn-RS" sz="1000" kern="1200" dirty="0" err="1" smtClean="0">
                          <a:solidFill>
                            <a:srgbClr val="7030A0"/>
                          </a:solidFill>
                          <a:effectLst/>
                          <a:latin typeface="Gill Sans Light (Body)"/>
                        </a:rPr>
                        <a:t>benzodiazepine</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binding</a:t>
                      </a:r>
                      <a:r>
                        <a:rPr lang="sr-Latn-RS" sz="1000" kern="1200" dirty="0" smtClean="0">
                          <a:solidFill>
                            <a:srgbClr val="7030A0"/>
                          </a:solidFill>
                          <a:effectLst/>
                          <a:latin typeface="Gill Sans Light (Body)"/>
                        </a:rPr>
                        <a:t> site</a:t>
                      </a: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err="1" smtClean="0">
                          <a:solidFill>
                            <a:srgbClr val="7030A0"/>
                          </a:solidFill>
                          <a:effectLst/>
                          <a:latin typeface="Gill Sans Light (Body)"/>
                        </a:rPr>
                        <a:t>Creating</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novel</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integrated</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tools</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for</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the</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preclinical</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prediction</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of</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adverse</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effects</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of</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pharmaceuticals</a:t>
                      </a:r>
                      <a:r>
                        <a:rPr lang="sr-Latn-RS" sz="1000" kern="1200" dirty="0" smtClean="0">
                          <a:solidFill>
                            <a:srgbClr val="7030A0"/>
                          </a:solidFill>
                          <a:effectLst/>
                          <a:latin typeface="Gill Sans Light (Body)"/>
                        </a:rPr>
                        <a:t> on </a:t>
                      </a:r>
                      <a:r>
                        <a:rPr lang="sr-Latn-RS" sz="1000" kern="1200" dirty="0" err="1" smtClean="0">
                          <a:solidFill>
                            <a:srgbClr val="7030A0"/>
                          </a:solidFill>
                          <a:effectLst/>
                          <a:latin typeface="Gill Sans Light (Body)"/>
                        </a:rPr>
                        <a:t>the</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nervous</a:t>
                      </a:r>
                      <a:r>
                        <a:rPr lang="sr-Latn-RS" sz="1000" kern="1200" dirty="0" smtClean="0">
                          <a:solidFill>
                            <a:srgbClr val="7030A0"/>
                          </a:solidFill>
                          <a:effectLst/>
                          <a:latin typeface="Gill Sans Light (Body)"/>
                        </a:rPr>
                        <a:t> </a:t>
                      </a:r>
                      <a:r>
                        <a:rPr lang="sr-Latn-RS" sz="1000" kern="1200" dirty="0" err="1" smtClean="0">
                          <a:solidFill>
                            <a:srgbClr val="7030A0"/>
                          </a:solidFill>
                          <a:effectLst/>
                          <a:latin typeface="Gill Sans Light (Body)"/>
                        </a:rPr>
                        <a:t>system</a:t>
                      </a:r>
                      <a:endParaRPr lang="sr-Latn-RS" sz="1000" kern="1200" dirty="0" smtClean="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04457">
                <a:tc>
                  <a:txBody>
                    <a:bodyPr/>
                    <a:lstStyle/>
                    <a:p>
                      <a:pPr algn="l">
                        <a:spcAft>
                          <a:spcPts val="0"/>
                        </a:spcAft>
                      </a:pPr>
                      <a:r>
                        <a:rPr lang="sr-Latn-RS" sz="1000" kern="1200" dirty="0" smtClean="0">
                          <a:solidFill>
                            <a:srgbClr val="003300"/>
                          </a:solidFill>
                          <a:effectLst/>
                          <a:latin typeface="Gill Sans Light (Body)"/>
                        </a:rPr>
                        <a:t>RG </a:t>
                      </a:r>
                      <a:r>
                        <a:rPr lang="sr-Latn-RS" sz="1000" kern="1200" dirty="0" err="1" smtClean="0">
                          <a:solidFill>
                            <a:srgbClr val="003300"/>
                          </a:solidFill>
                          <a:effectLst/>
                          <a:latin typeface="Gill Sans Light (Body)"/>
                        </a:rPr>
                        <a:t>members</a:t>
                      </a:r>
                      <a:r>
                        <a:rPr lang="sr-Latn-RS" sz="1000" kern="1200" dirty="0" smtClean="0">
                          <a:solidFill>
                            <a:srgbClr val="003300"/>
                          </a:solidFill>
                          <a:effectLst/>
                          <a:latin typeface="Gill Sans Light (Body)"/>
                        </a:rPr>
                        <a:t>:</a:t>
                      </a:r>
                      <a:endParaRPr lang="en-US" sz="10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Dr.</a:t>
                      </a:r>
                      <a:r>
                        <a:rPr lang="sr-Latn-RS" sz="1000" kern="1200" baseline="0" dirty="0" smtClean="0">
                          <a:solidFill>
                            <a:srgbClr val="003300"/>
                          </a:solidFill>
                          <a:effectLst/>
                          <a:latin typeface="Gill Sans Light (Body)"/>
                        </a:rPr>
                        <a:t> </a:t>
                      </a:r>
                      <a:r>
                        <a:rPr lang="vi-VN" sz="1000" kern="1200" dirty="0" smtClean="0">
                          <a:solidFill>
                            <a:srgbClr val="003300"/>
                          </a:solidFill>
                          <a:effectLst/>
                          <a:latin typeface="Gill Sans Light (Body)"/>
                        </a:rPr>
                        <a:t>Miroslav Savić</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Full</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Professor</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003300"/>
                          </a:solidFill>
                          <a:effectLst/>
                          <a:latin typeface="Gill Sans Light (Body)"/>
                        </a:rPr>
                        <a:t>Dr</a:t>
                      </a:r>
                      <a:r>
                        <a:rPr lang="sr-Latn-RS" sz="1000" kern="1200" dirty="0" smtClean="0">
                          <a:solidFill>
                            <a:srgbClr val="003300"/>
                          </a:solidFill>
                          <a:effectLst/>
                          <a:latin typeface="Gill Sans Light (Body)"/>
                        </a:rPr>
                        <a:t>.</a:t>
                      </a:r>
                      <a:r>
                        <a:rPr lang="vi-VN" sz="1000" kern="1200" dirty="0" smtClean="0">
                          <a:solidFill>
                            <a:srgbClr val="003300"/>
                          </a:solidFill>
                          <a:effectLst/>
                          <a:latin typeface="Gill Sans Light (Body)"/>
                        </a:rPr>
                        <a:t> Tamara Major</a:t>
                      </a: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Dr. </a:t>
                      </a:r>
                      <a:r>
                        <a:rPr lang="vi-VN" sz="1000" kern="1200" dirty="0" smtClean="0">
                          <a:solidFill>
                            <a:srgbClr val="003300"/>
                          </a:solidFill>
                          <a:effectLst/>
                          <a:latin typeface="Gill Sans Light (Body)"/>
                        </a:rPr>
                        <a:t>Ivan Jančić</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Assistant</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Professor</a:t>
                      </a:r>
                      <a:r>
                        <a:rPr lang="sr-Latn-RS" sz="1000" kern="1200" dirty="0" smtClean="0">
                          <a:solidFill>
                            <a:srgbClr val="003300"/>
                          </a:solidFill>
                          <a:effectLst/>
                          <a:latin typeface="Gill Sans Light (Body)"/>
                        </a:rPr>
                        <a:t> </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Dr. </a:t>
                      </a:r>
                      <a:r>
                        <a:rPr lang="vi-VN" sz="1000" kern="1200" dirty="0" smtClean="0">
                          <a:solidFill>
                            <a:srgbClr val="003300"/>
                          </a:solidFill>
                          <a:effectLst/>
                          <a:latin typeface="Gill Sans Light (Body)"/>
                        </a:rPr>
                        <a:t>Bojan Batinić</a:t>
                      </a:r>
                      <a:r>
                        <a:rPr lang="sr-Latn-RS" sz="1000" kern="1200" dirty="0" smtClean="0">
                          <a:solidFill>
                            <a:srgbClr val="003300"/>
                          </a:solidFill>
                          <a:effectLst/>
                          <a:latin typeface="Gill Sans Light (Body)"/>
                        </a:rPr>
                        <a:t>,</a:t>
                      </a:r>
                      <a:r>
                        <a:rPr lang="sr-Latn-RS" sz="1000" kern="1200" baseline="0" dirty="0" smtClean="0">
                          <a:solidFill>
                            <a:srgbClr val="003300"/>
                          </a:solidFill>
                          <a:effectLst/>
                          <a:latin typeface="Gill Sans Light (Body)"/>
                        </a:rPr>
                        <a:t> </a:t>
                      </a:r>
                      <a:r>
                        <a:rPr lang="sr-Latn-RS" sz="1000" kern="1200" baseline="0" dirty="0" err="1" smtClean="0">
                          <a:solidFill>
                            <a:srgbClr val="003300"/>
                          </a:solidFill>
                          <a:effectLst/>
                          <a:latin typeface="Gill Sans Light (Body)"/>
                        </a:rPr>
                        <a:t>Assistant</a:t>
                      </a:r>
                      <a:r>
                        <a:rPr lang="sr-Latn-RS" sz="1000" kern="1200" baseline="0" dirty="0" smtClean="0">
                          <a:solidFill>
                            <a:srgbClr val="003300"/>
                          </a:solidFill>
                          <a:effectLst/>
                          <a:latin typeface="Gill Sans Light (Body)"/>
                        </a:rPr>
                        <a:t> </a:t>
                      </a:r>
                      <a:r>
                        <a:rPr lang="sr-Latn-RS" sz="1000" kern="1200" baseline="0" dirty="0" err="1" smtClean="0">
                          <a:solidFill>
                            <a:srgbClr val="003300"/>
                          </a:solidFill>
                          <a:effectLst/>
                          <a:latin typeface="Gill Sans Light (Body)"/>
                        </a:rPr>
                        <a:t>Professor</a:t>
                      </a:r>
                      <a:r>
                        <a:rPr lang="sr-Latn-RS" sz="1000" kern="1200" baseline="0" dirty="0" smtClean="0">
                          <a:solidFill>
                            <a:srgbClr val="003300"/>
                          </a:solidFill>
                          <a:effectLst/>
                          <a:latin typeface="Gill Sans Light (Body)"/>
                        </a:rPr>
                        <a:t> </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Mr. </a:t>
                      </a:r>
                      <a:r>
                        <a:rPr lang="sr-Latn-RS" sz="1000" kern="1200" dirty="0" err="1" smtClean="0">
                          <a:solidFill>
                            <a:srgbClr val="003300"/>
                          </a:solidFill>
                          <a:effectLst/>
                          <a:latin typeface="Gill Sans Light (Body)"/>
                        </a:rPr>
                        <a:t>Pharm</a:t>
                      </a:r>
                      <a:r>
                        <a:rPr lang="sr-Latn-RS" sz="1000" kern="1200" dirty="0" smtClean="0">
                          <a:solidFill>
                            <a:srgbClr val="003300"/>
                          </a:solidFill>
                          <a:effectLst/>
                          <a:latin typeface="Gill Sans Light (Body)"/>
                        </a:rPr>
                        <a:t>. </a:t>
                      </a:r>
                      <a:r>
                        <a:rPr lang="vi-VN" sz="1000" kern="1200" dirty="0" smtClean="0">
                          <a:solidFill>
                            <a:srgbClr val="003300"/>
                          </a:solidFill>
                          <a:effectLst/>
                          <a:latin typeface="Gill Sans Light (Body)"/>
                        </a:rPr>
                        <a:t>Branka Divović Matović</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Teaching</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Assistant</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Mr. </a:t>
                      </a:r>
                      <a:r>
                        <a:rPr lang="sr-Latn-RS" sz="1000" kern="1200" dirty="0" err="1" smtClean="0">
                          <a:solidFill>
                            <a:srgbClr val="003300"/>
                          </a:solidFill>
                          <a:effectLst/>
                          <a:latin typeface="Gill Sans Light (Body)"/>
                        </a:rPr>
                        <a:t>Pharm</a:t>
                      </a:r>
                      <a:r>
                        <a:rPr lang="sr-Latn-RS" sz="1000" kern="1200" dirty="0" smtClean="0">
                          <a:solidFill>
                            <a:srgbClr val="003300"/>
                          </a:solidFill>
                          <a:effectLst/>
                          <a:latin typeface="Gill Sans Light (Body)"/>
                        </a:rPr>
                        <a:t>. </a:t>
                      </a:r>
                      <a:r>
                        <a:rPr lang="vi-VN" sz="1000" kern="1200" dirty="0" smtClean="0">
                          <a:solidFill>
                            <a:srgbClr val="003300"/>
                          </a:solidFill>
                          <a:effectLst/>
                          <a:latin typeface="Gill Sans Light (Body)"/>
                        </a:rPr>
                        <a:t>Aleksandra Kovačević</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Teaching</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Assistant</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003300"/>
                          </a:solidFill>
                          <a:effectLst/>
                          <a:latin typeface="Gill Sans Light (Body)"/>
                        </a:rPr>
                        <a:t>Jovana Aranđelović</a:t>
                      </a:r>
                    </a:p>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003300"/>
                          </a:solidFill>
                          <a:effectLst/>
                          <a:latin typeface="Gill Sans Light (Body)"/>
                        </a:rPr>
                        <a:t>Vladimir Stevanović</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59014">
                <a:tc>
                  <a:txBody>
                    <a:bodyPr/>
                    <a:lstStyle/>
                    <a:p>
                      <a:pPr algn="l">
                        <a:spcAft>
                          <a:spcPts val="0"/>
                        </a:spcAft>
                      </a:pPr>
                      <a:r>
                        <a:rPr lang="sr-Latn-RS" sz="1000" kern="1200" dirty="0" err="1" smtClean="0">
                          <a:solidFill>
                            <a:srgbClr val="7030A0"/>
                          </a:solidFill>
                          <a:effectLst/>
                        </a:rPr>
                        <a:t>Equipment</a:t>
                      </a:r>
                      <a:r>
                        <a:rPr lang="sr-Latn-RS" sz="1000" kern="1200" dirty="0" smtClean="0">
                          <a:solidFill>
                            <a:srgbClr val="7030A0"/>
                          </a:solidFill>
                          <a:effectLst/>
                        </a:rPr>
                        <a:t> </a:t>
                      </a:r>
                      <a:r>
                        <a:rPr lang="sr-Latn-RS" sz="1000" kern="1200" dirty="0" err="1" smtClean="0">
                          <a:solidFill>
                            <a:srgbClr val="7030A0"/>
                          </a:solidFill>
                          <a:effectLst/>
                        </a:rPr>
                        <a:t>and</a:t>
                      </a:r>
                      <a:r>
                        <a:rPr lang="sr-Latn-RS" sz="1000" kern="1200" dirty="0" smtClean="0">
                          <a:solidFill>
                            <a:srgbClr val="7030A0"/>
                          </a:solidFill>
                          <a:effectLst/>
                        </a:rPr>
                        <a:t> </a:t>
                      </a:r>
                      <a:r>
                        <a:rPr lang="sr-Latn-RS" sz="1000" kern="1200" dirty="0" err="1" smtClean="0">
                          <a:solidFill>
                            <a:srgbClr val="7030A0"/>
                          </a:solidFill>
                          <a:effectLst/>
                        </a:rPr>
                        <a:t>methods</a:t>
                      </a:r>
                      <a:r>
                        <a:rPr lang="sr-Latn-RS" sz="1000" kern="1200" dirty="0" smtClean="0">
                          <a:solidFill>
                            <a:srgbClr val="7030A0"/>
                          </a:solidFill>
                          <a:effectLst/>
                          <a:latin typeface="Gill Sans Light (Body)"/>
                        </a:rPr>
                        <a:t>:</a:t>
                      </a:r>
                      <a:endParaRPr lang="en-US" sz="10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vi-VN" sz="1000" i="0" kern="1200" dirty="0" smtClean="0">
                          <a:solidFill>
                            <a:srgbClr val="7030A0"/>
                          </a:solidFill>
                          <a:effectLst/>
                          <a:latin typeface="Gill Sans Light (Body)"/>
                        </a:rPr>
                        <a:t>Rotarod for Rats (Ugo Basile, Italy; model: 47700)</a:t>
                      </a:r>
                    </a:p>
                    <a:p>
                      <a:pPr algn="l">
                        <a:spcAft>
                          <a:spcPts val="0"/>
                        </a:spcAft>
                      </a:pPr>
                      <a:r>
                        <a:rPr lang="vi-VN" sz="1000" i="0" kern="1200" dirty="0" smtClean="0">
                          <a:solidFill>
                            <a:srgbClr val="7030A0"/>
                          </a:solidFill>
                          <a:effectLst/>
                          <a:latin typeface="Gill Sans Light (Body)"/>
                        </a:rPr>
                        <a:t>Grip Strength Meter for Rats (Ugo Basile, Italy; model: 47105)</a:t>
                      </a:r>
                    </a:p>
                    <a:p>
                      <a:pPr algn="l">
                        <a:spcAft>
                          <a:spcPts val="0"/>
                        </a:spcAft>
                      </a:pPr>
                      <a:r>
                        <a:rPr lang="vi-VN" sz="1000" i="0" kern="1200" dirty="0" smtClean="0">
                          <a:solidFill>
                            <a:srgbClr val="7030A0"/>
                          </a:solidFill>
                          <a:effectLst/>
                          <a:latin typeface="Gill Sans Light (Body)"/>
                        </a:rPr>
                        <a:t>Digital Lab Standard Stereotaxic Instrument for Rats (Stoelting, Ireland; model: 51900)</a:t>
                      </a:r>
                    </a:p>
                    <a:p>
                      <a:pPr algn="l">
                        <a:spcAft>
                          <a:spcPts val="0"/>
                        </a:spcAft>
                      </a:pPr>
                      <a:r>
                        <a:rPr lang="vi-VN" sz="1000" i="0" kern="1200" dirty="0" smtClean="0">
                          <a:solidFill>
                            <a:srgbClr val="7030A0"/>
                          </a:solidFill>
                          <a:effectLst/>
                          <a:latin typeface="Gill Sans Light (Body)"/>
                        </a:rPr>
                        <a:t>Bussey-Saksida Touch Screen Systems for Rodents (Lafayette Instrument, Loughborough, England, UK; model: 80604-20)</a:t>
                      </a:r>
                    </a:p>
                    <a:p>
                      <a:pPr algn="l">
                        <a:spcAft>
                          <a:spcPts val="0"/>
                        </a:spcAft>
                      </a:pPr>
                      <a:r>
                        <a:rPr lang="vi-VN" sz="1000" i="0" kern="1200" dirty="0" smtClean="0">
                          <a:solidFill>
                            <a:srgbClr val="7030A0"/>
                          </a:solidFill>
                          <a:effectLst/>
                          <a:latin typeface="Gill Sans Light (Body)"/>
                        </a:rPr>
                        <a:t>Luminex 200 system with PONENT 4.2. software (Luminex Corporation, Austin, Texas, USA; model: Luminex 200)</a:t>
                      </a:r>
                    </a:p>
                    <a:p>
                      <a:pPr algn="l">
                        <a:spcAft>
                          <a:spcPts val="0"/>
                        </a:spcAft>
                      </a:pPr>
                      <a:endParaRPr lang="sr-Latn-RS" sz="300" i="0" kern="1200" dirty="0" smtClean="0">
                        <a:solidFill>
                          <a:srgbClr val="7030A0"/>
                        </a:solidFill>
                        <a:effectLst/>
                        <a:latin typeface="Gill Sans Light (Body)"/>
                      </a:endParaRPr>
                    </a:p>
                    <a:p>
                      <a:pPr algn="l">
                        <a:spcAft>
                          <a:spcPts val="0"/>
                        </a:spcAft>
                      </a:pPr>
                      <a:r>
                        <a:rPr lang="en-US" sz="1000" i="0" kern="1200" dirty="0" smtClean="0">
                          <a:solidFill>
                            <a:srgbClr val="7030A0"/>
                          </a:solidFill>
                          <a:effectLst/>
                          <a:latin typeface="Gill Sans Light (Body)"/>
                        </a:rPr>
                        <a:t>Behavioral testing of rodents (in Morris water maze, elevated plus maze, </a:t>
                      </a:r>
                      <a:r>
                        <a:rPr lang="en-US" sz="1000" i="0" kern="1200" dirty="0" err="1" smtClean="0">
                          <a:solidFill>
                            <a:srgbClr val="7030A0"/>
                          </a:solidFill>
                          <a:effectLst/>
                          <a:latin typeface="Gill Sans Light (Body)"/>
                        </a:rPr>
                        <a:t>rotarod</a:t>
                      </a:r>
                      <a:r>
                        <a:rPr lang="en-US" sz="1000" i="0" kern="1200" dirty="0" smtClean="0">
                          <a:solidFill>
                            <a:srgbClr val="7030A0"/>
                          </a:solidFill>
                          <a:effectLst/>
                          <a:latin typeface="Gill Sans Light (Body)"/>
                        </a:rPr>
                        <a:t>, open field test, grip strength test, sucrose preference test, forced swim test, three-chamber test, impulsivity test, affective bias test...)</a:t>
                      </a:r>
                    </a:p>
                    <a:p>
                      <a:pPr algn="l">
                        <a:spcAft>
                          <a:spcPts val="0"/>
                        </a:spcAft>
                      </a:pPr>
                      <a:r>
                        <a:rPr lang="en-US" sz="1000" i="0" kern="1200" dirty="0" smtClean="0">
                          <a:solidFill>
                            <a:srgbClr val="7030A0"/>
                          </a:solidFill>
                          <a:effectLst/>
                          <a:latin typeface="Gill Sans Light (Body)"/>
                        </a:rPr>
                        <a:t>Measurement of ligands concentration in blood, brain and other rodent organs and body fluids and pharmacokinetic characterization of ligands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l">
                        <a:spcAft>
                          <a:spcPts val="0"/>
                        </a:spcAft>
                      </a:pPr>
                      <a:r>
                        <a:rPr lang="sr-Latn-RS" sz="1000" b="0" kern="1200" dirty="0" err="1" smtClean="0">
                          <a:solidFill>
                            <a:srgbClr val="003300"/>
                          </a:solidFill>
                          <a:effectLst/>
                          <a:latin typeface="Gill Sans Light (Body)"/>
                        </a:rPr>
                        <a:t>Projects</a:t>
                      </a:r>
                      <a:r>
                        <a:rPr lang="sr-Latn-RS" sz="1000" b="0" kern="1200" dirty="0" smtClean="0">
                          <a:solidFill>
                            <a:srgbClr val="003300"/>
                          </a:solidFill>
                          <a:effectLst/>
                          <a:latin typeface="Gill Sans Light (Body)"/>
                        </a:rPr>
                        <a:t>/</a:t>
                      </a:r>
                      <a:r>
                        <a:rPr lang="sr-Latn-RS" sz="1000" b="0" kern="1200" dirty="0" err="1" smtClean="0">
                          <a:solidFill>
                            <a:srgbClr val="003300"/>
                          </a:solidFill>
                          <a:effectLst/>
                          <a:latin typeface="Gill Sans Light (Body)"/>
                        </a:rPr>
                        <a:t>funding</a:t>
                      </a:r>
                      <a:r>
                        <a:rPr lang="sr-Latn-RS" sz="1000" b="0" kern="1200" dirty="0" smtClean="0">
                          <a:solidFill>
                            <a:srgbClr val="003300"/>
                          </a:solidFill>
                          <a:effectLst/>
                          <a:latin typeface="Gill Sans Light (Body)"/>
                        </a:rPr>
                        <a:t>:</a:t>
                      </a:r>
                      <a:endParaRPr lang="en-US" sz="10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600"/>
                        </a:spcAft>
                        <a:buClrTx/>
                        <a:buSzTx/>
                        <a:buFontTx/>
                        <a:buNone/>
                        <a:tabLst/>
                        <a:defRPr/>
                      </a:pPr>
                      <a:r>
                        <a:rPr lang="en-US" sz="1000" b="0" dirty="0" smtClean="0">
                          <a:solidFill>
                            <a:srgbClr val="003300"/>
                          </a:solidFill>
                          <a:latin typeface="Gill Sans Light (Body)"/>
                        </a:rPr>
                        <a:t>Horizon 2020 Research and Innovation action – Innovative Medicines Initiative (IMI2 – Call 13) and European Federation of Pharmaceutical Industries and Associations (EFPIA) project: "De-escalation of neurotoxicity risk in preclinical drug discovery" (</a:t>
                      </a:r>
                      <a:r>
                        <a:rPr lang="en-US" sz="1000" b="0" dirty="0" err="1" smtClean="0">
                          <a:solidFill>
                            <a:srgbClr val="003300"/>
                          </a:solidFill>
                          <a:latin typeface="Gill Sans Light (Body)"/>
                        </a:rPr>
                        <a:t>NeuroDeRisk</a:t>
                      </a:r>
                      <a:r>
                        <a:rPr lang="en-US" sz="1000" b="0" dirty="0" smtClean="0">
                          <a:solidFill>
                            <a:srgbClr val="003300"/>
                          </a:solidFill>
                          <a:latin typeface="Gill Sans Light (Body)"/>
                        </a:rPr>
                        <a:t>), grant agreement no. 821528, 2019-2022, 696 150 €</a:t>
                      </a:r>
                    </a:p>
                    <a:p>
                      <a:pPr marL="0" marR="0" indent="0" algn="l" defTabSz="584200" eaLnBrk="1" fontAlgn="auto" latinLnBrk="0" hangingPunct="1">
                        <a:lnSpc>
                          <a:spcPct val="115000"/>
                        </a:lnSpc>
                        <a:spcBef>
                          <a:spcPts val="0"/>
                        </a:spcBef>
                        <a:spcAft>
                          <a:spcPts val="600"/>
                        </a:spcAft>
                        <a:buClrTx/>
                        <a:buSzTx/>
                        <a:buFontTx/>
                        <a:buNone/>
                        <a:tabLst/>
                        <a:defRPr/>
                      </a:pPr>
                      <a:r>
                        <a:rPr lang="en-US" sz="1000" b="0" dirty="0" smtClean="0">
                          <a:solidFill>
                            <a:srgbClr val="003300"/>
                          </a:solidFill>
                          <a:latin typeface="Gill Sans Light (Body)"/>
                        </a:rPr>
                        <a:t>Project of the Ministry of Education, Science and Technological Development, Republic of Serbia no. 175076: "Behavioral effects following repeated administration of newly synthesized ligands selective for distinct subtypes of GABA</a:t>
                      </a:r>
                      <a:r>
                        <a:rPr lang="en-US" sz="1000" b="0" baseline="-25000" dirty="0" smtClean="0">
                          <a:solidFill>
                            <a:srgbClr val="003300"/>
                          </a:solidFill>
                          <a:latin typeface="Gill Sans Light (Body)"/>
                        </a:rPr>
                        <a:t>A</a:t>
                      </a:r>
                      <a:r>
                        <a:rPr lang="en-US" sz="1000" b="0" dirty="0" smtClean="0">
                          <a:solidFill>
                            <a:srgbClr val="003300"/>
                          </a:solidFill>
                          <a:latin typeface="Gill Sans Light (Body)"/>
                        </a:rPr>
                        <a:t> receptor benzodiazepine binding site: comparison with standard psychopharmacologic drugs" from basic research – Medicine (currently financed through the Grant Agreement on the implementation and financing of scientific research at University of Belgrade – Faculty of Pharmacy in 2021, registration no. 451-03-9/2021-14/200161)</a:t>
                      </a:r>
                    </a:p>
                    <a:p>
                      <a:pPr marL="0" marR="0" indent="0" algn="l" defTabSz="584200" eaLnBrk="1" fontAlgn="auto" latinLnBrk="0" hangingPunct="1">
                        <a:lnSpc>
                          <a:spcPct val="115000"/>
                        </a:lnSpc>
                        <a:spcBef>
                          <a:spcPts val="0"/>
                        </a:spcBef>
                        <a:spcAft>
                          <a:spcPts val="0"/>
                        </a:spcAft>
                        <a:buClrTx/>
                        <a:buSzTx/>
                        <a:buFontTx/>
                        <a:buNone/>
                        <a:tabLst/>
                        <a:defRPr/>
                      </a:pPr>
                      <a:r>
                        <a:rPr lang="en-US" sz="1000" b="0" dirty="0" smtClean="0">
                          <a:solidFill>
                            <a:srgbClr val="003300"/>
                          </a:solidFill>
                          <a:latin typeface="Gill Sans Light (Body)"/>
                        </a:rPr>
                        <a:t>Bilateral cooperation project with the Republic of Austria (Medical University of Vienna): “Involvement of GABA</a:t>
                      </a:r>
                      <a:r>
                        <a:rPr lang="en-US" sz="1000" b="0" baseline="-25000" dirty="0" smtClean="0">
                          <a:solidFill>
                            <a:srgbClr val="003300"/>
                          </a:solidFill>
                          <a:latin typeface="Gill Sans Light (Body)"/>
                        </a:rPr>
                        <a:t>A</a:t>
                      </a:r>
                      <a:r>
                        <a:rPr lang="en-US" sz="1000" b="0" dirty="0" smtClean="0">
                          <a:solidFill>
                            <a:srgbClr val="003300"/>
                          </a:solidFill>
                          <a:latin typeface="Gill Sans Light (Body)"/>
                        </a:rPr>
                        <a:t> receptors in modulation of neuropathic pain in animal models”, 451-03-02141/2017-09/05, 2018-2021.</a:t>
                      </a:r>
                    </a:p>
                    <a:p>
                      <a:pPr marL="0" marR="0" indent="0" algn="l" defTabSz="584200" eaLnBrk="1" fontAlgn="auto" latinLnBrk="0" hangingPunct="1">
                        <a:lnSpc>
                          <a:spcPct val="115000"/>
                        </a:lnSpc>
                        <a:spcBef>
                          <a:spcPts val="0"/>
                        </a:spcBef>
                        <a:spcAft>
                          <a:spcPts val="0"/>
                        </a:spcAft>
                        <a:buClrTx/>
                        <a:buSzTx/>
                        <a:buFontTx/>
                        <a:buNone/>
                        <a:tabLst/>
                        <a:defRPr/>
                      </a:pPr>
                      <a:endParaRPr lang="pt-BR" sz="10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Rectangle 5"/>
          <p:cNvSpPr/>
          <p:nvPr/>
        </p:nvSpPr>
        <p:spPr>
          <a:xfrm>
            <a:off x="5408273" y="4319086"/>
            <a:ext cx="1847991" cy="1144929"/>
          </a:xfrm>
          <a:prstGeom prst="rect">
            <a:avLst/>
          </a:prstGeom>
        </p:spPr>
        <p:txBody>
          <a:bodyPr wrap="square">
            <a:spAutoFit/>
          </a:bodyPr>
          <a:lstStyle/>
          <a:p>
            <a:pPr algn="l">
              <a:lnSpc>
                <a:spcPct val="114000"/>
              </a:lnSpc>
            </a:pPr>
            <a:r>
              <a:rPr lang="en-US" sz="1000" i="0" dirty="0">
                <a:solidFill>
                  <a:srgbClr val="003300"/>
                </a:solidFill>
              </a:rPr>
              <a:t>External collaborators:</a:t>
            </a:r>
          </a:p>
          <a:p>
            <a:pPr algn="l">
              <a:lnSpc>
                <a:spcPct val="114000"/>
              </a:lnSpc>
            </a:pPr>
            <a:r>
              <a:rPr lang="en-US" sz="1000" i="0" dirty="0" err="1" smtClean="0">
                <a:solidFill>
                  <a:srgbClr val="003300"/>
                </a:solidFill>
              </a:rPr>
              <a:t>Dr</a:t>
            </a:r>
            <a:r>
              <a:rPr lang="sr-Latn-RS" sz="1000" i="0" dirty="0" smtClean="0">
                <a:solidFill>
                  <a:srgbClr val="003300"/>
                </a:solidFill>
              </a:rPr>
              <a:t>.</a:t>
            </a:r>
            <a:r>
              <a:rPr lang="en-US" sz="1000" i="0" dirty="0" smtClean="0">
                <a:solidFill>
                  <a:srgbClr val="003300"/>
                </a:solidFill>
              </a:rPr>
              <a:t> </a:t>
            </a:r>
            <a:r>
              <a:rPr lang="en-US" sz="1000" i="0" dirty="0" err="1">
                <a:solidFill>
                  <a:srgbClr val="003300"/>
                </a:solidFill>
              </a:rPr>
              <a:t>Siniša</a:t>
            </a:r>
            <a:r>
              <a:rPr lang="en-US" sz="1000" i="0" dirty="0">
                <a:solidFill>
                  <a:srgbClr val="003300"/>
                </a:solidFill>
              </a:rPr>
              <a:t> </a:t>
            </a:r>
            <a:r>
              <a:rPr lang="en-US" sz="1000" i="0" dirty="0" err="1">
                <a:solidFill>
                  <a:srgbClr val="003300"/>
                </a:solidFill>
              </a:rPr>
              <a:t>Karasek</a:t>
            </a:r>
            <a:endParaRPr lang="en-US" sz="1000" i="0" dirty="0">
              <a:solidFill>
                <a:srgbClr val="003300"/>
              </a:solidFill>
            </a:endParaRPr>
          </a:p>
          <a:p>
            <a:pPr algn="l">
              <a:lnSpc>
                <a:spcPct val="114000"/>
              </a:lnSpc>
            </a:pPr>
            <a:r>
              <a:rPr lang="en-US" sz="1000" i="0" dirty="0" err="1" smtClean="0">
                <a:solidFill>
                  <a:srgbClr val="003300"/>
                </a:solidFill>
              </a:rPr>
              <a:t>Dr</a:t>
            </a:r>
            <a:r>
              <a:rPr lang="sr-Latn-RS" sz="1000" i="0" dirty="0" smtClean="0">
                <a:solidFill>
                  <a:srgbClr val="003300"/>
                </a:solidFill>
              </a:rPr>
              <a:t>.</a:t>
            </a:r>
            <a:r>
              <a:rPr lang="en-US" sz="1000" i="0" dirty="0" smtClean="0">
                <a:solidFill>
                  <a:srgbClr val="003300"/>
                </a:solidFill>
              </a:rPr>
              <a:t> </a:t>
            </a:r>
            <a:r>
              <a:rPr lang="en-US" sz="1000" i="0" dirty="0" err="1">
                <a:solidFill>
                  <a:srgbClr val="003300"/>
                </a:solidFill>
              </a:rPr>
              <a:t>Aleksandar</a:t>
            </a:r>
            <a:r>
              <a:rPr lang="en-US" sz="1000" i="0" dirty="0">
                <a:solidFill>
                  <a:srgbClr val="003300"/>
                </a:solidFill>
              </a:rPr>
              <a:t> </a:t>
            </a:r>
            <a:r>
              <a:rPr lang="en-US" sz="1000" i="0" dirty="0" err="1">
                <a:solidFill>
                  <a:srgbClr val="003300"/>
                </a:solidFill>
              </a:rPr>
              <a:t>Obradović</a:t>
            </a:r>
            <a:endParaRPr lang="en-US" sz="1000" i="0" dirty="0">
              <a:solidFill>
                <a:srgbClr val="003300"/>
              </a:solidFill>
            </a:endParaRPr>
          </a:p>
          <a:p>
            <a:pPr algn="l">
              <a:lnSpc>
                <a:spcPct val="114000"/>
              </a:lnSpc>
            </a:pPr>
            <a:r>
              <a:rPr lang="en-US" sz="1000" i="0" dirty="0" err="1" smtClean="0">
                <a:solidFill>
                  <a:srgbClr val="003300"/>
                </a:solidFill>
              </a:rPr>
              <a:t>Dr</a:t>
            </a:r>
            <a:r>
              <a:rPr lang="sr-Latn-RS" sz="1000" i="0" dirty="0" smtClean="0">
                <a:solidFill>
                  <a:srgbClr val="003300"/>
                </a:solidFill>
              </a:rPr>
              <a:t>.</a:t>
            </a:r>
            <a:r>
              <a:rPr lang="en-US" sz="1000" i="0" dirty="0" smtClean="0">
                <a:solidFill>
                  <a:srgbClr val="003300"/>
                </a:solidFill>
              </a:rPr>
              <a:t> </a:t>
            </a:r>
            <a:r>
              <a:rPr lang="en-US" sz="1000" i="0" dirty="0" err="1">
                <a:solidFill>
                  <a:srgbClr val="003300"/>
                </a:solidFill>
              </a:rPr>
              <a:t>Vanja</a:t>
            </a:r>
            <a:r>
              <a:rPr lang="en-US" sz="1000" i="0" dirty="0">
                <a:solidFill>
                  <a:srgbClr val="003300"/>
                </a:solidFill>
              </a:rPr>
              <a:t> </a:t>
            </a:r>
            <a:r>
              <a:rPr lang="en-US" sz="1000" i="0" dirty="0" err="1">
                <a:solidFill>
                  <a:srgbClr val="003300"/>
                </a:solidFill>
              </a:rPr>
              <a:t>Todorović</a:t>
            </a:r>
            <a:endParaRPr lang="en-US" sz="1000" i="0" dirty="0">
              <a:solidFill>
                <a:srgbClr val="003300"/>
              </a:solidFill>
            </a:endParaRPr>
          </a:p>
          <a:p>
            <a:pPr algn="l">
              <a:lnSpc>
                <a:spcPct val="114000"/>
              </a:lnSpc>
            </a:pPr>
            <a:r>
              <a:rPr lang="en-US" sz="1000" i="0" dirty="0" err="1">
                <a:solidFill>
                  <a:srgbClr val="003300"/>
                </a:solidFill>
              </a:rPr>
              <a:t>Anja</a:t>
            </a:r>
            <a:r>
              <a:rPr lang="en-US" sz="1000" i="0" dirty="0">
                <a:solidFill>
                  <a:srgbClr val="003300"/>
                </a:solidFill>
              </a:rPr>
              <a:t> </a:t>
            </a:r>
            <a:r>
              <a:rPr lang="en-US" sz="1000" i="0" dirty="0" err="1">
                <a:solidFill>
                  <a:srgbClr val="003300"/>
                </a:solidFill>
              </a:rPr>
              <a:t>Santrač</a:t>
            </a:r>
            <a:endParaRPr lang="en-US" sz="1000" i="0" dirty="0">
              <a:solidFill>
                <a:srgbClr val="003300"/>
              </a:solidFill>
            </a:endParaRPr>
          </a:p>
          <a:p>
            <a:pPr algn="l">
              <a:lnSpc>
                <a:spcPct val="114000"/>
              </a:lnSpc>
            </a:pPr>
            <a:r>
              <a:rPr lang="en-US" sz="1000" i="0" dirty="0" err="1">
                <a:solidFill>
                  <a:srgbClr val="003300"/>
                </a:solidFill>
              </a:rPr>
              <a:t>Milica</a:t>
            </a:r>
            <a:r>
              <a:rPr lang="en-US" sz="1000" i="0" dirty="0">
                <a:solidFill>
                  <a:srgbClr val="003300"/>
                </a:solidFill>
              </a:rPr>
              <a:t> </a:t>
            </a:r>
            <a:r>
              <a:rPr lang="en-US" sz="1000" i="0" dirty="0" err="1">
                <a:solidFill>
                  <a:srgbClr val="003300"/>
                </a:solidFill>
              </a:rPr>
              <a:t>Gajić</a:t>
            </a:r>
            <a:r>
              <a:rPr lang="en-US" sz="1000" i="0" dirty="0">
                <a:solidFill>
                  <a:srgbClr val="003300"/>
                </a:solidFill>
              </a:rPr>
              <a:t> </a:t>
            </a:r>
            <a:r>
              <a:rPr lang="en-US" sz="1000" i="0" dirty="0" err="1">
                <a:solidFill>
                  <a:srgbClr val="003300"/>
                </a:solidFill>
              </a:rPr>
              <a:t>Bojić</a:t>
            </a:r>
            <a:endParaRPr lang="en-US" sz="1000" i="0" dirty="0">
              <a:solidFill>
                <a:srgbClr val="003300"/>
              </a:solidFill>
            </a:endParaRPr>
          </a:p>
        </p:txBody>
      </p:sp>
      <p:pic>
        <p:nvPicPr>
          <p:cNvPr id="8" name="Picture 2" descr="C:\Users\snexs\AppData\Local\Temp\Photo Miroslav Savic.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7961" y="1674292"/>
            <a:ext cx="1286824" cy="1310070"/>
          </a:xfrm>
          <a:prstGeom prst="rect">
            <a:avLst/>
          </a:prstGeom>
          <a:noFill/>
          <a:ln w="57150">
            <a:solidFill>
              <a:srgbClr val="ADCD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38778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C00905B-24FA-7D42-A40D-DF874B9A17BB}"/>
              </a:ext>
            </a:extLst>
          </p:cNvPr>
          <p:cNvSpPr txBox="1">
            <a:spLocks/>
          </p:cNvSpPr>
          <p:nvPr/>
        </p:nvSpPr>
        <p:spPr>
          <a:xfrm>
            <a:off x="1" y="300578"/>
            <a:ext cx="7561262" cy="841256"/>
          </a:xfrm>
          <a:prstGeom prst="rect">
            <a:avLst/>
          </a:prstGeom>
        </p:spPr>
        <p:txBody>
          <a:bodyPr/>
          <a:lstStyle>
            <a:lvl1pPr marL="317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1pPr>
            <a:lvl2pPr marL="7620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2pPr>
            <a:lvl3pPr marL="1206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3pPr>
            <a:lvl4pPr marL="16510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4pPr>
            <a:lvl5pPr marL="20955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5pPr>
            <a:lvl6pPr marL="264541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6pPr>
            <a:lvl7pPr marL="268097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7pPr>
            <a:lvl8pPr marL="271653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8pPr>
            <a:lvl9pPr marL="275209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9pPr>
          </a:lstStyle>
          <a:p>
            <a:pPr marL="0" algn="ctr"/>
            <a:r>
              <a:rPr lang="sr-Latn-RS" sz="3600" b="1" dirty="0">
                <a:solidFill>
                  <a:srgbClr val="7030A0"/>
                </a:solidFill>
              </a:rPr>
              <a:t>Equipment </a:t>
            </a:r>
            <a:endParaRPr lang="en-US" sz="3600" b="1" dirty="0">
              <a:solidFill>
                <a:srgbClr val="7030A0"/>
              </a:solidFill>
            </a:endParaRPr>
          </a:p>
        </p:txBody>
      </p:sp>
      <p:sp>
        <p:nvSpPr>
          <p:cNvPr id="3" name="TextBox 2"/>
          <p:cNvSpPr txBox="1"/>
          <p:nvPr/>
        </p:nvSpPr>
        <p:spPr>
          <a:xfrm>
            <a:off x="314532" y="2017956"/>
            <a:ext cx="2616689"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r"/>
            <a:r>
              <a:rPr lang="sr-Latn-RS" sz="2400" i="0" dirty="0">
                <a:solidFill>
                  <a:srgbClr val="003300"/>
                </a:solidFill>
              </a:rPr>
              <a:t>Equipment catalogue</a:t>
            </a:r>
            <a:r>
              <a:rPr kumimoji="0" lang="sr-Latn-RS" sz="2400" i="0" u="none" strike="noStrike" cap="none" spc="0" normalizeH="0" dirty="0">
                <a:ln>
                  <a:noFill/>
                </a:ln>
                <a:solidFill>
                  <a:srgbClr val="003300"/>
                </a:solidFill>
                <a:effectLst/>
                <a:uFillTx/>
                <a:latin typeface="+mn-lt"/>
                <a:ea typeface="+mn-ea"/>
                <a:cs typeface="+mn-cs"/>
                <a:sym typeface="Gill Sans Light"/>
              </a:rPr>
              <a:t/>
            </a:r>
            <a:br>
              <a:rPr kumimoji="0" lang="sr-Latn-RS" sz="2400" i="0" u="none" strike="noStrike" cap="none" spc="0" normalizeH="0" dirty="0">
                <a:ln>
                  <a:noFill/>
                </a:ln>
                <a:solidFill>
                  <a:srgbClr val="003300"/>
                </a:solidFill>
                <a:effectLst/>
                <a:uFillTx/>
                <a:latin typeface="+mn-lt"/>
                <a:ea typeface="+mn-ea"/>
                <a:cs typeface="+mn-cs"/>
                <a:sym typeface="Gill Sans Light"/>
              </a:rPr>
            </a:br>
            <a:r>
              <a:rPr kumimoji="0" lang="sr-Latn-RS" sz="2400" i="0" u="none" strike="noStrike" cap="none" spc="0" normalizeH="0" dirty="0">
                <a:ln>
                  <a:noFill/>
                </a:ln>
                <a:solidFill>
                  <a:srgbClr val="003300"/>
                </a:solidFill>
                <a:effectLst/>
                <a:uFillTx/>
                <a:latin typeface="+mn-lt"/>
                <a:ea typeface="+mn-ea"/>
                <a:cs typeface="+mn-cs"/>
                <a:sym typeface="Gill Sans Light"/>
              </a:rPr>
              <a:t>(</a:t>
            </a:r>
            <a:r>
              <a:rPr kumimoji="0" lang="sr-Latn-RS" sz="2400" b="1" i="0" u="none" strike="noStrike" cap="none" spc="0" normalizeH="0" dirty="0">
                <a:ln>
                  <a:noFill/>
                </a:ln>
                <a:solidFill>
                  <a:srgbClr val="7E8DA3"/>
                </a:solidFill>
                <a:effectLst/>
                <a:uFillTx/>
                <a:latin typeface="+mn-lt"/>
                <a:ea typeface="+mn-ea"/>
                <a:cs typeface="+mn-cs"/>
                <a:sym typeface="Gill Sans Light"/>
                <a:hlinkClick r:id="rId2"/>
              </a:rPr>
              <a:t>link</a:t>
            </a:r>
            <a:r>
              <a:rPr kumimoji="0" lang="sr-Latn-RS" sz="2400" i="0" u="none" strike="noStrike" cap="none" spc="0" normalizeH="0" dirty="0">
                <a:ln>
                  <a:noFill/>
                </a:ln>
                <a:solidFill>
                  <a:srgbClr val="003300"/>
                </a:solidFill>
                <a:effectLst/>
                <a:uFillTx/>
                <a:latin typeface="+mn-lt"/>
                <a:ea typeface="+mn-ea"/>
                <a:cs typeface="+mn-cs"/>
                <a:sym typeface="Gill Sans Light"/>
              </a:rPr>
              <a:t>)</a:t>
            </a:r>
            <a:endParaRPr kumimoji="0" lang="en-US" sz="2400" i="0" u="none" strike="noStrike" cap="none" spc="0" normalizeH="0" baseline="0" dirty="0">
              <a:ln>
                <a:noFill/>
              </a:ln>
              <a:solidFill>
                <a:srgbClr val="003300"/>
              </a:solidFill>
              <a:effectLst/>
              <a:uFillTx/>
              <a:latin typeface="+mn-lt"/>
              <a:ea typeface="+mn-ea"/>
              <a:cs typeface="+mn-cs"/>
              <a:sym typeface="Gill Sans Light"/>
            </a:endParaRPr>
          </a:p>
        </p:txBody>
      </p:sp>
      <p:pic>
        <p:nvPicPr>
          <p:cNvPr id="1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07181" y="2017958"/>
            <a:ext cx="1785411" cy="26801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97910" y="2017956"/>
            <a:ext cx="1785412" cy="26801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1388" y="7520134"/>
            <a:ext cx="3149243" cy="21016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43349" y="7520135"/>
            <a:ext cx="3149243" cy="21016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6823" y="5058311"/>
            <a:ext cx="3149242" cy="21016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43349" y="5058310"/>
            <a:ext cx="3149243" cy="21016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716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20900322"/>
              </p:ext>
            </p:extLst>
          </p:nvPr>
        </p:nvGraphicFramePr>
        <p:xfrm>
          <a:off x="560632" y="1890460"/>
          <a:ext cx="6439999" cy="8229600"/>
        </p:xfrm>
        <a:graphic>
          <a:graphicData uri="http://schemas.openxmlformats.org/drawingml/2006/table">
            <a:tbl>
              <a:tblPr firstRow="1" firstCol="1" bandRow="1">
                <a:tableStyleId>{5940675A-B579-460E-94D1-54222C63F5DA}</a:tableStyleId>
              </a:tblPr>
              <a:tblGrid>
                <a:gridCol w="843278">
                  <a:extLst>
                    <a:ext uri="{9D8B030D-6E8A-4147-A177-3AD203B41FA5}">
                      <a16:colId xmlns:a16="http://schemas.microsoft.com/office/drawing/2014/main" val="20000"/>
                    </a:ext>
                  </a:extLst>
                </a:gridCol>
                <a:gridCol w="5596721">
                  <a:extLst>
                    <a:ext uri="{9D8B030D-6E8A-4147-A177-3AD203B41FA5}">
                      <a16:colId xmlns:a16="http://schemas.microsoft.com/office/drawing/2014/main" val="20001"/>
                    </a:ext>
                  </a:extLst>
                </a:gridCol>
              </a:tblGrid>
              <a:tr h="1053588">
                <a:tc>
                  <a:txBody>
                    <a:bodyPr/>
                    <a:lstStyle/>
                    <a:p>
                      <a:pPr algn="l">
                        <a:spcAft>
                          <a:spcPts val="0"/>
                        </a:spcAft>
                      </a:pPr>
                      <a:r>
                        <a:rPr lang="sr-Latn-RS" sz="1100" kern="1200" dirty="0" err="1" smtClean="0">
                          <a:solidFill>
                            <a:srgbClr val="7030A0"/>
                          </a:solidFill>
                          <a:effectLst/>
                        </a:rPr>
                        <a:t>Collabora</a:t>
                      </a:r>
                      <a:r>
                        <a:rPr lang="sr-Latn-RS" sz="1100" kern="1200" dirty="0" smtClean="0">
                          <a:solidFill>
                            <a:srgbClr val="7030A0"/>
                          </a:solidFill>
                          <a:effectLst/>
                        </a:rPr>
                        <a:t>-</a:t>
                      </a:r>
                      <a:r>
                        <a:rPr lang="sr-Latn-RS" sz="1100" kern="1200" dirty="0" err="1" smtClean="0">
                          <a:solidFill>
                            <a:srgbClr val="7030A0"/>
                          </a:solidFill>
                          <a:effectLst/>
                        </a:rPr>
                        <a:t>tions</a:t>
                      </a:r>
                      <a:r>
                        <a:rPr lang="sr-Latn-RS" sz="1100" kern="1200" dirty="0" smtClean="0">
                          <a:solidFill>
                            <a:srgbClr val="7030A0"/>
                          </a:solidFill>
                          <a:effectLst/>
                          <a:latin typeface="+mj-lt"/>
                        </a:rPr>
                        <a:t>:</a:t>
                      </a:r>
                      <a:endParaRPr lang="en-US" sz="1100" dirty="0">
                        <a:solidFill>
                          <a:srgbClr val="7030A0"/>
                        </a:solidFill>
                        <a:effectLst/>
                        <a:latin typeface="+mj-lt"/>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lvl="0" indent="0" algn="l">
                        <a:buFont typeface="+mj-lt"/>
                        <a:buNone/>
                      </a:pPr>
                      <a:r>
                        <a:rPr lang="en-US" sz="1100" dirty="0" smtClean="0">
                          <a:solidFill>
                            <a:srgbClr val="7030A0"/>
                          </a:solidFill>
                          <a:effectLst/>
                          <a:latin typeface="+mj-lt"/>
                          <a:ea typeface="Calibri"/>
                          <a:cs typeface="Times New Roman"/>
                        </a:rPr>
                        <a:t>University of Belgrade – Faculty of Pharmacy - </a:t>
                      </a:r>
                      <a:r>
                        <a:rPr lang="en-US" sz="1100" dirty="0" err="1" smtClean="0">
                          <a:solidFill>
                            <a:srgbClr val="7030A0"/>
                          </a:solidFill>
                          <a:effectLst/>
                          <a:latin typeface="+mj-lt"/>
                          <a:ea typeface="Calibri"/>
                          <a:cs typeface="Times New Roman"/>
                        </a:rPr>
                        <a:t>dr</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Bojan</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Marković</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dr</a:t>
                      </a:r>
                      <a:r>
                        <a:rPr lang="en-US" sz="1100" dirty="0" smtClean="0">
                          <a:solidFill>
                            <a:srgbClr val="7030A0"/>
                          </a:solidFill>
                          <a:effectLst/>
                          <a:latin typeface="+mj-lt"/>
                          <a:ea typeface="Calibri"/>
                          <a:cs typeface="Times New Roman"/>
                        </a:rPr>
                        <a:t> Vladimir </a:t>
                      </a:r>
                      <a:r>
                        <a:rPr lang="en-US" sz="1100" dirty="0" err="1" smtClean="0">
                          <a:solidFill>
                            <a:srgbClr val="7030A0"/>
                          </a:solidFill>
                          <a:effectLst/>
                          <a:latin typeface="+mj-lt"/>
                          <a:ea typeface="Calibri"/>
                          <a:cs typeface="Times New Roman"/>
                        </a:rPr>
                        <a:t>Dobričić</a:t>
                      </a:r>
                      <a:r>
                        <a:rPr lang="en-US" sz="1100" dirty="0" smtClean="0">
                          <a:solidFill>
                            <a:srgbClr val="7030A0"/>
                          </a:solidFill>
                          <a:effectLst/>
                          <a:latin typeface="+mj-lt"/>
                          <a:ea typeface="Calibri"/>
                          <a:cs typeface="Times New Roman"/>
                        </a:rPr>
                        <a:t>, research groups of </a:t>
                      </a:r>
                      <a:r>
                        <a:rPr lang="en-US" sz="1100" dirty="0" err="1" smtClean="0">
                          <a:solidFill>
                            <a:srgbClr val="7030A0"/>
                          </a:solidFill>
                          <a:effectLst/>
                          <a:latin typeface="+mj-lt"/>
                          <a:ea typeface="Calibri"/>
                          <a:cs typeface="Times New Roman"/>
                        </a:rPr>
                        <a:t>dr</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Snežana</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Savić</a:t>
                      </a:r>
                      <a:r>
                        <a:rPr lang="en-US" sz="1100" dirty="0" smtClean="0">
                          <a:solidFill>
                            <a:srgbClr val="7030A0"/>
                          </a:solidFill>
                          <a:effectLst/>
                          <a:latin typeface="+mj-lt"/>
                          <a:ea typeface="Calibri"/>
                          <a:cs typeface="Times New Roman"/>
                        </a:rPr>
                        <a:t>, </a:t>
                      </a:r>
                      <a:r>
                        <a:rPr lang="en-US" sz="1100" dirty="0" err="1" smtClean="0">
                          <a:solidFill>
                            <a:srgbClr val="7030A0"/>
                          </a:solidFill>
                          <a:effectLst/>
                          <a:latin typeface="+mj-lt"/>
                          <a:ea typeface="Calibri"/>
                          <a:cs typeface="Times New Roman"/>
                        </a:rPr>
                        <a:t>dr</a:t>
                      </a:r>
                      <a:r>
                        <a:rPr lang="en-US" sz="1100" dirty="0" smtClean="0">
                          <a:solidFill>
                            <a:srgbClr val="7030A0"/>
                          </a:solidFill>
                          <a:effectLst/>
                          <a:latin typeface="+mj-lt"/>
                          <a:ea typeface="Calibri"/>
                          <a:cs typeface="Times New Roman"/>
                        </a:rPr>
                        <a:t> Marin </a:t>
                      </a:r>
                      <a:r>
                        <a:rPr lang="en-US" sz="1100" dirty="0" err="1" smtClean="0">
                          <a:solidFill>
                            <a:srgbClr val="7030A0"/>
                          </a:solidFill>
                          <a:effectLst/>
                          <a:latin typeface="+mj-lt"/>
                          <a:ea typeface="Calibri"/>
                          <a:cs typeface="Times New Roman"/>
                        </a:rPr>
                        <a:t>Jukić</a:t>
                      </a:r>
                      <a:endParaRPr lang="en-US" sz="1100" dirty="0" smtClean="0">
                        <a:solidFill>
                          <a:srgbClr val="7030A0"/>
                        </a:solidFill>
                        <a:effectLst/>
                        <a:latin typeface="+mj-lt"/>
                        <a:ea typeface="Calibri"/>
                        <a:cs typeface="Times New Roman"/>
                      </a:endParaRPr>
                    </a:p>
                    <a:p>
                      <a:pPr marL="0" lvl="0" indent="0" algn="l">
                        <a:buFont typeface="+mj-lt"/>
                        <a:buNone/>
                      </a:pPr>
                      <a:r>
                        <a:rPr lang="en-US" sz="1100" dirty="0" smtClean="0">
                          <a:solidFill>
                            <a:srgbClr val="7030A0"/>
                          </a:solidFill>
                          <a:effectLst/>
                          <a:latin typeface="+mj-lt"/>
                          <a:ea typeface="Calibri"/>
                          <a:cs typeface="Times New Roman"/>
                        </a:rPr>
                        <a:t>National Institute of Nuclear Sciences “</a:t>
                      </a:r>
                      <a:r>
                        <a:rPr lang="en-US" sz="1100" dirty="0" err="1" smtClean="0">
                          <a:solidFill>
                            <a:srgbClr val="7030A0"/>
                          </a:solidFill>
                          <a:effectLst/>
                          <a:latin typeface="+mj-lt"/>
                          <a:ea typeface="Calibri"/>
                          <a:cs typeface="Times New Roman"/>
                        </a:rPr>
                        <a:t>Vinča</a:t>
                      </a:r>
                      <a:r>
                        <a:rPr lang="en-US" sz="1100" dirty="0" smtClean="0">
                          <a:solidFill>
                            <a:srgbClr val="7030A0"/>
                          </a:solidFill>
                          <a:effectLst/>
                          <a:latin typeface="+mj-lt"/>
                          <a:ea typeface="Calibri"/>
                          <a:cs typeface="Times New Roman"/>
                        </a:rPr>
                        <a:t>”, Serbia</a:t>
                      </a:r>
                    </a:p>
                    <a:p>
                      <a:pPr marL="0" lvl="0" indent="0" algn="l">
                        <a:buFont typeface="+mj-lt"/>
                        <a:buNone/>
                      </a:pPr>
                      <a:r>
                        <a:rPr lang="en-US" sz="1100" dirty="0" smtClean="0">
                          <a:solidFill>
                            <a:srgbClr val="7030A0"/>
                          </a:solidFill>
                          <a:effectLst/>
                          <a:latin typeface="+mj-lt"/>
                          <a:ea typeface="Calibri"/>
                          <a:cs typeface="Times New Roman"/>
                        </a:rPr>
                        <a:t>Medical University of Vienna, Austria</a:t>
                      </a:r>
                    </a:p>
                    <a:p>
                      <a:pPr marL="0" lvl="0" indent="0" algn="l">
                        <a:buFont typeface="+mj-lt"/>
                        <a:buNone/>
                      </a:pPr>
                      <a:r>
                        <a:rPr lang="en-US" sz="1100" dirty="0" smtClean="0">
                          <a:solidFill>
                            <a:srgbClr val="7030A0"/>
                          </a:solidFill>
                          <a:effectLst/>
                          <a:latin typeface="+mj-lt"/>
                          <a:ea typeface="Calibri"/>
                          <a:cs typeface="Times New Roman"/>
                        </a:rPr>
                        <a:t>University of Toronto and Campbell Family Mental Health Research Institute, Canada</a:t>
                      </a:r>
                    </a:p>
                    <a:p>
                      <a:pPr marL="0" lvl="0" indent="0" algn="l">
                        <a:buFont typeface="+mj-lt"/>
                        <a:buNone/>
                      </a:pPr>
                      <a:r>
                        <a:rPr lang="en-US" sz="1100" dirty="0" smtClean="0">
                          <a:solidFill>
                            <a:srgbClr val="7030A0"/>
                          </a:solidFill>
                          <a:effectLst/>
                          <a:latin typeface="+mj-lt"/>
                          <a:ea typeface="Calibri"/>
                          <a:cs typeface="Times New Roman"/>
                        </a:rPr>
                        <a:t>University of Wisconsin-Milwaukee, USA</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60786">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sr-Latn-RS" sz="1100" b="0" kern="1200" dirty="0" smtClean="0">
                          <a:solidFill>
                            <a:srgbClr val="003300"/>
                          </a:solidFill>
                          <a:effectLst/>
                          <a:latin typeface="Gill Sans Light (Body)"/>
                          <a:ea typeface="Times New Roman"/>
                          <a:cs typeface="Arial"/>
                        </a:rPr>
                        <a:t>Selected publications</a:t>
                      </a:r>
                      <a:endParaRPr lang="en-US" sz="1100" dirty="0">
                        <a:solidFill>
                          <a:srgbClr val="7030A0"/>
                        </a:solidFill>
                        <a:effectLst/>
                        <a:latin typeface="+mj-lt"/>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7800" lvl="0" indent="-177800" algn="l"/>
                      <a:r>
                        <a:rPr lang="sr-Latn-RS" sz="1100" b="0" i="0" u="none" strike="noStrike" cap="none" spc="0" baseline="0" dirty="0" smtClean="0">
                          <a:ln>
                            <a:noFill/>
                          </a:ln>
                          <a:solidFill>
                            <a:srgbClr val="003300"/>
                          </a:solidFill>
                          <a:effectLst/>
                          <a:uFillTx/>
                          <a:latin typeface="+mn-lt"/>
                          <a:ea typeface="+mn-ea"/>
                          <a:cs typeface="+mn-cs"/>
                          <a:sym typeface="Gill Sans"/>
                        </a:rPr>
                        <a:t>Andronis C, Silva JP, Lekka E, Virvilis V, Carmo H, Bampali K, Ernst M, Hu Y, Loryan I, Richard J, Carvalho F, </a:t>
                      </a:r>
                      <a:r>
                        <a:rPr lang="sr-Latn-RS" sz="1100" b="1" i="0" u="none" strike="noStrike" cap="none" spc="0" baseline="0" dirty="0" smtClean="0">
                          <a:ln>
                            <a:noFill/>
                          </a:ln>
                          <a:solidFill>
                            <a:srgbClr val="003300"/>
                          </a:solidFill>
                          <a:effectLst/>
                          <a:uFillTx/>
                          <a:latin typeface="+mn-lt"/>
                          <a:ea typeface="+mn-ea"/>
                          <a:cs typeface="+mn-cs"/>
                          <a:sym typeface="Gill Sans"/>
                        </a:rPr>
                        <a:t>Savić MM</a:t>
                      </a:r>
                      <a:r>
                        <a:rPr lang="sr-Latn-RS" sz="1100" b="0" i="0" u="none" strike="noStrike" cap="none" spc="0" baseline="0" dirty="0" smtClean="0">
                          <a:ln>
                            <a:noFill/>
                          </a:ln>
                          <a:solidFill>
                            <a:srgbClr val="003300"/>
                          </a:solidFill>
                          <a:effectLst/>
                          <a:uFillTx/>
                          <a:latin typeface="+mn-lt"/>
                          <a:ea typeface="+mn-ea"/>
                          <a:cs typeface="+mn-cs"/>
                          <a:sym typeface="Gill Sans"/>
                        </a:rPr>
                        <a:t>. Molecular basis of mood and cognitive adverse events elucidated via a combination of pharmacovigilance data mining and functional enrichment analysis. Arch Toxicol. 2020;94:2829-2845.</a:t>
                      </a:r>
                      <a:endParaRPr lang="en-US" sz="1100" b="0" i="0" u="none" strike="noStrike" cap="none" spc="0" baseline="0" dirty="0" smtClean="0">
                        <a:ln>
                          <a:noFill/>
                        </a:ln>
                        <a:solidFill>
                          <a:srgbClr val="003300"/>
                        </a:solidFill>
                        <a:effectLst/>
                        <a:uFillTx/>
                        <a:latin typeface="+mn-lt"/>
                        <a:ea typeface="+mn-ea"/>
                        <a:cs typeface="+mn-cs"/>
                        <a:sym typeface="Gill Sans"/>
                      </a:endParaRPr>
                    </a:p>
                    <a:p>
                      <a:pPr marL="177800" lvl="0" indent="-177800" algn="l"/>
                      <a:r>
                        <a:rPr lang="sr-Latn-RS" sz="1100" b="0" i="0" u="none" strike="noStrike" cap="none" spc="0" baseline="0" dirty="0" smtClean="0">
                          <a:ln>
                            <a:noFill/>
                          </a:ln>
                          <a:solidFill>
                            <a:srgbClr val="7030A0"/>
                          </a:solidFill>
                          <a:effectLst/>
                          <a:uFillTx/>
                          <a:latin typeface="+mn-lt"/>
                          <a:ea typeface="+mn-ea"/>
                          <a:cs typeface="+mn-cs"/>
                          <a:sym typeface="Gill Sans"/>
                        </a:rPr>
                        <a:t>Sieghart W, </a:t>
                      </a:r>
                      <a:r>
                        <a:rPr lang="sr-Latn-RS" sz="1100" b="1" i="0" u="none" strike="noStrike" cap="none" spc="0" baseline="0" dirty="0" smtClean="0">
                          <a:ln>
                            <a:noFill/>
                          </a:ln>
                          <a:solidFill>
                            <a:srgbClr val="7030A0"/>
                          </a:solidFill>
                          <a:effectLst/>
                          <a:uFillTx/>
                          <a:latin typeface="+mn-lt"/>
                          <a:ea typeface="+mn-ea"/>
                          <a:cs typeface="+mn-cs"/>
                          <a:sym typeface="Gill Sans"/>
                        </a:rPr>
                        <a:t>Savić MM</a:t>
                      </a:r>
                      <a:r>
                        <a:rPr lang="sr-Latn-RS" sz="1100" b="0" i="0" u="none" strike="noStrike" cap="none" spc="0" baseline="0" dirty="0" smtClean="0">
                          <a:ln>
                            <a:noFill/>
                          </a:ln>
                          <a:solidFill>
                            <a:srgbClr val="7030A0"/>
                          </a:solidFill>
                          <a:effectLst/>
                          <a:uFillTx/>
                          <a:latin typeface="+mn-lt"/>
                          <a:ea typeface="+mn-ea"/>
                          <a:cs typeface="+mn-cs"/>
                          <a:sym typeface="Gill Sans"/>
                        </a:rPr>
                        <a:t>. International Union of Basic and Clinical Pharmacology. CVI: GABA</a:t>
                      </a:r>
                      <a:r>
                        <a:rPr lang="sr-Latn-RS" sz="1100" b="0" i="0" u="none" strike="noStrike" cap="none" spc="0" baseline="-25000" dirty="0" smtClean="0">
                          <a:ln>
                            <a:noFill/>
                          </a:ln>
                          <a:solidFill>
                            <a:srgbClr val="7030A0"/>
                          </a:solidFill>
                          <a:effectLst/>
                          <a:uFillTx/>
                          <a:latin typeface="+mn-lt"/>
                          <a:ea typeface="+mn-ea"/>
                          <a:cs typeface="+mn-cs"/>
                          <a:sym typeface="Gill Sans"/>
                        </a:rPr>
                        <a:t>A</a:t>
                      </a:r>
                      <a:r>
                        <a:rPr lang="sr-Latn-RS" sz="1100" b="0" i="0" u="none" strike="noStrike" cap="none" spc="0" baseline="0" dirty="0" smtClean="0">
                          <a:ln>
                            <a:noFill/>
                          </a:ln>
                          <a:solidFill>
                            <a:srgbClr val="7030A0"/>
                          </a:solidFill>
                          <a:effectLst/>
                          <a:uFillTx/>
                          <a:latin typeface="+mn-lt"/>
                          <a:ea typeface="+mn-ea"/>
                          <a:cs typeface="+mn-cs"/>
                          <a:sym typeface="Gill Sans"/>
                        </a:rPr>
                        <a:t> Receptor Subtype- and Function-selective Ligands: Key Issues in Translation to Humans. Pharmacol Rev. 2018;70:836-878.</a:t>
                      </a:r>
                      <a:endParaRPr lang="en-US" sz="1100" b="0" i="0" u="none" strike="noStrike" cap="none" spc="0" baseline="0" dirty="0" smtClean="0">
                        <a:ln>
                          <a:noFill/>
                        </a:ln>
                        <a:solidFill>
                          <a:srgbClr val="7030A0"/>
                        </a:solidFill>
                        <a:effectLst/>
                        <a:uFillTx/>
                        <a:latin typeface="+mn-lt"/>
                        <a:ea typeface="+mn-ea"/>
                        <a:cs typeface="+mn-cs"/>
                        <a:sym typeface="Gill Sans"/>
                      </a:endParaRPr>
                    </a:p>
                    <a:p>
                      <a:pPr marL="177800" lvl="0" indent="-177800" algn="l"/>
                      <a:r>
                        <a:rPr lang="sr-Latn-RS" sz="1100" b="0" i="0" u="none" strike="noStrike" cap="none" spc="0" baseline="0" dirty="0" smtClean="0">
                          <a:ln>
                            <a:noFill/>
                          </a:ln>
                          <a:solidFill>
                            <a:srgbClr val="003300"/>
                          </a:solidFill>
                          <a:effectLst/>
                          <a:uFillTx/>
                          <a:latin typeface="+mn-lt"/>
                          <a:ea typeface="+mn-ea"/>
                          <a:cs typeface="+mn-cs"/>
                          <a:sym typeface="Gill Sans"/>
                        </a:rPr>
                        <a:t>Mitrović JR, </a:t>
                      </a:r>
                      <a:r>
                        <a:rPr lang="sr-Latn-RS" sz="1100" b="1" i="0" u="none" strike="noStrike" cap="none" spc="0" baseline="0" dirty="0" smtClean="0">
                          <a:ln>
                            <a:noFill/>
                          </a:ln>
                          <a:solidFill>
                            <a:srgbClr val="003300"/>
                          </a:solidFill>
                          <a:effectLst/>
                          <a:uFillTx/>
                          <a:latin typeface="+mn-lt"/>
                          <a:ea typeface="+mn-ea"/>
                          <a:cs typeface="+mn-cs"/>
                          <a:sym typeface="Gill Sans"/>
                        </a:rPr>
                        <a:t>Divović B</a:t>
                      </a:r>
                      <a:r>
                        <a:rPr lang="sr-Latn-RS" sz="1100" b="0" i="0" u="none" strike="noStrike" cap="none" spc="0" baseline="0" dirty="0" smtClean="0">
                          <a:ln>
                            <a:noFill/>
                          </a:ln>
                          <a:solidFill>
                            <a:srgbClr val="003300"/>
                          </a:solidFill>
                          <a:effectLst/>
                          <a:uFillTx/>
                          <a:latin typeface="+mn-lt"/>
                          <a:ea typeface="+mn-ea"/>
                          <a:cs typeface="+mn-cs"/>
                          <a:sym typeface="Gill Sans"/>
                        </a:rPr>
                        <a:t>, Knutson DE, Đoković JB, Vulić PJ, Randjelović DV, Dobričić VD, Čalija BR, Cook JM, </a:t>
                      </a:r>
                      <a:r>
                        <a:rPr lang="sr-Latn-RS" sz="1100" b="1" i="0" u="none" strike="noStrike" cap="none" spc="0" baseline="0" dirty="0" smtClean="0">
                          <a:ln>
                            <a:noFill/>
                          </a:ln>
                          <a:solidFill>
                            <a:srgbClr val="003300"/>
                          </a:solidFill>
                          <a:effectLst/>
                          <a:uFillTx/>
                          <a:latin typeface="+mn-lt"/>
                          <a:ea typeface="+mn-ea"/>
                          <a:cs typeface="+mn-cs"/>
                          <a:sym typeface="Gill Sans"/>
                        </a:rPr>
                        <a:t>Savić MM</a:t>
                      </a:r>
                      <a:r>
                        <a:rPr lang="sr-Latn-RS" sz="1100" b="0" i="0" u="none" strike="noStrike" cap="none" spc="0" baseline="0" dirty="0" smtClean="0">
                          <a:ln>
                            <a:noFill/>
                          </a:ln>
                          <a:solidFill>
                            <a:srgbClr val="003300"/>
                          </a:solidFill>
                          <a:effectLst/>
                          <a:uFillTx/>
                          <a:latin typeface="+mn-lt"/>
                          <a:ea typeface="+mn-ea"/>
                          <a:cs typeface="+mn-cs"/>
                          <a:sym typeface="Gill Sans"/>
                        </a:rPr>
                        <a:t>, Savić SD. Nanocrystal dispersion of DK-I-56-1, a poorly soluble pyrazoloquinolinone positive modulator of α6 GABA</a:t>
                      </a:r>
                      <a:r>
                        <a:rPr lang="sr-Latn-RS" sz="1100" b="0" i="0" u="none" strike="noStrike" cap="none" spc="0" baseline="-25000" dirty="0" smtClean="0">
                          <a:ln>
                            <a:noFill/>
                          </a:ln>
                          <a:solidFill>
                            <a:srgbClr val="003300"/>
                          </a:solidFill>
                          <a:effectLst/>
                          <a:uFillTx/>
                          <a:latin typeface="+mn-lt"/>
                          <a:ea typeface="+mn-ea"/>
                          <a:cs typeface="+mn-cs"/>
                          <a:sym typeface="Gill Sans"/>
                        </a:rPr>
                        <a:t>A</a:t>
                      </a:r>
                      <a:r>
                        <a:rPr lang="sr-Latn-RS" sz="1100" b="0" i="0" u="none" strike="noStrike" cap="none" spc="0" baseline="0" dirty="0" smtClean="0">
                          <a:ln>
                            <a:noFill/>
                          </a:ln>
                          <a:solidFill>
                            <a:srgbClr val="003300"/>
                          </a:solidFill>
                          <a:effectLst/>
                          <a:uFillTx/>
                          <a:latin typeface="+mn-lt"/>
                          <a:ea typeface="+mn-ea"/>
                          <a:cs typeface="+mn-cs"/>
                          <a:sym typeface="Gill Sans"/>
                        </a:rPr>
                        <a:t> receptors: Formulation approach toward improved in vivo performance. Eur J Pharm Sci. 2020;152:105432.</a:t>
                      </a:r>
                      <a:endParaRPr lang="en-US" sz="1100" b="0" i="0" u="none" strike="noStrike" cap="none" spc="0" baseline="0" dirty="0" smtClean="0">
                        <a:ln>
                          <a:noFill/>
                        </a:ln>
                        <a:solidFill>
                          <a:srgbClr val="003300"/>
                        </a:solidFill>
                        <a:effectLst/>
                        <a:uFillTx/>
                        <a:latin typeface="+mn-lt"/>
                        <a:ea typeface="+mn-ea"/>
                        <a:cs typeface="+mn-cs"/>
                        <a:sym typeface="Gill Sans"/>
                      </a:endParaRPr>
                    </a:p>
                    <a:p>
                      <a:pPr marL="177800" lvl="0" indent="-177800" algn="l"/>
                      <a:r>
                        <a:rPr lang="sr-Latn-RS" sz="1100" b="0" i="0" u="none" strike="noStrike" cap="none" spc="0" baseline="0" dirty="0" smtClean="0">
                          <a:ln>
                            <a:noFill/>
                          </a:ln>
                          <a:solidFill>
                            <a:srgbClr val="7030A0"/>
                          </a:solidFill>
                          <a:effectLst/>
                          <a:uFillTx/>
                          <a:latin typeface="+mn-lt"/>
                          <a:ea typeface="+mn-ea"/>
                          <a:cs typeface="+mn-cs"/>
                          <a:sym typeface="Gill Sans"/>
                        </a:rPr>
                        <a:t>Knutson DE, Kodali R, </a:t>
                      </a:r>
                      <a:r>
                        <a:rPr lang="sr-Latn-RS" sz="1100" b="1" i="0" u="none" strike="noStrike" cap="none" spc="0" baseline="0" dirty="0" smtClean="0">
                          <a:ln>
                            <a:noFill/>
                          </a:ln>
                          <a:solidFill>
                            <a:srgbClr val="7030A0"/>
                          </a:solidFill>
                          <a:effectLst/>
                          <a:uFillTx/>
                          <a:latin typeface="+mn-lt"/>
                          <a:ea typeface="+mn-ea"/>
                          <a:cs typeface="+mn-cs"/>
                          <a:sym typeface="Gill Sans"/>
                        </a:rPr>
                        <a:t>Divović B</a:t>
                      </a:r>
                      <a:r>
                        <a:rPr lang="sr-Latn-RS" sz="1100" b="0" i="0" u="none" strike="noStrike" cap="none" spc="0" baseline="0" dirty="0" smtClean="0">
                          <a:ln>
                            <a:noFill/>
                          </a:ln>
                          <a:solidFill>
                            <a:srgbClr val="7030A0"/>
                          </a:solidFill>
                          <a:effectLst/>
                          <a:uFillTx/>
                          <a:latin typeface="+mn-lt"/>
                          <a:ea typeface="+mn-ea"/>
                          <a:cs typeface="+mn-cs"/>
                          <a:sym typeface="Gill Sans"/>
                        </a:rPr>
                        <a:t>, Treven M, Stephen MR, Zahn NM, Dobričić V, Huber AT, Meirelles MA, Verma RS, Wimmer L, Witzigmann C, Arnold LA, Chiou LC, Ernst M, Mihovilovic MD, </a:t>
                      </a:r>
                      <a:r>
                        <a:rPr lang="sr-Latn-RS" sz="1100" b="1" i="0" u="none" strike="noStrike" cap="none" spc="0" baseline="0" dirty="0" smtClean="0">
                          <a:ln>
                            <a:noFill/>
                          </a:ln>
                          <a:solidFill>
                            <a:srgbClr val="7030A0"/>
                          </a:solidFill>
                          <a:effectLst/>
                          <a:uFillTx/>
                          <a:latin typeface="+mn-lt"/>
                          <a:ea typeface="+mn-ea"/>
                          <a:cs typeface="+mn-cs"/>
                          <a:sym typeface="Gill Sans"/>
                        </a:rPr>
                        <a:t>Savić MM</a:t>
                      </a:r>
                      <a:r>
                        <a:rPr lang="sr-Latn-RS" sz="1100" b="0" i="0" u="none" strike="noStrike" cap="none" spc="0" baseline="0" dirty="0" smtClean="0">
                          <a:ln>
                            <a:noFill/>
                          </a:ln>
                          <a:solidFill>
                            <a:srgbClr val="7030A0"/>
                          </a:solidFill>
                          <a:effectLst/>
                          <a:uFillTx/>
                          <a:latin typeface="+mn-lt"/>
                          <a:ea typeface="+mn-ea"/>
                          <a:cs typeface="+mn-cs"/>
                          <a:sym typeface="Gill Sans"/>
                        </a:rPr>
                        <a:t>, Sieghart W, Cook JM. Design and Synthesis of Novel Deuterated Ligands Functionally Selective for the γ-Aminobutyric Acid Type A Receptor (GABA</a:t>
                      </a:r>
                      <a:r>
                        <a:rPr lang="sr-Latn-RS" sz="1100" b="0" i="0" u="none" strike="noStrike" cap="none" spc="0" baseline="-25000" dirty="0" smtClean="0">
                          <a:ln>
                            <a:noFill/>
                          </a:ln>
                          <a:solidFill>
                            <a:srgbClr val="7030A0"/>
                          </a:solidFill>
                          <a:effectLst/>
                          <a:uFillTx/>
                          <a:latin typeface="+mn-lt"/>
                          <a:ea typeface="+mn-ea"/>
                          <a:cs typeface="+mn-cs"/>
                          <a:sym typeface="Gill Sans"/>
                        </a:rPr>
                        <a:t>A</a:t>
                      </a:r>
                      <a:r>
                        <a:rPr lang="sr-Latn-RS" sz="1100" b="0" i="0" u="none" strike="noStrike" cap="none" spc="0" baseline="0" dirty="0" smtClean="0">
                          <a:ln>
                            <a:noFill/>
                          </a:ln>
                          <a:solidFill>
                            <a:srgbClr val="7030A0"/>
                          </a:solidFill>
                          <a:effectLst/>
                          <a:uFillTx/>
                          <a:latin typeface="+mn-lt"/>
                          <a:ea typeface="+mn-ea"/>
                          <a:cs typeface="+mn-cs"/>
                          <a:sym typeface="Gill Sans"/>
                        </a:rPr>
                        <a:t> R) α6 Subtype with Improved Metabolic Stability and Enhanced Bioavailability. J Med Chem. 2018;61:2422-2446. </a:t>
                      </a:r>
                      <a:endParaRPr lang="en-US" sz="1100" b="0" i="0" u="none" strike="noStrike" cap="none" spc="0" baseline="0" dirty="0" smtClean="0">
                        <a:ln>
                          <a:noFill/>
                        </a:ln>
                        <a:solidFill>
                          <a:srgbClr val="7030A0"/>
                        </a:solidFill>
                        <a:effectLst/>
                        <a:uFillTx/>
                        <a:latin typeface="+mn-lt"/>
                        <a:ea typeface="+mn-ea"/>
                        <a:cs typeface="+mn-cs"/>
                        <a:sym typeface="Gill Sans"/>
                      </a:endParaRPr>
                    </a:p>
                    <a:p>
                      <a:pPr marL="177800" lvl="0" indent="-177800" algn="l"/>
                      <a:r>
                        <a:rPr lang="sr-Latn-RS" sz="1100" b="0" i="0" u="none" strike="noStrike" cap="none" spc="0" baseline="0" dirty="0" smtClean="0">
                          <a:ln>
                            <a:noFill/>
                          </a:ln>
                          <a:solidFill>
                            <a:srgbClr val="003300"/>
                          </a:solidFill>
                          <a:effectLst/>
                          <a:uFillTx/>
                          <a:latin typeface="+mn-lt"/>
                          <a:ea typeface="+mn-ea"/>
                          <a:cs typeface="+mn-cs"/>
                          <a:sym typeface="Gill Sans"/>
                        </a:rPr>
                        <a:t>Vasović D, </a:t>
                      </a:r>
                      <a:r>
                        <a:rPr lang="sr-Latn-RS" sz="1100" b="1" i="0" u="none" strike="noStrike" cap="none" spc="0" baseline="0" dirty="0" smtClean="0">
                          <a:ln>
                            <a:noFill/>
                          </a:ln>
                          <a:solidFill>
                            <a:srgbClr val="003300"/>
                          </a:solidFill>
                          <a:effectLst/>
                          <a:uFillTx/>
                          <a:latin typeface="+mn-lt"/>
                          <a:ea typeface="+mn-ea"/>
                          <a:cs typeface="+mn-cs"/>
                          <a:sym typeface="Gill Sans"/>
                        </a:rPr>
                        <a:t>Divović B</a:t>
                      </a:r>
                      <a:r>
                        <a:rPr lang="sr-Latn-RS" sz="1100" b="0" i="0" u="none" strike="noStrike" cap="none" spc="0" baseline="0" dirty="0" smtClean="0">
                          <a:ln>
                            <a:noFill/>
                          </a:ln>
                          <a:solidFill>
                            <a:srgbClr val="003300"/>
                          </a:solidFill>
                          <a:effectLst/>
                          <a:uFillTx/>
                          <a:latin typeface="+mn-lt"/>
                          <a:ea typeface="+mn-ea"/>
                          <a:cs typeface="+mn-cs"/>
                          <a:sym typeface="Gill Sans"/>
                        </a:rPr>
                        <a:t>, Treven M, Knutson DE, Steudle F, Scholze P, </a:t>
                      </a:r>
                      <a:r>
                        <a:rPr lang="sr-Latn-RS" sz="1100" b="1" i="0" u="none" strike="noStrike" cap="none" spc="0" baseline="0" dirty="0" smtClean="0">
                          <a:ln>
                            <a:noFill/>
                          </a:ln>
                          <a:solidFill>
                            <a:srgbClr val="003300"/>
                          </a:solidFill>
                          <a:effectLst/>
                          <a:uFillTx/>
                          <a:latin typeface="+mn-lt"/>
                          <a:ea typeface="+mn-ea"/>
                          <a:cs typeface="+mn-cs"/>
                          <a:sym typeface="Gill Sans"/>
                        </a:rPr>
                        <a:t>Obradović A</a:t>
                      </a:r>
                      <a:r>
                        <a:rPr lang="sr-Latn-RS" sz="1100" b="0" i="0" u="none" strike="noStrike" cap="none" spc="0" baseline="0" dirty="0" smtClean="0">
                          <a:ln>
                            <a:noFill/>
                          </a:ln>
                          <a:solidFill>
                            <a:srgbClr val="003300"/>
                          </a:solidFill>
                          <a:effectLst/>
                          <a:uFillTx/>
                          <a:latin typeface="+mn-lt"/>
                          <a:ea typeface="+mn-ea"/>
                          <a:cs typeface="+mn-cs"/>
                          <a:sym typeface="Gill Sans"/>
                        </a:rPr>
                        <a:t>, Fabjan J, Brković B, Sieghart W, Ernst M, Cook JM, </a:t>
                      </a:r>
                      <a:r>
                        <a:rPr lang="sr-Latn-RS" sz="1100" b="1" i="0" u="none" strike="noStrike" cap="none" spc="0" baseline="0" dirty="0" smtClean="0">
                          <a:ln>
                            <a:noFill/>
                          </a:ln>
                          <a:solidFill>
                            <a:srgbClr val="003300"/>
                          </a:solidFill>
                          <a:effectLst/>
                          <a:uFillTx/>
                          <a:latin typeface="+mn-lt"/>
                          <a:ea typeface="+mn-ea"/>
                          <a:cs typeface="+mn-cs"/>
                          <a:sym typeface="Gill Sans"/>
                        </a:rPr>
                        <a:t>Savić MM</a:t>
                      </a:r>
                      <a:r>
                        <a:rPr lang="sr-Latn-RS" sz="1100" b="0" i="0" u="none" strike="noStrike" cap="none" spc="0" baseline="0" dirty="0" smtClean="0">
                          <a:ln>
                            <a:noFill/>
                          </a:ln>
                          <a:solidFill>
                            <a:srgbClr val="003300"/>
                          </a:solidFill>
                          <a:effectLst/>
                          <a:uFillTx/>
                          <a:latin typeface="+mn-lt"/>
                          <a:ea typeface="+mn-ea"/>
                          <a:cs typeface="+mn-cs"/>
                          <a:sym typeface="Gill Sans"/>
                        </a:rPr>
                        <a:t>. Trigeminal neuropathic pain development and maintenance in rats are suppressed by a positive modulator of α6 GABA</a:t>
                      </a:r>
                      <a:r>
                        <a:rPr lang="sr-Latn-RS" sz="1100" b="0" i="0" u="none" strike="noStrike" cap="none" spc="0" baseline="-25000" dirty="0" smtClean="0">
                          <a:ln>
                            <a:noFill/>
                          </a:ln>
                          <a:solidFill>
                            <a:srgbClr val="003300"/>
                          </a:solidFill>
                          <a:effectLst/>
                          <a:uFillTx/>
                          <a:latin typeface="+mn-lt"/>
                          <a:ea typeface="+mn-ea"/>
                          <a:cs typeface="+mn-cs"/>
                          <a:sym typeface="Gill Sans"/>
                        </a:rPr>
                        <a:t>A</a:t>
                      </a:r>
                      <a:r>
                        <a:rPr lang="sr-Latn-RS" sz="1100" b="0" i="0" u="none" strike="noStrike" cap="none" spc="0" baseline="0" dirty="0" smtClean="0">
                          <a:ln>
                            <a:noFill/>
                          </a:ln>
                          <a:solidFill>
                            <a:srgbClr val="003300"/>
                          </a:solidFill>
                          <a:effectLst/>
                          <a:uFillTx/>
                          <a:latin typeface="+mn-lt"/>
                          <a:ea typeface="+mn-ea"/>
                          <a:cs typeface="+mn-cs"/>
                          <a:sym typeface="Gill Sans"/>
                        </a:rPr>
                        <a:t> receptors. Eur J Pain. 2019;23:973-984.</a:t>
                      </a:r>
                      <a:endParaRPr lang="en-US" sz="1100" b="0" i="0" u="none" strike="noStrike" cap="none" spc="0" baseline="0" dirty="0" smtClean="0">
                        <a:ln>
                          <a:noFill/>
                        </a:ln>
                        <a:solidFill>
                          <a:srgbClr val="003300"/>
                        </a:solidFill>
                        <a:effectLst/>
                        <a:uFillTx/>
                        <a:latin typeface="+mn-lt"/>
                        <a:ea typeface="+mn-ea"/>
                        <a:cs typeface="+mn-cs"/>
                        <a:sym typeface="Gill Sans"/>
                      </a:endParaRPr>
                    </a:p>
                    <a:p>
                      <a:pPr marL="177800" lvl="0" indent="-177800" algn="l"/>
                      <a:r>
                        <a:rPr lang="sr-Latn-RS" sz="1100" b="0" i="0" u="none" strike="noStrike" cap="none" spc="0" baseline="0" dirty="0" smtClean="0">
                          <a:ln>
                            <a:noFill/>
                          </a:ln>
                          <a:solidFill>
                            <a:srgbClr val="7030A0"/>
                          </a:solidFill>
                          <a:effectLst/>
                          <a:uFillTx/>
                          <a:latin typeface="+mn-lt"/>
                          <a:ea typeface="+mn-ea"/>
                          <a:cs typeface="+mn-cs"/>
                          <a:sym typeface="Gill Sans"/>
                        </a:rPr>
                        <a:t>Prevot TD, Li G, </a:t>
                      </a:r>
                      <a:r>
                        <a:rPr lang="sr-Latn-RS" sz="1100" b="1" i="0" u="none" strike="noStrike" cap="none" spc="0" baseline="0" dirty="0" smtClean="0">
                          <a:ln>
                            <a:noFill/>
                          </a:ln>
                          <a:solidFill>
                            <a:srgbClr val="7030A0"/>
                          </a:solidFill>
                          <a:effectLst/>
                          <a:uFillTx/>
                          <a:latin typeface="+mn-lt"/>
                          <a:ea typeface="+mn-ea"/>
                          <a:cs typeface="+mn-cs"/>
                          <a:sym typeface="Gill Sans"/>
                        </a:rPr>
                        <a:t>Vidojevic A</a:t>
                      </a:r>
                      <a:r>
                        <a:rPr lang="sr-Latn-RS" sz="1100" b="0" i="0" u="none" strike="noStrike" cap="none" spc="0" baseline="0" dirty="0" smtClean="0">
                          <a:ln>
                            <a:noFill/>
                          </a:ln>
                          <a:solidFill>
                            <a:srgbClr val="7030A0"/>
                          </a:solidFill>
                          <a:effectLst/>
                          <a:uFillTx/>
                          <a:latin typeface="+mn-lt"/>
                          <a:ea typeface="+mn-ea"/>
                          <a:cs typeface="+mn-cs"/>
                          <a:sym typeface="Gill Sans"/>
                        </a:rPr>
                        <a:t>, Misquitta KA, Fee C, </a:t>
                      </a:r>
                      <a:r>
                        <a:rPr lang="sr-Latn-RS" sz="1100" b="1" i="0" u="none" strike="noStrike" cap="none" spc="0" baseline="0" dirty="0" smtClean="0">
                          <a:ln>
                            <a:noFill/>
                          </a:ln>
                          <a:solidFill>
                            <a:srgbClr val="7030A0"/>
                          </a:solidFill>
                          <a:effectLst/>
                          <a:uFillTx/>
                          <a:latin typeface="+mn-lt"/>
                          <a:ea typeface="+mn-ea"/>
                          <a:cs typeface="+mn-cs"/>
                          <a:sym typeface="Gill Sans"/>
                        </a:rPr>
                        <a:t>Santrac A</a:t>
                      </a:r>
                      <a:r>
                        <a:rPr lang="sr-Latn-RS" sz="1100" b="0" i="0" u="none" strike="noStrike" cap="none" spc="0" baseline="0" dirty="0" smtClean="0">
                          <a:ln>
                            <a:noFill/>
                          </a:ln>
                          <a:solidFill>
                            <a:srgbClr val="7030A0"/>
                          </a:solidFill>
                          <a:effectLst/>
                          <a:uFillTx/>
                          <a:latin typeface="+mn-lt"/>
                          <a:ea typeface="+mn-ea"/>
                          <a:cs typeface="+mn-cs"/>
                          <a:sym typeface="Gill Sans"/>
                        </a:rPr>
                        <a:t>, Knutson DE, Stephen MR, Kodali R, Zahn NM, Arnold LA, Scholze P, Fisher JL, Marković BD, Banasr M, Cook JM, </a:t>
                      </a:r>
                      <a:r>
                        <a:rPr lang="sr-Latn-RS" sz="1100" b="1" i="0" u="none" strike="noStrike" cap="none" spc="0" baseline="0" dirty="0" smtClean="0">
                          <a:ln>
                            <a:noFill/>
                          </a:ln>
                          <a:solidFill>
                            <a:srgbClr val="7030A0"/>
                          </a:solidFill>
                          <a:effectLst/>
                          <a:uFillTx/>
                          <a:latin typeface="+mn-lt"/>
                          <a:ea typeface="+mn-ea"/>
                          <a:cs typeface="+mn-cs"/>
                          <a:sym typeface="Gill Sans"/>
                        </a:rPr>
                        <a:t>Savic M</a:t>
                      </a:r>
                      <a:r>
                        <a:rPr lang="sr-Latn-RS" sz="1100" b="0" i="0" u="none" strike="noStrike" cap="none" spc="0" baseline="0" dirty="0" smtClean="0">
                          <a:ln>
                            <a:noFill/>
                          </a:ln>
                          <a:solidFill>
                            <a:srgbClr val="7030A0"/>
                          </a:solidFill>
                          <a:effectLst/>
                          <a:uFillTx/>
                          <a:latin typeface="+mn-lt"/>
                          <a:ea typeface="+mn-ea"/>
                          <a:cs typeface="+mn-cs"/>
                          <a:sym typeface="Gill Sans"/>
                        </a:rPr>
                        <a:t>, Sibille E. Novel Benzodiazepine-Like Ligands with Various Anxiolytic, Antidepressant, or Pro-Cognitive Profiles. Mol Neuropsychiatry. </a:t>
                      </a:r>
                      <a:br>
                        <a:rPr lang="sr-Latn-RS" sz="1100" b="0" i="0" u="none" strike="noStrike" cap="none" spc="0" baseline="0" dirty="0" smtClean="0">
                          <a:ln>
                            <a:noFill/>
                          </a:ln>
                          <a:solidFill>
                            <a:srgbClr val="7030A0"/>
                          </a:solidFill>
                          <a:effectLst/>
                          <a:uFillTx/>
                          <a:latin typeface="+mn-lt"/>
                          <a:ea typeface="+mn-ea"/>
                          <a:cs typeface="+mn-cs"/>
                          <a:sym typeface="Gill Sans"/>
                        </a:rPr>
                      </a:br>
                      <a:r>
                        <a:rPr lang="sr-Latn-RS" sz="1100" b="0" i="0" u="none" strike="noStrike" cap="none" spc="0" baseline="0" dirty="0" smtClean="0">
                          <a:ln>
                            <a:noFill/>
                          </a:ln>
                          <a:solidFill>
                            <a:srgbClr val="7030A0"/>
                          </a:solidFill>
                          <a:effectLst/>
                          <a:uFillTx/>
                          <a:latin typeface="+mn-lt"/>
                          <a:ea typeface="+mn-ea"/>
                          <a:cs typeface="+mn-cs"/>
                          <a:sym typeface="Gill Sans"/>
                        </a:rPr>
                        <a:t>2019;5:84-97.</a:t>
                      </a:r>
                      <a:endParaRPr lang="en-US" sz="1100" b="0" i="0" u="none" strike="noStrike" cap="none" spc="0" baseline="0" dirty="0" smtClean="0">
                        <a:ln>
                          <a:noFill/>
                        </a:ln>
                        <a:solidFill>
                          <a:srgbClr val="7030A0"/>
                        </a:solidFill>
                        <a:effectLst/>
                        <a:uFillTx/>
                        <a:latin typeface="+mn-lt"/>
                        <a:ea typeface="+mn-ea"/>
                        <a:cs typeface="+mn-cs"/>
                        <a:sym typeface="Gill Sans"/>
                      </a:endParaRPr>
                    </a:p>
                    <a:p>
                      <a:pPr marL="177800" lvl="0" indent="-177800" algn="l"/>
                      <a:r>
                        <a:rPr lang="sr-Latn-RS" sz="1100" b="1" i="0" u="none" strike="noStrike" cap="none" spc="0" baseline="0" dirty="0" smtClean="0">
                          <a:ln>
                            <a:noFill/>
                          </a:ln>
                          <a:solidFill>
                            <a:srgbClr val="003300"/>
                          </a:solidFill>
                          <a:effectLst/>
                          <a:uFillTx/>
                          <a:latin typeface="+mn-lt"/>
                          <a:ea typeface="+mn-ea"/>
                          <a:cs typeface="+mn-cs"/>
                          <a:sym typeface="Gill Sans"/>
                        </a:rPr>
                        <a:t>Batinić B</a:t>
                      </a:r>
                      <a:r>
                        <a:rPr lang="sr-Latn-RS" sz="1100" b="0" i="0" u="none" strike="noStrike" cap="none" spc="0" baseline="0" dirty="0" smtClean="0">
                          <a:ln>
                            <a:noFill/>
                          </a:ln>
                          <a:solidFill>
                            <a:srgbClr val="003300"/>
                          </a:solidFill>
                          <a:effectLst/>
                          <a:uFillTx/>
                          <a:latin typeface="+mn-lt"/>
                          <a:ea typeface="+mn-ea"/>
                          <a:cs typeface="+mn-cs"/>
                          <a:sym typeface="Gill Sans"/>
                        </a:rPr>
                        <a:t>, </a:t>
                      </a:r>
                      <a:r>
                        <a:rPr lang="sr-Latn-RS" sz="1100" b="1" i="0" u="none" strike="noStrike" cap="none" spc="0" baseline="0" dirty="0" smtClean="0">
                          <a:ln>
                            <a:noFill/>
                          </a:ln>
                          <a:solidFill>
                            <a:srgbClr val="003300"/>
                          </a:solidFill>
                          <a:effectLst/>
                          <a:uFillTx/>
                          <a:latin typeface="+mn-lt"/>
                          <a:ea typeface="+mn-ea"/>
                          <a:cs typeface="+mn-cs"/>
                          <a:sym typeface="Gill Sans"/>
                        </a:rPr>
                        <a:t>Santrač A</a:t>
                      </a:r>
                      <a:r>
                        <a:rPr lang="sr-Latn-RS" sz="1100" b="0" i="0" u="none" strike="noStrike" cap="none" spc="0" baseline="0" dirty="0" smtClean="0">
                          <a:ln>
                            <a:noFill/>
                          </a:ln>
                          <a:solidFill>
                            <a:srgbClr val="003300"/>
                          </a:solidFill>
                          <a:effectLst/>
                          <a:uFillTx/>
                          <a:latin typeface="+mn-lt"/>
                          <a:ea typeface="+mn-ea"/>
                          <a:cs typeface="+mn-cs"/>
                          <a:sym typeface="Gill Sans"/>
                        </a:rPr>
                        <a:t>, </a:t>
                      </a:r>
                      <a:r>
                        <a:rPr lang="sr-Latn-RS" sz="1100" b="1" i="0" u="none" strike="noStrike" cap="none" spc="0" baseline="0" dirty="0" smtClean="0">
                          <a:ln>
                            <a:noFill/>
                          </a:ln>
                          <a:solidFill>
                            <a:srgbClr val="003300"/>
                          </a:solidFill>
                          <a:effectLst/>
                          <a:uFillTx/>
                          <a:latin typeface="+mn-lt"/>
                          <a:ea typeface="+mn-ea"/>
                          <a:cs typeface="+mn-cs"/>
                          <a:sym typeface="Gill Sans"/>
                        </a:rPr>
                        <a:t>Jančić I</a:t>
                      </a:r>
                      <a:r>
                        <a:rPr lang="sr-Latn-RS" sz="1100" b="0" i="0" u="none" strike="noStrike" cap="none" spc="0" baseline="0" dirty="0" smtClean="0">
                          <a:ln>
                            <a:noFill/>
                          </a:ln>
                          <a:solidFill>
                            <a:srgbClr val="003300"/>
                          </a:solidFill>
                          <a:effectLst/>
                          <a:uFillTx/>
                          <a:latin typeface="+mn-lt"/>
                          <a:ea typeface="+mn-ea"/>
                          <a:cs typeface="+mn-cs"/>
                          <a:sym typeface="Gill Sans"/>
                        </a:rPr>
                        <a:t>, Li G, </a:t>
                      </a:r>
                      <a:r>
                        <a:rPr lang="sr-Latn-RS" sz="1100" b="1" i="0" u="none" strike="noStrike" cap="none" spc="0" baseline="0" dirty="0" smtClean="0">
                          <a:ln>
                            <a:noFill/>
                          </a:ln>
                          <a:solidFill>
                            <a:srgbClr val="003300"/>
                          </a:solidFill>
                          <a:effectLst/>
                          <a:uFillTx/>
                          <a:latin typeface="+mn-lt"/>
                          <a:ea typeface="+mn-ea"/>
                          <a:cs typeface="+mn-cs"/>
                          <a:sym typeface="Gill Sans"/>
                        </a:rPr>
                        <a:t>Vidojević A</a:t>
                      </a:r>
                      <a:r>
                        <a:rPr lang="sr-Latn-RS" sz="1100" b="0" i="0" u="none" strike="noStrike" cap="none" spc="0" baseline="0" dirty="0" smtClean="0">
                          <a:ln>
                            <a:noFill/>
                          </a:ln>
                          <a:solidFill>
                            <a:srgbClr val="003300"/>
                          </a:solidFill>
                          <a:effectLst/>
                          <a:uFillTx/>
                          <a:latin typeface="+mn-lt"/>
                          <a:ea typeface="+mn-ea"/>
                          <a:cs typeface="+mn-cs"/>
                          <a:sym typeface="Gill Sans"/>
                        </a:rPr>
                        <a:t>, Marković B, Cook JM, </a:t>
                      </a:r>
                      <a:r>
                        <a:rPr lang="sr-Latn-RS" sz="1100" b="1" i="0" u="none" strike="noStrike" cap="none" spc="0" baseline="0" dirty="0" smtClean="0">
                          <a:ln>
                            <a:noFill/>
                          </a:ln>
                          <a:solidFill>
                            <a:srgbClr val="003300"/>
                          </a:solidFill>
                          <a:effectLst/>
                          <a:uFillTx/>
                          <a:latin typeface="+mn-lt"/>
                          <a:ea typeface="+mn-ea"/>
                          <a:cs typeface="+mn-cs"/>
                          <a:sym typeface="Gill Sans"/>
                        </a:rPr>
                        <a:t>Savić MM</a:t>
                      </a:r>
                      <a:r>
                        <a:rPr lang="sr-Latn-RS" sz="1100" b="0" i="0" u="none" strike="noStrike" cap="none" spc="0" baseline="0" dirty="0" smtClean="0">
                          <a:ln>
                            <a:noFill/>
                          </a:ln>
                          <a:solidFill>
                            <a:srgbClr val="003300"/>
                          </a:solidFill>
                          <a:effectLst/>
                          <a:uFillTx/>
                          <a:latin typeface="+mn-lt"/>
                          <a:ea typeface="+mn-ea"/>
                          <a:cs typeface="+mn-cs"/>
                          <a:sym typeface="Gill Sans"/>
                        </a:rPr>
                        <a:t>. Positive modulation of α5 GABA</a:t>
                      </a:r>
                      <a:r>
                        <a:rPr lang="sr-Latn-RS" sz="1100" b="0" i="0" u="none" strike="noStrike" cap="none" spc="0" baseline="-25000" dirty="0" smtClean="0">
                          <a:ln>
                            <a:noFill/>
                          </a:ln>
                          <a:solidFill>
                            <a:srgbClr val="003300"/>
                          </a:solidFill>
                          <a:effectLst/>
                          <a:uFillTx/>
                          <a:latin typeface="+mn-lt"/>
                          <a:ea typeface="+mn-ea"/>
                          <a:cs typeface="+mn-cs"/>
                          <a:sym typeface="Gill Sans"/>
                        </a:rPr>
                        <a:t>A</a:t>
                      </a:r>
                      <a:r>
                        <a:rPr lang="sr-Latn-RS" sz="1100" b="0" i="0" u="none" strike="noStrike" cap="none" spc="0" baseline="0" dirty="0" smtClean="0">
                          <a:ln>
                            <a:noFill/>
                          </a:ln>
                          <a:solidFill>
                            <a:srgbClr val="003300"/>
                          </a:solidFill>
                          <a:effectLst/>
                          <a:uFillTx/>
                          <a:latin typeface="+mn-lt"/>
                          <a:ea typeface="+mn-ea"/>
                          <a:cs typeface="+mn-cs"/>
                          <a:sym typeface="Gill Sans"/>
                        </a:rPr>
                        <a:t> receptors in preadolescence prevents reduced locomotor response to amphetamine in adult female but not male rats prenatally exposed to lipopolysaccharide. Int J Dev Neurosci. 2017;61:31-39.</a:t>
                      </a:r>
                      <a:endParaRPr lang="en-US" sz="1100" b="0" i="0" u="none" strike="noStrike" cap="none" spc="0" baseline="0" dirty="0" smtClean="0">
                        <a:ln>
                          <a:noFill/>
                        </a:ln>
                        <a:solidFill>
                          <a:srgbClr val="003300"/>
                        </a:solidFill>
                        <a:effectLst/>
                        <a:uFillTx/>
                        <a:latin typeface="+mn-lt"/>
                        <a:ea typeface="+mn-ea"/>
                        <a:cs typeface="+mn-cs"/>
                        <a:sym typeface="Gill Sans"/>
                      </a:endParaRPr>
                    </a:p>
                    <a:p>
                      <a:pPr marL="177800" lvl="0" indent="-177800" algn="l"/>
                      <a:r>
                        <a:rPr lang="sr-Latn-RS" sz="1100" b="1" i="0" u="none" strike="noStrike" cap="none" spc="0" baseline="0" dirty="0" smtClean="0">
                          <a:ln>
                            <a:noFill/>
                          </a:ln>
                          <a:solidFill>
                            <a:srgbClr val="7030A0"/>
                          </a:solidFill>
                          <a:effectLst/>
                          <a:uFillTx/>
                          <a:latin typeface="+mn-lt"/>
                          <a:ea typeface="+mn-ea"/>
                          <a:cs typeface="+mn-cs"/>
                          <a:sym typeface="Gill Sans"/>
                        </a:rPr>
                        <a:t>Bojić MG</a:t>
                      </a:r>
                      <a:r>
                        <a:rPr lang="sr-Latn-RS" sz="1100" b="0" i="0" u="none" strike="noStrike" cap="none" spc="0" baseline="0" dirty="0" smtClean="0">
                          <a:ln>
                            <a:noFill/>
                          </a:ln>
                          <a:solidFill>
                            <a:srgbClr val="7030A0"/>
                          </a:solidFill>
                          <a:effectLst/>
                          <a:uFillTx/>
                          <a:latin typeface="+mn-lt"/>
                          <a:ea typeface="+mn-ea"/>
                          <a:cs typeface="+mn-cs"/>
                          <a:sym typeface="Gill Sans"/>
                        </a:rPr>
                        <a:t>, Todorović L, </a:t>
                      </a:r>
                      <a:r>
                        <a:rPr lang="sr-Latn-RS" sz="1100" b="1" i="0" u="none" strike="noStrike" cap="none" spc="0" baseline="0" dirty="0" smtClean="0">
                          <a:ln>
                            <a:noFill/>
                          </a:ln>
                          <a:solidFill>
                            <a:srgbClr val="7030A0"/>
                          </a:solidFill>
                          <a:effectLst/>
                          <a:uFillTx/>
                          <a:latin typeface="+mn-lt"/>
                          <a:ea typeface="+mn-ea"/>
                          <a:cs typeface="+mn-cs"/>
                          <a:sym typeface="Gill Sans"/>
                        </a:rPr>
                        <a:t>Santrač A</a:t>
                      </a:r>
                      <a:r>
                        <a:rPr lang="sr-Latn-RS" sz="1100" b="0" i="0" u="none" strike="noStrike" cap="none" spc="0" baseline="0" dirty="0" smtClean="0">
                          <a:ln>
                            <a:noFill/>
                          </a:ln>
                          <a:solidFill>
                            <a:srgbClr val="7030A0"/>
                          </a:solidFill>
                          <a:effectLst/>
                          <a:uFillTx/>
                          <a:latin typeface="+mn-lt"/>
                          <a:ea typeface="+mn-ea"/>
                          <a:cs typeface="+mn-cs"/>
                          <a:sym typeface="Gill Sans"/>
                        </a:rPr>
                        <a:t>, Mian MY, Sharmin D, Cook JM, </a:t>
                      </a:r>
                      <a:r>
                        <a:rPr lang="sr-Latn-RS" sz="1100" b="1" i="0" u="none" strike="noStrike" cap="none" spc="0" baseline="0" dirty="0" smtClean="0">
                          <a:ln>
                            <a:noFill/>
                          </a:ln>
                          <a:solidFill>
                            <a:srgbClr val="7030A0"/>
                          </a:solidFill>
                          <a:effectLst/>
                          <a:uFillTx/>
                          <a:latin typeface="+mn-lt"/>
                          <a:ea typeface="+mn-ea"/>
                          <a:cs typeface="+mn-cs"/>
                          <a:sym typeface="Gill Sans"/>
                        </a:rPr>
                        <a:t>Savić MM</a:t>
                      </a:r>
                      <a:r>
                        <a:rPr lang="sr-Latn-RS" sz="1100" b="0" i="0" u="none" strike="noStrike" cap="none" spc="0" baseline="0" dirty="0" smtClean="0">
                          <a:ln>
                            <a:noFill/>
                          </a:ln>
                          <a:solidFill>
                            <a:srgbClr val="7030A0"/>
                          </a:solidFill>
                          <a:effectLst/>
                          <a:uFillTx/>
                          <a:latin typeface="+mn-lt"/>
                          <a:ea typeface="+mn-ea"/>
                          <a:cs typeface="+mn-cs"/>
                          <a:sym typeface="Gill Sans"/>
                        </a:rPr>
                        <a:t>. Vasodilatory effects of a variety of positive allosteric modulators of GABA</a:t>
                      </a:r>
                      <a:r>
                        <a:rPr lang="sr-Latn-RS" sz="1100" b="0" i="0" u="none" strike="noStrike" cap="none" spc="0" baseline="-25000" dirty="0" smtClean="0">
                          <a:ln>
                            <a:noFill/>
                          </a:ln>
                          <a:solidFill>
                            <a:srgbClr val="7030A0"/>
                          </a:solidFill>
                          <a:effectLst/>
                          <a:uFillTx/>
                          <a:latin typeface="+mn-lt"/>
                          <a:ea typeface="+mn-ea"/>
                          <a:cs typeface="+mn-cs"/>
                          <a:sym typeface="Gill Sans"/>
                        </a:rPr>
                        <a:t>A</a:t>
                      </a:r>
                      <a:r>
                        <a:rPr lang="sr-Latn-RS" sz="1100" b="0" i="0" u="none" strike="noStrike" cap="none" spc="0" baseline="0" dirty="0" smtClean="0">
                          <a:ln>
                            <a:noFill/>
                          </a:ln>
                          <a:solidFill>
                            <a:srgbClr val="7030A0"/>
                          </a:solidFill>
                          <a:effectLst/>
                          <a:uFillTx/>
                          <a:latin typeface="+mn-lt"/>
                          <a:ea typeface="+mn-ea"/>
                          <a:cs typeface="+mn-cs"/>
                          <a:sym typeface="Gill Sans"/>
                        </a:rPr>
                        <a:t> receptors on rat thoracic aorta. Eur J Pharmacol. 2021;899:174023.</a:t>
                      </a:r>
                      <a:endParaRPr lang="en-US" sz="1100" b="0" i="0" u="none" strike="noStrike" cap="none" spc="0" baseline="0" dirty="0" smtClean="0">
                        <a:ln>
                          <a:noFill/>
                        </a:ln>
                        <a:solidFill>
                          <a:srgbClr val="7030A0"/>
                        </a:solidFill>
                        <a:effectLst/>
                        <a:uFillTx/>
                        <a:latin typeface="+mn-lt"/>
                        <a:ea typeface="+mn-ea"/>
                        <a:cs typeface="+mn-cs"/>
                        <a:sym typeface="Gill Sans"/>
                      </a:endParaRPr>
                    </a:p>
                    <a:p>
                      <a:pPr marL="177800" lvl="0" indent="-177800" algn="l"/>
                      <a:r>
                        <a:rPr lang="sr-Latn-RS" sz="1100" b="1" i="0" u="none" strike="noStrike" cap="none" spc="0" baseline="0" dirty="0" smtClean="0">
                          <a:ln>
                            <a:noFill/>
                          </a:ln>
                          <a:solidFill>
                            <a:srgbClr val="003300"/>
                          </a:solidFill>
                          <a:effectLst/>
                          <a:uFillTx/>
                          <a:latin typeface="+mn-lt"/>
                          <a:ea typeface="+mn-ea"/>
                          <a:cs typeface="+mn-cs"/>
                          <a:sym typeface="Gill Sans"/>
                        </a:rPr>
                        <a:t>Savić MM</a:t>
                      </a:r>
                      <a:r>
                        <a:rPr lang="sr-Latn-RS" sz="1100" b="0" i="0" u="none" strike="noStrike" cap="none" spc="0" baseline="0" dirty="0" smtClean="0">
                          <a:ln>
                            <a:noFill/>
                          </a:ln>
                          <a:solidFill>
                            <a:srgbClr val="003300"/>
                          </a:solidFill>
                          <a:effectLst/>
                          <a:uFillTx/>
                          <a:latin typeface="+mn-lt"/>
                          <a:ea typeface="+mn-ea"/>
                          <a:cs typeface="+mn-cs"/>
                          <a:sym typeface="Gill Sans"/>
                        </a:rPr>
                        <a:t>, Huang S, Furtmüller R, Clayton T, Huck S, Obradović DI, Ugrešić ND, Sieghart W, Bokonjić DR, Cook JM. Are GABA</a:t>
                      </a:r>
                      <a:r>
                        <a:rPr lang="sr-Latn-RS" sz="1100" b="0" i="0" u="none" strike="noStrike" cap="none" spc="0" baseline="-25000" dirty="0" smtClean="0">
                          <a:ln>
                            <a:noFill/>
                          </a:ln>
                          <a:solidFill>
                            <a:srgbClr val="003300"/>
                          </a:solidFill>
                          <a:effectLst/>
                          <a:uFillTx/>
                          <a:latin typeface="+mn-lt"/>
                          <a:ea typeface="+mn-ea"/>
                          <a:cs typeface="+mn-cs"/>
                          <a:sym typeface="Gill Sans"/>
                        </a:rPr>
                        <a:t>A</a:t>
                      </a:r>
                      <a:r>
                        <a:rPr lang="sr-Latn-RS" sz="1100" b="0" i="0" u="none" strike="noStrike" cap="none" spc="0" baseline="0" dirty="0" smtClean="0">
                          <a:ln>
                            <a:noFill/>
                          </a:ln>
                          <a:solidFill>
                            <a:srgbClr val="003300"/>
                          </a:solidFill>
                          <a:effectLst/>
                          <a:uFillTx/>
                          <a:latin typeface="+mn-lt"/>
                          <a:ea typeface="+mn-ea"/>
                          <a:cs typeface="+mn-cs"/>
                          <a:sym typeface="Gill Sans"/>
                        </a:rPr>
                        <a:t> receptors containing alpha5 subunits contributing to the sedative properties of benzodiazepine site agonists? Neuropsychopharmacology. 2008;33:332-9.</a:t>
                      </a:r>
                      <a:endParaRPr lang="en-US" sz="1100" b="0" i="0" u="none" strike="noStrike" cap="none" spc="0" baseline="0" dirty="0" smtClean="0">
                        <a:ln>
                          <a:noFill/>
                        </a:ln>
                        <a:solidFill>
                          <a:srgbClr val="003300"/>
                        </a:solidFill>
                        <a:effectLst/>
                        <a:uFillTx/>
                        <a:latin typeface="+mn-lt"/>
                        <a:ea typeface="+mn-ea"/>
                        <a:cs typeface="+mn-cs"/>
                        <a:sym typeface="Gill Sans"/>
                      </a:endParaRPr>
                    </a:p>
                    <a:p>
                      <a:pPr marL="177800" indent="-177800" algn="l"/>
                      <a:r>
                        <a:rPr lang="sr-Latn-RS" sz="1100" b="1" i="0" u="none" strike="noStrike" cap="none" spc="0" baseline="0" dirty="0" smtClean="0">
                          <a:ln>
                            <a:noFill/>
                          </a:ln>
                          <a:solidFill>
                            <a:srgbClr val="7030A0"/>
                          </a:solidFill>
                          <a:effectLst/>
                          <a:uFillTx/>
                          <a:latin typeface="+mn-lt"/>
                          <a:ea typeface="+mn-ea"/>
                          <a:cs typeface="+mn-cs"/>
                          <a:sym typeface="Gill Sans"/>
                        </a:rPr>
                        <a:t>Savić MM</a:t>
                      </a:r>
                      <a:r>
                        <a:rPr lang="sr-Latn-RS" sz="1100" b="0" i="0" u="none" strike="noStrike" cap="none" spc="0" baseline="0" dirty="0" smtClean="0">
                          <a:ln>
                            <a:noFill/>
                          </a:ln>
                          <a:solidFill>
                            <a:srgbClr val="7030A0"/>
                          </a:solidFill>
                          <a:effectLst/>
                          <a:uFillTx/>
                          <a:latin typeface="+mn-lt"/>
                          <a:ea typeface="+mn-ea"/>
                          <a:cs typeface="+mn-cs"/>
                          <a:sym typeface="Gill Sans"/>
                        </a:rPr>
                        <a:t>, Clayton T, Furtmüller R, Gavrilović I, Samardzić J, Savić S, Huck S, Sieghart W, Cook JM. PWZ-029, a compound with moderate inverse agonist, functional selectivity at GABA</a:t>
                      </a:r>
                      <a:r>
                        <a:rPr lang="sr-Latn-RS" sz="1100" b="0" i="0" u="none" strike="noStrike" cap="none" spc="0" baseline="-25000" dirty="0" smtClean="0">
                          <a:ln>
                            <a:noFill/>
                          </a:ln>
                          <a:solidFill>
                            <a:srgbClr val="7030A0"/>
                          </a:solidFill>
                          <a:effectLst/>
                          <a:uFillTx/>
                          <a:latin typeface="+mn-lt"/>
                          <a:ea typeface="+mn-ea"/>
                          <a:cs typeface="+mn-cs"/>
                          <a:sym typeface="Gill Sans"/>
                        </a:rPr>
                        <a:t>A</a:t>
                      </a:r>
                      <a:r>
                        <a:rPr lang="sr-Latn-RS" sz="1100" b="0" i="0" u="none" strike="noStrike" cap="none" spc="0" baseline="0" dirty="0" smtClean="0">
                          <a:ln>
                            <a:noFill/>
                          </a:ln>
                          <a:solidFill>
                            <a:srgbClr val="7030A0"/>
                          </a:solidFill>
                          <a:effectLst/>
                          <a:uFillTx/>
                          <a:latin typeface="+mn-lt"/>
                          <a:ea typeface="+mn-ea"/>
                          <a:cs typeface="+mn-cs"/>
                          <a:sym typeface="Gill Sans"/>
                        </a:rPr>
                        <a:t> receptors containing alpha5 subunits, improves passive, but not active, avoidance learning in rats. Brain Res. 2008;1208:150-9.</a:t>
                      </a:r>
                      <a:endParaRPr lang="en-US" sz="1100" b="0" i="0" u="none" strike="noStrike" cap="none" spc="0" baseline="0" dirty="0">
                        <a:ln>
                          <a:noFill/>
                        </a:ln>
                        <a:solidFill>
                          <a:srgbClr val="7030A0"/>
                        </a:solidFill>
                        <a:effectLst/>
                        <a:uFillTx/>
                        <a:latin typeface="+mn-lt"/>
                        <a:ea typeface="+mn-ea"/>
                        <a:cs typeface="+mn-cs"/>
                        <a:sym typeface="Gill Sans"/>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7"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1917942" y="857972"/>
            <a:ext cx="3725379" cy="841256"/>
          </a:xfrm>
        </p:spPr>
        <p:txBody>
          <a:bodyPr/>
          <a:lstStyle/>
          <a:p>
            <a:pPr algn="ctr"/>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pPr algn="ctr"/>
            <a:r>
              <a:rPr lang="sr-Latn-RS" sz="2400" dirty="0" smtClean="0">
                <a:solidFill>
                  <a:srgbClr val="7030A0"/>
                </a:solidFill>
              </a:rPr>
              <a:t>PROF. </a:t>
            </a:r>
            <a:r>
              <a:rPr lang="vi-VN" sz="2400" dirty="0" smtClean="0">
                <a:solidFill>
                  <a:srgbClr val="7030A0"/>
                </a:solidFill>
              </a:rPr>
              <a:t>Miroslav </a:t>
            </a:r>
            <a:r>
              <a:rPr lang="vi-VN" sz="2400" dirty="0">
                <a:solidFill>
                  <a:srgbClr val="7030A0"/>
                </a:solidFill>
              </a:rPr>
              <a:t>Savić</a:t>
            </a:r>
            <a:endParaRPr lang="en-US" sz="2400" dirty="0">
              <a:solidFill>
                <a:srgbClr val="7030A0"/>
              </a:solidFill>
            </a:endParaRPr>
          </a:p>
        </p:txBody>
      </p:sp>
      <p:sp>
        <p:nvSpPr>
          <p:cNvPr id="5" name="TextBox 4"/>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1200" b="0" i="1" u="none" strike="noStrike" cap="none" spc="0" normalizeH="0" baseline="0" dirty="0" smtClean="0">
                <a:ln>
                  <a:noFill/>
                </a:ln>
                <a:solidFill>
                  <a:schemeClr val="accent1">
                    <a:lumMod val="75000"/>
                  </a:schemeClr>
                </a:solidFill>
                <a:effectLst/>
                <a:uFillTx/>
                <a:latin typeface="+mn-lt"/>
                <a:ea typeface="+mn-ea"/>
                <a:cs typeface="+mn-cs"/>
                <a:sym typeface="Gill Sans Light"/>
              </a:rPr>
              <a:t>Full bibliography</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lang="en-US" sz="1200" dirty="0" smtClean="0">
                <a:solidFill>
                  <a:schemeClr val="accent1">
                    <a:lumMod val="75000"/>
                  </a:schemeClr>
                </a:solidFill>
              </a:rPr>
              <a:t>Faculty </a:t>
            </a:r>
            <a:r>
              <a:rPr lang="en-US" sz="1200" dirty="0">
                <a:solidFill>
                  <a:schemeClr val="accent1">
                    <a:lumMod val="75000"/>
                  </a:schemeClr>
                </a:solidFill>
              </a:rPr>
              <a:t>of </a:t>
            </a:r>
            <a:r>
              <a:rPr lang="en-US" sz="1200" dirty="0" smtClean="0">
                <a:solidFill>
                  <a:schemeClr val="accent1">
                    <a:lumMod val="75000"/>
                  </a:schemeClr>
                </a:solidFill>
              </a:rPr>
              <a:t>Pharmacy</a:t>
            </a:r>
            <a:r>
              <a:rPr lang="sr-Latn-RS" sz="1200" dirty="0" smtClean="0">
                <a:solidFill>
                  <a:schemeClr val="accent1">
                    <a:lumMod val="75000"/>
                  </a:schemeClr>
                </a:solidFill>
              </a:rPr>
              <a:t> </a:t>
            </a:r>
            <a:r>
              <a:rPr lang="en-US" sz="1200" dirty="0" smtClean="0">
                <a:solidFill>
                  <a:schemeClr val="accent1">
                    <a:lumMod val="75000"/>
                  </a:schemeClr>
                </a:solidFill>
              </a:rPr>
              <a:t>Repository</a:t>
            </a:r>
            <a:r>
              <a:rPr lang="sr-Latn-RS" sz="1200" dirty="0" smtClean="0">
                <a:solidFill>
                  <a:schemeClr val="accent1">
                    <a:lumMod val="75000"/>
                  </a:schemeClr>
                </a:solidFill>
              </a:rPr>
              <a:t> </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1534024376"/>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932080" y="857972"/>
            <a:ext cx="6033703" cy="841256"/>
          </a:xfrm>
        </p:spPr>
        <p:txBody>
          <a:bodyPr/>
          <a:lstStyle/>
          <a:p>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r>
              <a:rPr lang="sr-Latn-RS" sz="2400" dirty="0" smtClean="0">
                <a:solidFill>
                  <a:srgbClr val="7030A0"/>
                </a:solidFill>
              </a:rPr>
              <a:t>Prof</a:t>
            </a:r>
            <a:r>
              <a:rPr lang="sr-Latn-RS" sz="2400" dirty="0">
                <a:solidFill>
                  <a:srgbClr val="7030A0"/>
                </a:solidFill>
              </a:rPr>
              <a:t>. </a:t>
            </a:r>
            <a:r>
              <a:rPr lang="sr-Latn-RS" sz="2400" dirty="0" err="1" smtClean="0">
                <a:solidFill>
                  <a:srgbClr val="7030A0"/>
                </a:solidFill>
              </a:rPr>
              <a:t>Radica</a:t>
            </a:r>
            <a:r>
              <a:rPr lang="sr-Latn-RS" sz="2400" dirty="0" smtClean="0">
                <a:solidFill>
                  <a:srgbClr val="7030A0"/>
                </a:solidFill>
              </a:rPr>
              <a:t> </a:t>
            </a:r>
            <a:r>
              <a:rPr lang="sr-Latn-RS" sz="2400" dirty="0">
                <a:solidFill>
                  <a:srgbClr val="7030A0"/>
                </a:solidFill>
              </a:rPr>
              <a:t>Stepanović-Petrović</a:t>
            </a:r>
            <a:endParaRPr lang="en-US" sz="2400" dirty="0">
              <a:solidFill>
                <a:srgbClr val="7030A0"/>
              </a:solidFill>
            </a:endParaRPr>
          </a:p>
        </p:txBody>
      </p:sp>
      <p:sp>
        <p:nvSpPr>
          <p:cNvPr id="4" name="Text Placeholder 3">
            <a:extLst>
              <a:ext uri="{FF2B5EF4-FFF2-40B4-BE49-F238E27FC236}">
                <a16:creationId xmlns:a16="http://schemas.microsoft.com/office/drawing/2014/main" id="{88352119-476B-4847-891D-39732FF6DFDA}"/>
              </a:ext>
            </a:extLst>
          </p:cNvPr>
          <p:cNvSpPr>
            <a:spLocks noGrp="1"/>
          </p:cNvSpPr>
          <p:nvPr>
            <p:ph type="body" sz="quarter" idx="27"/>
          </p:nvPr>
        </p:nvSpPr>
        <p:spPr>
          <a:xfrm>
            <a:off x="932080" y="3485398"/>
            <a:ext cx="3710888" cy="394980"/>
          </a:xfrm>
        </p:spPr>
        <p:txBody>
          <a:bodyPr/>
          <a:lstStyle/>
          <a:p>
            <a:r>
              <a:rPr lang="sr-Latn-RS" dirty="0" err="1">
                <a:solidFill>
                  <a:srgbClr val="7030A0"/>
                </a:solidFill>
              </a:rPr>
              <a:t>Pharmacology</a:t>
            </a:r>
            <a:r>
              <a:rPr lang="sr-Latn-RS" dirty="0">
                <a:solidFill>
                  <a:srgbClr val="7030A0"/>
                </a:solidFill>
              </a:rPr>
              <a:t> </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070563461"/>
              </p:ext>
            </p:extLst>
          </p:nvPr>
        </p:nvGraphicFramePr>
        <p:xfrm>
          <a:off x="932080" y="4022887"/>
          <a:ext cx="6050611" cy="4855464"/>
        </p:xfrm>
        <a:graphic>
          <a:graphicData uri="http://schemas.openxmlformats.org/drawingml/2006/table">
            <a:tbl>
              <a:tblPr firstRow="1" firstCol="1" bandRow="1">
                <a:tableStyleId>{5940675A-B579-460E-94D1-54222C63F5DA}</a:tableStyleId>
              </a:tblPr>
              <a:tblGrid>
                <a:gridCol w="930839">
                  <a:extLst>
                    <a:ext uri="{9D8B030D-6E8A-4147-A177-3AD203B41FA5}">
                      <a16:colId xmlns:a16="http://schemas.microsoft.com/office/drawing/2014/main" val="20000"/>
                    </a:ext>
                  </a:extLst>
                </a:gridCol>
                <a:gridCol w="5119772">
                  <a:extLst>
                    <a:ext uri="{9D8B030D-6E8A-4147-A177-3AD203B41FA5}">
                      <a16:colId xmlns:a16="http://schemas.microsoft.com/office/drawing/2014/main" val="20001"/>
                    </a:ext>
                  </a:extLst>
                </a:gridCol>
              </a:tblGrid>
              <a:tr h="198672">
                <a:tc>
                  <a:txBody>
                    <a:bodyPr/>
                    <a:lstStyle/>
                    <a:p>
                      <a:pPr algn="l">
                        <a:spcAft>
                          <a:spcPts val="0"/>
                        </a:spcAft>
                      </a:pPr>
                      <a:r>
                        <a:rPr lang="sr-Latn-RS" sz="1200" kern="1200" dirty="0" err="1" smtClean="0">
                          <a:solidFill>
                            <a:srgbClr val="7030A0"/>
                          </a:solidFill>
                          <a:effectLst/>
                        </a:rPr>
                        <a:t>Research</a:t>
                      </a:r>
                      <a:r>
                        <a:rPr lang="sr-Latn-RS" sz="1200" kern="1200" dirty="0" smtClean="0">
                          <a:solidFill>
                            <a:srgbClr val="7030A0"/>
                          </a:solidFill>
                          <a:effectLst/>
                        </a:rPr>
                        <a:t> </a:t>
                      </a:r>
                      <a:r>
                        <a:rPr lang="sr-Latn-RS" sz="1200" kern="1200" dirty="0" err="1" smtClean="0">
                          <a:solidFill>
                            <a:srgbClr val="7030A0"/>
                          </a:solidFill>
                          <a:effectLst/>
                        </a:rPr>
                        <a:t>topic</a:t>
                      </a:r>
                      <a:r>
                        <a:rPr lang="sr-Latn-RS" sz="1200" kern="1200" dirty="0" smtClean="0">
                          <a:solidFill>
                            <a:srgbClr val="7030A0"/>
                          </a:solidFill>
                          <a:effectLst/>
                        </a:rPr>
                        <a:t> </a:t>
                      </a:r>
                      <a:r>
                        <a:rPr lang="sr-Latn-RS" sz="1200" kern="1200" dirty="0" err="1" smtClean="0">
                          <a:solidFill>
                            <a:srgbClr val="7030A0"/>
                          </a:solidFill>
                          <a:effectLst/>
                        </a:rPr>
                        <a:t>title</a:t>
                      </a:r>
                      <a:r>
                        <a:rPr lang="sr-Latn-RS" sz="1200" kern="1200" dirty="0" smtClean="0">
                          <a:solidFill>
                            <a:srgbClr val="7030A0"/>
                          </a:solidFill>
                          <a:effectLst/>
                          <a:latin typeface="Gill Sans Light (Body)"/>
                        </a:rPr>
                        <a:t>:</a:t>
                      </a:r>
                      <a:endParaRPr lang="en-US" sz="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200" kern="1200" dirty="0" smtClean="0">
                          <a:solidFill>
                            <a:srgbClr val="7030A0"/>
                          </a:solidFill>
                          <a:effectLst/>
                          <a:latin typeface="Gill Sans Light (Body)"/>
                        </a:rPr>
                        <a:t>Examination of the mechanisms of action, interactions and adverse effects of alternative analgesics in animal pain models.</a:t>
                      </a:r>
                      <a:endParaRPr lang="en-US" sz="120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31759">
                <a:tc>
                  <a:txBody>
                    <a:bodyPr/>
                    <a:lstStyle/>
                    <a:p>
                      <a:pPr algn="l">
                        <a:spcAft>
                          <a:spcPts val="0"/>
                        </a:spcAft>
                      </a:pPr>
                      <a:r>
                        <a:rPr lang="sr-Latn-RS" sz="1200" kern="1200" dirty="0" smtClean="0">
                          <a:solidFill>
                            <a:srgbClr val="003300"/>
                          </a:solidFill>
                          <a:effectLst/>
                          <a:latin typeface="Gill Sans Light (Body)"/>
                        </a:rPr>
                        <a:t>RG </a:t>
                      </a:r>
                      <a:r>
                        <a:rPr lang="sr-Latn-RS" sz="1200" kern="1200" dirty="0" err="1" smtClean="0">
                          <a:solidFill>
                            <a:srgbClr val="003300"/>
                          </a:solidFill>
                          <a:effectLst/>
                          <a:latin typeface="Gill Sans Light (Body)"/>
                        </a:rPr>
                        <a:t>members</a:t>
                      </a:r>
                      <a:r>
                        <a:rPr lang="sr-Latn-RS" sz="1200" kern="1200" dirty="0" smtClean="0">
                          <a:solidFill>
                            <a:srgbClr val="003300"/>
                          </a:solidFill>
                          <a:effectLst/>
                          <a:latin typeface="Gill Sans Light (Body)"/>
                        </a:rPr>
                        <a:t>:</a:t>
                      </a:r>
                      <a:endParaRPr lang="en-US" sz="12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a:t>
                      </a:r>
                      <a:r>
                        <a:rPr lang="vi-VN" sz="1200" kern="1200" dirty="0" smtClean="0">
                          <a:solidFill>
                            <a:srgbClr val="003300"/>
                          </a:solidFill>
                          <a:effectLst/>
                          <a:latin typeface="Gill Sans Light (Body)"/>
                        </a:rPr>
                        <a:t> Radica Stepanović-Petrović</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Full</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Professor</a:t>
                      </a:r>
                      <a:endParaRPr lang="sr-Latn-RS" sz="12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a:t>
                      </a:r>
                      <a:r>
                        <a:rPr lang="vi-VN" sz="1200" kern="1200" dirty="0" smtClean="0">
                          <a:solidFill>
                            <a:srgbClr val="003300"/>
                          </a:solidFill>
                          <a:effectLst/>
                          <a:latin typeface="Gill Sans Light (Body)"/>
                        </a:rPr>
                        <a:t> Maja Tomić</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Full</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Professor</a:t>
                      </a:r>
                      <a:endParaRPr lang="vi-VN" sz="12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a:t>
                      </a:r>
                      <a:r>
                        <a:rPr lang="vi-VN" sz="1200" kern="1200" dirty="0" smtClean="0">
                          <a:solidFill>
                            <a:srgbClr val="003300"/>
                          </a:solidFill>
                          <a:effectLst/>
                          <a:latin typeface="Gill Sans Light (Body)"/>
                        </a:rPr>
                        <a:t>Ana Micov</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Assistant</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Professor</a:t>
                      </a:r>
                      <a:r>
                        <a:rPr lang="sr-Latn-RS" sz="1200" kern="1200" dirty="0" smtClean="0">
                          <a:solidFill>
                            <a:srgbClr val="003300"/>
                          </a:solidFill>
                          <a:effectLst/>
                          <a:latin typeface="Gill Sans Light (Body)"/>
                        </a:rPr>
                        <a:t> </a:t>
                      </a:r>
                      <a:endParaRPr lang="vi-VN" sz="12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a:t>
                      </a:r>
                      <a:r>
                        <a:rPr lang="vi-VN" sz="1200" kern="1200" dirty="0" smtClean="0">
                          <a:solidFill>
                            <a:srgbClr val="003300"/>
                          </a:solidFill>
                          <a:effectLst/>
                          <a:latin typeface="Gill Sans Light (Body)"/>
                        </a:rPr>
                        <a:t> Uroš Pecikoza</a:t>
                      </a:r>
                      <a:r>
                        <a:rPr lang="sr-Latn-RS" sz="1200" kern="1200" dirty="0" smtClean="0">
                          <a:solidFill>
                            <a:srgbClr val="003300"/>
                          </a:solidFill>
                          <a:effectLst/>
                          <a:latin typeface="Gill Sans Light (Body)"/>
                        </a:rPr>
                        <a:t>, </a:t>
                      </a:r>
                      <a:r>
                        <a:rPr lang="vi-VN" sz="1200" kern="1200" dirty="0" smtClean="0">
                          <a:solidFill>
                            <a:srgbClr val="003300"/>
                          </a:solidFill>
                          <a:effectLst/>
                          <a:latin typeface="Gill Sans Light (Body)"/>
                        </a:rPr>
                        <a:t>Teaching Assistant </a:t>
                      </a:r>
                    </a:p>
                    <a:p>
                      <a:pPr marL="0" marR="0" indent="0" algn="l" defTabSz="584200" eaLnBrk="1" fontAlgn="auto" latinLnBrk="0" hangingPunct="1">
                        <a:lnSpc>
                          <a:spcPct val="115000"/>
                        </a:lnSpc>
                        <a:spcBef>
                          <a:spcPts val="0"/>
                        </a:spcBef>
                        <a:spcAft>
                          <a:spcPts val="0"/>
                        </a:spcAft>
                        <a:buClrTx/>
                        <a:buSzTx/>
                        <a:buFontTx/>
                        <a:buNone/>
                        <a:tabLst/>
                        <a:defRPr/>
                      </a:pPr>
                      <a:r>
                        <a:rPr lang="vi-VN" sz="1200" kern="1200" dirty="0" smtClean="0">
                          <a:solidFill>
                            <a:srgbClr val="003300"/>
                          </a:solidFill>
                          <a:effectLst/>
                          <a:latin typeface="Gill Sans Light (Body)"/>
                        </a:rPr>
                        <a:t>M</a:t>
                      </a:r>
                      <a:r>
                        <a:rPr lang="sr-Latn-RS" sz="1200" kern="1200" dirty="0" smtClean="0">
                          <a:solidFill>
                            <a:srgbClr val="003300"/>
                          </a:solidFill>
                          <a:effectLst/>
                          <a:latin typeface="Gill Sans Light (Body)"/>
                        </a:rPr>
                        <a:t>r</a:t>
                      </a:r>
                      <a:r>
                        <a:rPr lang="vi-VN"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Ph</a:t>
                      </a:r>
                      <a:r>
                        <a:rPr lang="vi-VN" sz="1200" kern="1200" dirty="0" smtClean="0">
                          <a:solidFill>
                            <a:srgbClr val="003300"/>
                          </a:solidFill>
                          <a:effectLst/>
                          <a:latin typeface="Gill Sans Light (Body)"/>
                        </a:rPr>
                        <a:t>arm. Katarina Nastić</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59014">
                <a:tc>
                  <a:txBody>
                    <a:bodyPr/>
                    <a:lstStyle/>
                    <a:p>
                      <a:pPr algn="l">
                        <a:spcAft>
                          <a:spcPts val="0"/>
                        </a:spcAft>
                      </a:pPr>
                      <a:r>
                        <a:rPr lang="sr-Latn-RS" sz="1200" kern="1200" dirty="0" err="1" smtClean="0">
                          <a:solidFill>
                            <a:srgbClr val="7030A0"/>
                          </a:solidFill>
                          <a:effectLst/>
                        </a:rPr>
                        <a:t>Equipment</a:t>
                      </a:r>
                      <a:r>
                        <a:rPr lang="sr-Latn-RS" sz="1200" kern="1200" dirty="0" smtClean="0">
                          <a:solidFill>
                            <a:srgbClr val="7030A0"/>
                          </a:solidFill>
                          <a:effectLst/>
                        </a:rPr>
                        <a:t> </a:t>
                      </a:r>
                      <a:r>
                        <a:rPr lang="sr-Latn-RS" sz="1200" kern="1200" dirty="0" err="1" smtClean="0">
                          <a:solidFill>
                            <a:srgbClr val="7030A0"/>
                          </a:solidFill>
                          <a:effectLst/>
                        </a:rPr>
                        <a:t>and</a:t>
                      </a:r>
                      <a:r>
                        <a:rPr lang="sr-Latn-RS" sz="1200" kern="1200" dirty="0" smtClean="0">
                          <a:solidFill>
                            <a:srgbClr val="7030A0"/>
                          </a:solidFill>
                          <a:effectLst/>
                        </a:rPr>
                        <a:t> </a:t>
                      </a:r>
                      <a:r>
                        <a:rPr lang="sr-Latn-RS" sz="1200" kern="1200" dirty="0" err="1" smtClean="0">
                          <a:solidFill>
                            <a:srgbClr val="7030A0"/>
                          </a:solidFill>
                          <a:effectLst/>
                        </a:rPr>
                        <a:t>methods</a:t>
                      </a:r>
                      <a:r>
                        <a:rPr lang="sr-Latn-RS" sz="1200" kern="1200" dirty="0" smtClean="0">
                          <a:solidFill>
                            <a:srgbClr val="7030A0"/>
                          </a:solidFill>
                          <a:effectLst/>
                          <a:latin typeface="Gill Sans Light (Body)"/>
                        </a:rPr>
                        <a:t>:</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vi-VN" sz="1200" kern="1200" dirty="0" smtClean="0">
                          <a:solidFill>
                            <a:srgbClr val="7030A0"/>
                          </a:solidFill>
                          <a:effectLst/>
                          <a:latin typeface="Gill Sans Light (Body)"/>
                        </a:rPr>
                        <a:t>The tail flick apparatus</a:t>
                      </a:r>
                      <a:endParaRPr lang="en-US" sz="1200" kern="1200" dirty="0" smtClean="0">
                        <a:solidFill>
                          <a:srgbClr val="7030A0"/>
                        </a:solidFill>
                        <a:effectLst/>
                        <a:latin typeface="Gill Sans Light (Body)"/>
                      </a:endParaRPr>
                    </a:p>
                    <a:p>
                      <a:pPr algn="l">
                        <a:spcAft>
                          <a:spcPts val="0"/>
                        </a:spcAft>
                      </a:pPr>
                      <a:r>
                        <a:rPr lang="en-US" sz="1200" kern="1200" dirty="0" smtClean="0">
                          <a:solidFill>
                            <a:srgbClr val="7030A0"/>
                          </a:solidFill>
                          <a:effectLst/>
                          <a:latin typeface="Gill Sans Light (Body)"/>
                        </a:rPr>
                        <a:t>The apparatus for carrying out the paw pressure test</a:t>
                      </a:r>
                    </a:p>
                    <a:p>
                      <a:pPr algn="l">
                        <a:spcAft>
                          <a:spcPts val="0"/>
                        </a:spcAft>
                      </a:pPr>
                      <a:r>
                        <a:rPr lang="vi-VN" sz="1200" kern="1200" dirty="0" smtClean="0">
                          <a:solidFill>
                            <a:srgbClr val="7030A0"/>
                          </a:solidFill>
                          <a:effectLst/>
                          <a:latin typeface="Gill Sans Light (Body)"/>
                        </a:rPr>
                        <a:t>Electronic von Frey Anesthesiometer</a:t>
                      </a:r>
                      <a:endParaRPr lang="en-US" sz="1200" kern="1200" dirty="0" smtClean="0">
                        <a:solidFill>
                          <a:srgbClr val="7030A0"/>
                        </a:solidFill>
                        <a:effectLst/>
                        <a:latin typeface="Gill Sans Light (Body)"/>
                      </a:endParaRPr>
                    </a:p>
                    <a:p>
                      <a:pPr algn="l">
                        <a:spcAft>
                          <a:spcPts val="0"/>
                        </a:spcAft>
                      </a:pPr>
                      <a:r>
                        <a:rPr lang="en-US" sz="1200" kern="1200" dirty="0" smtClean="0">
                          <a:solidFill>
                            <a:srgbClr val="7030A0"/>
                          </a:solidFill>
                          <a:effectLst/>
                          <a:latin typeface="Gill Sans Light (Body)"/>
                        </a:rPr>
                        <a:t>The apparatus for measuring the mice/rats paw volume (</a:t>
                      </a:r>
                      <a:r>
                        <a:rPr lang="en-US" sz="1200" kern="1200" dirty="0" err="1" smtClean="0">
                          <a:solidFill>
                            <a:srgbClr val="7030A0"/>
                          </a:solidFill>
                          <a:effectLst/>
                          <a:latin typeface="Gill Sans Light (Body)"/>
                        </a:rPr>
                        <a:t>plethysmometer</a:t>
                      </a:r>
                      <a:r>
                        <a:rPr lang="en-US" sz="1200" kern="1200" dirty="0" smtClean="0">
                          <a:solidFill>
                            <a:srgbClr val="7030A0"/>
                          </a:solidFill>
                          <a:effectLst/>
                          <a:latin typeface="Gill Sans Light (Body)"/>
                        </a:rPr>
                        <a:t>)</a:t>
                      </a:r>
                    </a:p>
                    <a:p>
                      <a:pPr algn="l">
                        <a:spcAft>
                          <a:spcPts val="0"/>
                        </a:spcAft>
                      </a:pPr>
                      <a:r>
                        <a:rPr lang="vi-VN" sz="1200" kern="1200" dirty="0" smtClean="0">
                          <a:solidFill>
                            <a:srgbClr val="7030A0"/>
                          </a:solidFill>
                          <a:effectLst/>
                          <a:latin typeface="Gill Sans Light (Body)"/>
                        </a:rPr>
                        <a:t>Ugo Basile 47700 Rotarod</a:t>
                      </a:r>
                    </a:p>
                    <a:p>
                      <a:pPr algn="l">
                        <a:spcAft>
                          <a:spcPts val="0"/>
                        </a:spcAft>
                      </a:pPr>
                      <a:r>
                        <a:rPr lang="nb-NO" sz="1200" kern="1200" dirty="0" smtClean="0">
                          <a:solidFill>
                            <a:srgbClr val="7030A0"/>
                          </a:solidFill>
                          <a:effectLst/>
                          <a:latin typeface="Gill Sans Light (Body)"/>
                        </a:rPr>
                        <a:t>Grip Strength Meter for rat</a:t>
                      </a:r>
                      <a:endParaRPr lang="vi-VN" sz="1200" kern="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l">
                        <a:spcAft>
                          <a:spcPts val="0"/>
                        </a:spcAft>
                      </a:pPr>
                      <a:r>
                        <a:rPr lang="sr-Latn-RS" sz="1200" b="0" kern="1200" dirty="0" err="1" smtClean="0">
                          <a:solidFill>
                            <a:srgbClr val="003300"/>
                          </a:solidFill>
                          <a:effectLst/>
                          <a:latin typeface="Gill Sans Light (Body)"/>
                        </a:rPr>
                        <a:t>Projects</a:t>
                      </a:r>
                      <a:r>
                        <a:rPr lang="sr-Latn-RS" sz="1200" b="0" kern="1200" dirty="0" smtClean="0">
                          <a:solidFill>
                            <a:srgbClr val="003300"/>
                          </a:solidFill>
                          <a:effectLst/>
                          <a:latin typeface="Gill Sans Light (Body)"/>
                        </a:rPr>
                        <a:t>/</a:t>
                      </a:r>
                      <a:br>
                        <a:rPr lang="sr-Latn-RS" sz="1200" b="0" kern="1200" dirty="0" smtClean="0">
                          <a:solidFill>
                            <a:srgbClr val="003300"/>
                          </a:solidFill>
                          <a:effectLst/>
                          <a:latin typeface="Gill Sans Light (Body)"/>
                        </a:rPr>
                      </a:br>
                      <a:r>
                        <a:rPr lang="sr-Latn-RS" sz="1200" b="0" kern="1200" dirty="0" err="1" smtClean="0">
                          <a:solidFill>
                            <a:srgbClr val="003300"/>
                          </a:solidFill>
                          <a:effectLst/>
                          <a:latin typeface="Gill Sans Light (Body)"/>
                        </a:rPr>
                        <a:t>funding</a:t>
                      </a:r>
                      <a:r>
                        <a:rPr lang="sr-Latn-RS" sz="1200" b="0" kern="1200" dirty="0" smtClean="0">
                          <a:solidFill>
                            <a:srgbClr val="003300"/>
                          </a:solidFill>
                          <a:effectLst/>
                          <a:latin typeface="Gill Sans Light (Body)"/>
                        </a:rPr>
                        <a:t>:</a:t>
                      </a:r>
                      <a:endParaRPr lang="en-US" sz="12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200" b="0" dirty="0" smtClean="0">
                          <a:solidFill>
                            <a:srgbClr val="003300"/>
                          </a:solidFill>
                          <a:latin typeface="Gill Sans Light (Body)"/>
                        </a:rPr>
                        <a:t>MESTD institutional financing Grant No: 451-03-9/2021-14/200161.</a:t>
                      </a:r>
                      <a:endParaRPr lang="en-US" sz="12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algn="l">
                        <a:spcAft>
                          <a:spcPts val="0"/>
                        </a:spcAft>
                      </a:pPr>
                      <a:r>
                        <a:rPr lang="sr-Latn-RS" sz="1200" kern="1200" dirty="0" err="1" smtClean="0">
                          <a:solidFill>
                            <a:srgbClr val="7030A0"/>
                          </a:solidFill>
                          <a:effectLst/>
                        </a:rPr>
                        <a:t>Collabora</a:t>
                      </a:r>
                      <a:r>
                        <a:rPr lang="sr-Latn-RS" sz="1200" kern="1200" dirty="0" smtClean="0">
                          <a:solidFill>
                            <a:srgbClr val="7030A0"/>
                          </a:solidFill>
                          <a:effectLst/>
                        </a:rPr>
                        <a:t>-</a:t>
                      </a:r>
                      <a:r>
                        <a:rPr lang="sr-Latn-RS" sz="1200" kern="1200" dirty="0" err="1" smtClean="0">
                          <a:solidFill>
                            <a:srgbClr val="7030A0"/>
                          </a:solidFill>
                          <a:effectLst/>
                        </a:rPr>
                        <a:t>tions</a:t>
                      </a:r>
                      <a:r>
                        <a:rPr lang="sr-Latn-RS" sz="1200" kern="1200" dirty="0" smtClean="0">
                          <a:solidFill>
                            <a:srgbClr val="7030A0"/>
                          </a:solidFill>
                          <a:effectLst/>
                          <a:latin typeface="Gill Sans Light (Body)"/>
                        </a:rPr>
                        <a:t>: </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b="1" i="0" u="none" strike="noStrike" cap="none" spc="0" baseline="0" dirty="0" smtClean="0">
                          <a:ln>
                            <a:noFill/>
                          </a:ln>
                          <a:solidFill>
                            <a:srgbClr val="7030A0"/>
                          </a:solidFill>
                          <a:effectLst/>
                          <a:uFillTx/>
                          <a:latin typeface="Gill Sans Light (Body)"/>
                          <a:ea typeface="+mn-ea"/>
                          <a:cs typeface="+mn-cs"/>
                          <a:sym typeface="Gill Sans"/>
                        </a:rPr>
                        <a:t>University of Belgrade - Faculty of Pharmacy</a:t>
                      </a:r>
                    </a:p>
                    <a:p>
                      <a:pPr algn="l"/>
                      <a:r>
                        <a:rPr lang="en-US" sz="1200" b="0" i="0" u="none" strike="noStrike" cap="none" spc="0" baseline="0" dirty="0" smtClean="0">
                          <a:ln>
                            <a:noFill/>
                          </a:ln>
                          <a:solidFill>
                            <a:srgbClr val="7030A0"/>
                          </a:solidFill>
                          <a:effectLst/>
                          <a:uFillTx/>
                          <a:latin typeface="Gill Sans Light (Body)"/>
                          <a:ea typeface="+mn-ea"/>
                          <a:cs typeface="+mn-cs"/>
                          <a:sym typeface="Gill Sans"/>
                        </a:rPr>
                        <a:t>Research team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Djekić</a:t>
                      </a:r>
                      <a:r>
                        <a:rPr lang="en-US" sz="1200" b="0" i="0" u="none" strike="noStrike" cap="none" spc="0" baseline="0" dirty="0" smtClean="0">
                          <a:ln>
                            <a:noFill/>
                          </a:ln>
                          <a:solidFill>
                            <a:srgbClr val="7030A0"/>
                          </a:solidFill>
                          <a:effectLst/>
                          <a:uFillTx/>
                          <a:latin typeface="Gill Sans Light (Body)"/>
                          <a:ea typeface="+mn-ea"/>
                          <a:cs typeface="+mn-cs"/>
                          <a:sym typeface="Gill Sans"/>
                        </a:rPr>
                        <a:t>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Lj</a:t>
                      </a:r>
                      <a:r>
                        <a:rPr lang="en-US" sz="1200" b="0" i="0" u="none" strike="noStrike" cap="none" spc="0" baseline="0" dirty="0" smtClean="0">
                          <a:ln>
                            <a:noFill/>
                          </a:ln>
                          <a:solidFill>
                            <a:srgbClr val="7030A0"/>
                          </a:solidFill>
                          <a:effectLst/>
                          <a:uFillTx/>
                          <a:latin typeface="Gill Sans Light (Body)"/>
                          <a:ea typeface="+mn-ea"/>
                          <a:cs typeface="+mn-cs"/>
                          <a:sym typeface="Gill Sans"/>
                        </a:rPr>
                        <a:t>,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Krajišnik</a:t>
                      </a:r>
                      <a:r>
                        <a:rPr lang="en-US" sz="1200" b="0" i="0" u="none" strike="noStrike" cap="none" spc="0" baseline="0" dirty="0" smtClean="0">
                          <a:ln>
                            <a:noFill/>
                          </a:ln>
                          <a:solidFill>
                            <a:srgbClr val="7030A0"/>
                          </a:solidFill>
                          <a:effectLst/>
                          <a:uFillTx/>
                          <a:latin typeface="Gill Sans Light (Body)"/>
                          <a:ea typeface="+mn-ea"/>
                          <a:cs typeface="+mn-cs"/>
                          <a:sym typeface="Gill Sans"/>
                        </a:rPr>
                        <a:t> D </a:t>
                      </a:r>
                    </a:p>
                    <a:p>
                      <a:pPr algn="l"/>
                      <a:r>
                        <a:rPr lang="en-US" sz="1200" b="0" i="0" u="none" strike="noStrike" cap="none" spc="0" baseline="0" dirty="0" smtClean="0">
                          <a:ln>
                            <a:noFill/>
                          </a:ln>
                          <a:solidFill>
                            <a:srgbClr val="7030A0"/>
                          </a:solidFill>
                          <a:effectLst/>
                          <a:uFillTx/>
                          <a:latin typeface="Gill Sans Light (Body)"/>
                          <a:ea typeface="+mn-ea"/>
                          <a:cs typeface="+mn-cs"/>
                          <a:sym typeface="Gill Sans"/>
                        </a:rPr>
                        <a:t>Research team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Leposavić</a:t>
                      </a:r>
                      <a:r>
                        <a:rPr lang="en-US" sz="1200" b="0" i="0" u="none" strike="noStrike" cap="none" spc="0" baseline="0" dirty="0" smtClean="0">
                          <a:ln>
                            <a:noFill/>
                          </a:ln>
                          <a:solidFill>
                            <a:srgbClr val="7030A0"/>
                          </a:solidFill>
                          <a:effectLst/>
                          <a:uFillTx/>
                          <a:latin typeface="Gill Sans Light (Body)"/>
                          <a:ea typeface="+mn-ea"/>
                          <a:cs typeface="+mn-cs"/>
                          <a:sym typeface="Gill Sans"/>
                        </a:rPr>
                        <a:t> G, </a:t>
                      </a:r>
                    </a:p>
                    <a:p>
                      <a:pPr algn="l"/>
                      <a:r>
                        <a:rPr lang="en-US" sz="1200" b="0" i="0" u="none" strike="noStrike" cap="none" spc="0" baseline="0" dirty="0" smtClean="0">
                          <a:ln>
                            <a:noFill/>
                          </a:ln>
                          <a:solidFill>
                            <a:srgbClr val="7030A0"/>
                          </a:solidFill>
                          <a:effectLst/>
                          <a:uFillTx/>
                          <a:latin typeface="Gill Sans Light (Body)"/>
                          <a:ea typeface="+mn-ea"/>
                          <a:cs typeface="+mn-cs"/>
                          <a:sym typeface="Gill Sans"/>
                        </a:rPr>
                        <a:t>Research team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Petrovic</a:t>
                      </a:r>
                      <a:r>
                        <a:rPr lang="en-US" sz="1200" b="0" i="0" u="none" strike="noStrike" cap="none" spc="0" baseline="0" dirty="0" smtClean="0">
                          <a:ln>
                            <a:noFill/>
                          </a:ln>
                          <a:solidFill>
                            <a:srgbClr val="7030A0"/>
                          </a:solidFill>
                          <a:effectLst/>
                          <a:uFillTx/>
                          <a:latin typeface="Gill Sans Light (Body)"/>
                          <a:ea typeface="+mn-ea"/>
                          <a:cs typeface="+mn-cs"/>
                          <a:sym typeface="Gill Sans"/>
                        </a:rPr>
                        <a:t> S,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Maksimović</a:t>
                      </a:r>
                      <a:r>
                        <a:rPr lang="en-US" sz="1200" b="0" i="0" u="none" strike="noStrike" cap="none" spc="0" baseline="0" dirty="0" smtClean="0">
                          <a:ln>
                            <a:noFill/>
                          </a:ln>
                          <a:solidFill>
                            <a:srgbClr val="7030A0"/>
                          </a:solidFill>
                          <a:effectLst/>
                          <a:uFillTx/>
                          <a:latin typeface="Gill Sans Light (Body)"/>
                          <a:ea typeface="+mn-ea"/>
                          <a:cs typeface="+mn-cs"/>
                          <a:sym typeface="Gill Sans"/>
                        </a:rPr>
                        <a:t> Z</a:t>
                      </a:r>
                    </a:p>
                    <a:p>
                      <a:pPr algn="l"/>
                      <a:r>
                        <a:rPr lang="en-US" sz="1200" b="1" i="0" u="none" strike="noStrike" cap="none" spc="0" baseline="0" dirty="0" smtClean="0">
                          <a:ln>
                            <a:noFill/>
                          </a:ln>
                          <a:solidFill>
                            <a:srgbClr val="7030A0"/>
                          </a:solidFill>
                          <a:effectLst/>
                          <a:uFillTx/>
                          <a:latin typeface="Gill Sans Light (Body)"/>
                          <a:ea typeface="+mn-ea"/>
                          <a:cs typeface="+mn-cs"/>
                          <a:sym typeface="Gill Sans"/>
                        </a:rPr>
                        <a:t>Institute of Molecular Genetics and Genetic Engineering (IMGGE) </a:t>
                      </a:r>
                      <a:r>
                        <a:rPr lang="en-US" sz="1200" b="0" i="0" u="none" strike="noStrike" cap="none" spc="0" baseline="0" dirty="0" smtClean="0">
                          <a:ln>
                            <a:noFill/>
                          </a:ln>
                          <a:solidFill>
                            <a:srgbClr val="7030A0"/>
                          </a:solidFill>
                          <a:effectLst/>
                          <a:uFillTx/>
                          <a:latin typeface="Gill Sans Light (Body)"/>
                          <a:ea typeface="+mn-ea"/>
                          <a:cs typeface="+mn-cs"/>
                          <a:sym typeface="Gill Sans"/>
                        </a:rPr>
                        <a:t>Research team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Golić</a:t>
                      </a:r>
                      <a:r>
                        <a:rPr lang="en-US" sz="1200" b="0" i="0" u="none" strike="noStrike" cap="none" spc="0" baseline="0" dirty="0" smtClean="0">
                          <a:ln>
                            <a:noFill/>
                          </a:ln>
                          <a:solidFill>
                            <a:srgbClr val="7030A0"/>
                          </a:solidFill>
                          <a:effectLst/>
                          <a:uFillTx/>
                          <a:latin typeface="Gill Sans Light (Body)"/>
                          <a:ea typeface="+mn-ea"/>
                          <a:cs typeface="+mn-cs"/>
                          <a:sym typeface="Gill Sans"/>
                        </a:rPr>
                        <a:t> N and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Dinić</a:t>
                      </a:r>
                      <a:r>
                        <a:rPr lang="en-US" sz="1200" b="0" i="0" u="none" strike="noStrike" cap="none" spc="0" baseline="0" dirty="0" smtClean="0">
                          <a:ln>
                            <a:noFill/>
                          </a:ln>
                          <a:solidFill>
                            <a:srgbClr val="7030A0"/>
                          </a:solidFill>
                          <a:effectLst/>
                          <a:uFillTx/>
                          <a:latin typeface="Gill Sans Light (Body)"/>
                          <a:ea typeface="+mn-ea"/>
                          <a:cs typeface="+mn-cs"/>
                          <a:sym typeface="Gill Sans"/>
                        </a:rPr>
                        <a:t> M</a:t>
                      </a:r>
                    </a:p>
                    <a:p>
                      <a:pPr algn="l"/>
                      <a:r>
                        <a:rPr lang="en-US" sz="1200" b="1" i="0" u="none" strike="noStrike" cap="none" spc="0" baseline="0" dirty="0" smtClean="0">
                          <a:ln>
                            <a:noFill/>
                          </a:ln>
                          <a:solidFill>
                            <a:srgbClr val="7030A0"/>
                          </a:solidFill>
                          <a:effectLst/>
                          <a:uFillTx/>
                          <a:latin typeface="Gill Sans Light (Body)"/>
                          <a:ea typeface="+mn-ea"/>
                          <a:cs typeface="+mn-cs"/>
                          <a:sym typeface="Gill Sans"/>
                        </a:rPr>
                        <a:t>University of Belgrade - Faculty of Biology </a:t>
                      </a:r>
                    </a:p>
                    <a:p>
                      <a:pPr algn="l"/>
                      <a:r>
                        <a:rPr lang="en-US" sz="1200" b="0" i="0" u="none" strike="noStrike" cap="none" spc="0" baseline="0" dirty="0" smtClean="0">
                          <a:ln>
                            <a:noFill/>
                          </a:ln>
                          <a:solidFill>
                            <a:srgbClr val="7030A0"/>
                          </a:solidFill>
                          <a:effectLst/>
                          <a:uFillTx/>
                          <a:latin typeface="Gill Sans Light (Body)"/>
                          <a:ea typeface="+mn-ea"/>
                          <a:cs typeface="+mn-cs"/>
                          <a:sym typeface="Gill Sans"/>
                        </a:rPr>
                        <a:t>Research team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Jasnić</a:t>
                      </a:r>
                      <a:r>
                        <a:rPr lang="en-US" sz="1200" b="0" i="0" u="none" strike="noStrike" cap="none" spc="0" baseline="0" dirty="0" smtClean="0">
                          <a:ln>
                            <a:noFill/>
                          </a:ln>
                          <a:solidFill>
                            <a:srgbClr val="7030A0"/>
                          </a:solidFill>
                          <a:effectLst/>
                          <a:uFillTx/>
                          <a:latin typeface="Gill Sans Light (Body)"/>
                          <a:ea typeface="+mn-ea"/>
                          <a:cs typeface="+mn-cs"/>
                          <a:sym typeface="Gill Sans"/>
                        </a:rPr>
                        <a:t> N and </a:t>
                      </a:r>
                      <a:r>
                        <a:rPr lang="en-US" sz="1200" b="0" i="0" u="none" strike="noStrike" cap="none" spc="0" baseline="0" dirty="0" err="1" smtClean="0">
                          <a:ln>
                            <a:noFill/>
                          </a:ln>
                          <a:solidFill>
                            <a:srgbClr val="7030A0"/>
                          </a:solidFill>
                          <a:effectLst/>
                          <a:uFillTx/>
                          <a:latin typeface="Gill Sans Light (Body)"/>
                          <a:ea typeface="+mn-ea"/>
                          <a:cs typeface="+mn-cs"/>
                          <a:sym typeface="Gill Sans"/>
                        </a:rPr>
                        <a:t>Djordjević</a:t>
                      </a:r>
                      <a:r>
                        <a:rPr lang="en-US" sz="1200" b="0" i="0" u="none" strike="noStrike" cap="none" spc="0" baseline="0" dirty="0" smtClean="0">
                          <a:ln>
                            <a:noFill/>
                          </a:ln>
                          <a:solidFill>
                            <a:srgbClr val="7030A0"/>
                          </a:solidFill>
                          <a:effectLst/>
                          <a:uFillTx/>
                          <a:latin typeface="Gill Sans Light (Body)"/>
                          <a:ea typeface="+mn-ea"/>
                          <a:cs typeface="+mn-cs"/>
                          <a:sym typeface="Gill Sans"/>
                        </a:rPr>
                        <a:t> J</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1026" name="Picture 2" descr="Dr sc. Radica Stepanović-Petrovi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2844" y="1740172"/>
            <a:ext cx="1311901" cy="1654135"/>
          </a:xfrm>
          <a:prstGeom prst="rect">
            <a:avLst/>
          </a:prstGeom>
          <a:noFill/>
          <a:ln w="57150">
            <a:solidFill>
              <a:srgbClr val="ADCD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219695"/>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499199" y="1937874"/>
            <a:ext cx="6562864" cy="69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defTabSz="914400" eaLnBrk="0" fontAlgn="base">
              <a:spcBef>
                <a:spcPct val="0"/>
              </a:spcBef>
              <a:spcAft>
                <a:spcPct val="0"/>
              </a:spcAft>
            </a:pPr>
            <a:r>
              <a:rPr lang="sr-Latn-RS" sz="1200" i="0" dirty="0">
                <a:solidFill>
                  <a:srgbClr val="7030A0"/>
                </a:solidFill>
                <a:latin typeface="Gill Sans Light (Body)"/>
                <a:ea typeface="Times New Roman"/>
                <a:cs typeface="Times New Roman"/>
              </a:rPr>
              <a:t>Selected publications</a:t>
            </a:r>
            <a:endParaRPr lang="sr-Latn-RS" sz="1200" i="0" dirty="0" smtClean="0">
              <a:solidFill>
                <a:srgbClr val="7030A0"/>
              </a:solidFill>
              <a:latin typeface="Gill Sans Light (Body)"/>
              <a:ea typeface="Times New Roman"/>
              <a:cs typeface="Times New Roman"/>
            </a:endParaRPr>
          </a:p>
          <a:p>
            <a:pPr algn="l" defTabSz="914400" eaLnBrk="0" fontAlgn="base">
              <a:spcBef>
                <a:spcPct val="0"/>
              </a:spcBef>
              <a:spcAft>
                <a:spcPct val="0"/>
              </a:spcAft>
            </a:pPr>
            <a:endParaRPr lang="sr-Latn-RS" sz="1200" i="0" dirty="0" smtClean="0">
              <a:solidFill>
                <a:srgbClr val="7030A0"/>
              </a:solidFill>
              <a:latin typeface="Gill Sans Light (Body)"/>
              <a:ea typeface="Times New Roman"/>
              <a:cs typeface="Times New Roman"/>
            </a:endParaRPr>
          </a:p>
          <a:p>
            <a:pPr marL="177800" indent="-177800" algn="l" defTabSz="914400" eaLnBrk="0" fontAlgn="base">
              <a:spcBef>
                <a:spcPct val="0"/>
              </a:spcBef>
              <a:spcAft>
                <a:spcPct val="0"/>
              </a:spcAft>
            </a:pPr>
            <a:r>
              <a:rPr lang="vi-VN" sz="1200" b="1" i="0" dirty="0" smtClean="0">
                <a:solidFill>
                  <a:srgbClr val="7030A0"/>
                </a:solidFill>
                <a:latin typeface="Gill Sans Light (Body)"/>
                <a:ea typeface="Times New Roman"/>
                <a:cs typeface="Times New Roman"/>
              </a:rPr>
              <a:t>Micov </a:t>
            </a:r>
            <a:r>
              <a:rPr lang="vi-VN" sz="1200" b="1" i="0" dirty="0">
                <a:solidFill>
                  <a:srgbClr val="7030A0"/>
                </a:solidFill>
                <a:latin typeface="Gill Sans Light (Body)"/>
                <a:ea typeface="Times New Roman"/>
                <a:cs typeface="Times New Roman"/>
              </a:rPr>
              <a:t>AM</a:t>
            </a:r>
            <a:r>
              <a:rPr lang="vi-VN" sz="1200" i="0" dirty="0">
                <a:solidFill>
                  <a:srgbClr val="7030A0"/>
                </a:solidFill>
                <a:latin typeface="Gill Sans Light (Body)"/>
                <a:ea typeface="Times New Roman"/>
                <a:cs typeface="Times New Roman"/>
              </a:rPr>
              <a:t>, </a:t>
            </a:r>
            <a:r>
              <a:rPr lang="vi-VN" sz="1200" b="1" i="0" dirty="0">
                <a:solidFill>
                  <a:srgbClr val="7030A0"/>
                </a:solidFill>
                <a:latin typeface="Gill Sans Light (Body)"/>
                <a:ea typeface="Times New Roman"/>
                <a:cs typeface="Times New Roman"/>
              </a:rPr>
              <a:t>Tomić MA</a:t>
            </a:r>
            <a:r>
              <a:rPr lang="vi-VN" sz="1200" i="0" dirty="0">
                <a:solidFill>
                  <a:srgbClr val="7030A0"/>
                </a:solidFill>
                <a:latin typeface="Gill Sans Light (Body)"/>
                <a:ea typeface="Times New Roman"/>
                <a:cs typeface="Times New Roman"/>
              </a:rPr>
              <a:t>, Todorović MB, Vuković MJ, </a:t>
            </a:r>
            <a:r>
              <a:rPr lang="vi-VN" sz="1200" b="1" i="0" dirty="0">
                <a:solidFill>
                  <a:srgbClr val="7030A0"/>
                </a:solidFill>
                <a:latin typeface="Gill Sans Light (Body)"/>
                <a:ea typeface="Times New Roman"/>
                <a:cs typeface="Times New Roman"/>
              </a:rPr>
              <a:t>Pecikoza UB</a:t>
            </a:r>
            <a:r>
              <a:rPr lang="vi-VN" sz="1200" i="0" dirty="0">
                <a:solidFill>
                  <a:srgbClr val="7030A0"/>
                </a:solidFill>
                <a:latin typeface="Gill Sans Light (Body)"/>
                <a:ea typeface="Times New Roman"/>
                <a:cs typeface="Times New Roman"/>
              </a:rPr>
              <a:t>, Jasnic NI, Djordjevic JD, </a:t>
            </a:r>
            <a:r>
              <a:rPr lang="vi-VN" sz="1200" b="1" i="0" dirty="0">
                <a:solidFill>
                  <a:srgbClr val="7030A0"/>
                </a:solidFill>
                <a:latin typeface="Gill Sans Light (Body)"/>
                <a:ea typeface="Times New Roman"/>
                <a:cs typeface="Times New Roman"/>
              </a:rPr>
              <a:t>Stepanović-Petrović RM</a:t>
            </a:r>
            <a:r>
              <a:rPr lang="vi-VN" sz="1200" i="0" dirty="0">
                <a:solidFill>
                  <a:srgbClr val="7030A0"/>
                </a:solidFill>
                <a:latin typeface="Gill Sans Light (Body)"/>
                <a:ea typeface="Times New Roman"/>
                <a:cs typeface="Times New Roman"/>
              </a:rPr>
              <a:t>. Vortioxetine reduces pain hypersensitivity and associated depression-like behavior in mice with oxaliplatin-induced neuropathy. Prog Neuropsychopharmacol Biol Psychiatry. 2020;103:109975. (</a:t>
            </a:r>
            <a:r>
              <a:rPr lang="vi-VN" sz="1200" i="0" dirty="0" smtClean="0">
                <a:solidFill>
                  <a:srgbClr val="7030A0"/>
                </a:solidFill>
                <a:latin typeface="Gill Sans Light (Body)"/>
                <a:ea typeface="Times New Roman"/>
                <a:cs typeface="Times New Roman"/>
              </a:rPr>
              <a:t>IF=5</a:t>
            </a:r>
            <a:r>
              <a:rPr lang="sr-Latn-RS" sz="1200" i="0" dirty="0" smtClean="0">
                <a:solidFill>
                  <a:srgbClr val="7030A0"/>
                </a:solidFill>
                <a:latin typeface="Gill Sans Light (Body)"/>
                <a:ea typeface="Times New Roman"/>
                <a:cs typeface="Times New Roman"/>
              </a:rPr>
              <a:t>.</a:t>
            </a:r>
            <a:r>
              <a:rPr lang="vi-VN" sz="1200" i="0" dirty="0" smtClean="0">
                <a:solidFill>
                  <a:srgbClr val="7030A0"/>
                </a:solidFill>
                <a:latin typeface="Gill Sans Light (Body)"/>
                <a:ea typeface="Times New Roman"/>
                <a:cs typeface="Times New Roman"/>
              </a:rPr>
              <a:t>067/2020</a:t>
            </a:r>
            <a:r>
              <a:rPr lang="vi-VN" sz="1200" i="0" dirty="0">
                <a:solidFill>
                  <a:srgbClr val="7030A0"/>
                </a:solidFill>
                <a:latin typeface="Gill Sans Light (Body)"/>
                <a:ea typeface="Times New Roman"/>
                <a:cs typeface="Times New Roman"/>
              </a:rPr>
              <a:t>)</a:t>
            </a:r>
          </a:p>
          <a:p>
            <a:pPr marL="177800" indent="-177800" algn="l" defTabSz="914400" eaLnBrk="0" fontAlgn="base">
              <a:spcBef>
                <a:spcPct val="0"/>
              </a:spcBef>
              <a:spcAft>
                <a:spcPct val="0"/>
              </a:spcAft>
            </a:pPr>
            <a:r>
              <a:rPr lang="vi-VN" sz="1200" b="1" i="0" dirty="0" smtClean="0">
                <a:solidFill>
                  <a:srgbClr val="003300"/>
                </a:solidFill>
                <a:latin typeface="Gill Sans Light (Body)"/>
                <a:ea typeface="Times New Roman"/>
                <a:cs typeface="Times New Roman"/>
              </a:rPr>
              <a:t>Tomić </a:t>
            </a:r>
            <a:r>
              <a:rPr lang="vi-VN" sz="1200" b="1" i="0" dirty="0">
                <a:solidFill>
                  <a:srgbClr val="003300"/>
                </a:solidFill>
                <a:latin typeface="Gill Sans Light (Body)"/>
                <a:ea typeface="Times New Roman"/>
                <a:cs typeface="Times New Roman"/>
              </a:rPr>
              <a:t>M</a:t>
            </a:r>
            <a:r>
              <a:rPr lang="vi-VN" sz="1200" i="0" dirty="0">
                <a:solidFill>
                  <a:srgbClr val="003300"/>
                </a:solidFill>
                <a:latin typeface="Gill Sans Light (Body)"/>
                <a:ea typeface="Times New Roman"/>
                <a:cs typeface="Times New Roman"/>
              </a:rPr>
              <a:t>, </a:t>
            </a:r>
            <a:r>
              <a:rPr lang="vi-VN" sz="1200" b="1" i="0" dirty="0">
                <a:solidFill>
                  <a:srgbClr val="003300"/>
                </a:solidFill>
                <a:latin typeface="Gill Sans Light (Body)"/>
                <a:ea typeface="Times New Roman"/>
                <a:cs typeface="Times New Roman"/>
              </a:rPr>
              <a:t>Pecikoza U</a:t>
            </a:r>
            <a:r>
              <a:rPr lang="vi-VN" sz="1200" i="0" dirty="0">
                <a:solidFill>
                  <a:srgbClr val="003300"/>
                </a:solidFill>
                <a:latin typeface="Gill Sans Light (Body)"/>
                <a:ea typeface="Times New Roman"/>
                <a:cs typeface="Times New Roman"/>
              </a:rPr>
              <a:t>, </a:t>
            </a:r>
            <a:r>
              <a:rPr lang="vi-VN" sz="1200" b="1" i="0" dirty="0">
                <a:solidFill>
                  <a:srgbClr val="003300"/>
                </a:solidFill>
                <a:latin typeface="Gill Sans Light (Body)"/>
                <a:ea typeface="Times New Roman"/>
                <a:cs typeface="Times New Roman"/>
              </a:rPr>
              <a:t>Micov A</a:t>
            </a:r>
            <a:r>
              <a:rPr lang="vi-VN" sz="1200" i="0" dirty="0">
                <a:solidFill>
                  <a:srgbClr val="003300"/>
                </a:solidFill>
                <a:latin typeface="Gill Sans Light (Body)"/>
                <a:ea typeface="Times New Roman"/>
                <a:cs typeface="Times New Roman"/>
              </a:rPr>
              <a:t>, Vučković S, </a:t>
            </a:r>
            <a:r>
              <a:rPr lang="vi-VN" sz="1200" b="1" i="0" dirty="0">
                <a:solidFill>
                  <a:srgbClr val="003300"/>
                </a:solidFill>
                <a:latin typeface="Gill Sans Light (Body)"/>
                <a:ea typeface="Times New Roman"/>
                <a:cs typeface="Times New Roman"/>
              </a:rPr>
              <a:t>Stepanović-Petrović R</a:t>
            </a:r>
            <a:r>
              <a:rPr lang="vi-VN" sz="1200" i="0" dirty="0">
                <a:solidFill>
                  <a:srgbClr val="003300"/>
                </a:solidFill>
                <a:latin typeface="Gill Sans Light (Body)"/>
                <a:ea typeface="Times New Roman"/>
                <a:cs typeface="Times New Roman"/>
              </a:rPr>
              <a:t>. Antiepileptic drugs as analgesics/adjuvants in inflammatory pain: current preclinical evidence. Pharmacol Ther. 2018;192:42-64. (IF= </a:t>
            </a:r>
            <a:r>
              <a:rPr lang="vi-VN" sz="1200" i="0" dirty="0" smtClean="0">
                <a:solidFill>
                  <a:srgbClr val="003300"/>
                </a:solidFill>
                <a:latin typeface="Gill Sans Light (Body)"/>
                <a:ea typeface="Times New Roman"/>
                <a:cs typeface="Times New Roman"/>
              </a:rPr>
              <a:t>12</a:t>
            </a:r>
            <a:r>
              <a:rPr lang="sr-Latn-RS" sz="1200" i="0" dirty="0" smtClean="0">
                <a:solidFill>
                  <a:srgbClr val="003300"/>
                </a:solidFill>
                <a:latin typeface="Gill Sans Light (Body)"/>
                <a:ea typeface="Times New Roman"/>
                <a:cs typeface="Times New Roman"/>
              </a:rPr>
              <a:t>.</a:t>
            </a:r>
            <a:r>
              <a:rPr lang="vi-VN" sz="1200" i="0" dirty="0" smtClean="0">
                <a:solidFill>
                  <a:srgbClr val="003300"/>
                </a:solidFill>
                <a:latin typeface="Gill Sans Light (Body)"/>
                <a:ea typeface="Times New Roman"/>
                <a:cs typeface="Times New Roman"/>
              </a:rPr>
              <a:t>310/2020</a:t>
            </a:r>
            <a:r>
              <a:rPr lang="vi-VN" sz="1200" i="0" dirty="0">
                <a:solidFill>
                  <a:srgbClr val="003300"/>
                </a:solidFill>
                <a:latin typeface="Gill Sans Light (Body)"/>
                <a:ea typeface="Times New Roman"/>
                <a:cs typeface="Times New Roman"/>
              </a:rPr>
              <a:t>)</a:t>
            </a:r>
          </a:p>
          <a:p>
            <a:pPr marL="177800" indent="-177800" algn="l" defTabSz="914400" eaLnBrk="0" fontAlgn="base">
              <a:spcBef>
                <a:spcPct val="0"/>
              </a:spcBef>
              <a:spcAft>
                <a:spcPct val="0"/>
              </a:spcAft>
            </a:pPr>
            <a:r>
              <a:rPr lang="vi-VN" sz="1200" b="1" i="0" dirty="0" smtClean="0">
                <a:solidFill>
                  <a:srgbClr val="7030A0"/>
                </a:solidFill>
                <a:latin typeface="Gill Sans Light (Body)"/>
                <a:ea typeface="Times New Roman"/>
                <a:cs typeface="Times New Roman"/>
              </a:rPr>
              <a:t>Pecikoza </a:t>
            </a:r>
            <a:r>
              <a:rPr lang="vi-VN" sz="1200" b="1" i="0" dirty="0">
                <a:solidFill>
                  <a:srgbClr val="7030A0"/>
                </a:solidFill>
                <a:latin typeface="Gill Sans Light (Body)"/>
                <a:ea typeface="Times New Roman"/>
                <a:cs typeface="Times New Roman"/>
              </a:rPr>
              <a:t>UB</a:t>
            </a:r>
            <a:r>
              <a:rPr lang="vi-VN" sz="1200" i="0" dirty="0">
                <a:solidFill>
                  <a:srgbClr val="7030A0"/>
                </a:solidFill>
                <a:latin typeface="Gill Sans Light (Body)"/>
                <a:ea typeface="Times New Roman"/>
                <a:cs typeface="Times New Roman"/>
              </a:rPr>
              <a:t>, </a:t>
            </a:r>
            <a:r>
              <a:rPr lang="vi-VN" sz="1200" b="1" i="0" dirty="0">
                <a:solidFill>
                  <a:srgbClr val="7030A0"/>
                </a:solidFill>
                <a:latin typeface="Gill Sans Light (Body)"/>
                <a:ea typeface="Times New Roman"/>
                <a:cs typeface="Times New Roman"/>
              </a:rPr>
              <a:t>Tomić MA</a:t>
            </a:r>
            <a:r>
              <a:rPr lang="vi-VN" sz="1200" i="0" dirty="0">
                <a:solidFill>
                  <a:srgbClr val="7030A0"/>
                </a:solidFill>
                <a:latin typeface="Gill Sans Light (Body)"/>
                <a:ea typeface="Times New Roman"/>
                <a:cs typeface="Times New Roman"/>
              </a:rPr>
              <a:t>, </a:t>
            </a:r>
            <a:r>
              <a:rPr lang="vi-VN" sz="1200" b="1" i="0" dirty="0">
                <a:solidFill>
                  <a:srgbClr val="7030A0"/>
                </a:solidFill>
                <a:latin typeface="Gill Sans Light (Body)"/>
                <a:ea typeface="Times New Roman"/>
                <a:cs typeface="Times New Roman"/>
              </a:rPr>
              <a:t>Micov AM</a:t>
            </a:r>
            <a:r>
              <a:rPr lang="vi-VN" sz="1200" i="0" dirty="0">
                <a:solidFill>
                  <a:srgbClr val="7030A0"/>
                </a:solidFill>
                <a:latin typeface="Gill Sans Light (Body)"/>
                <a:ea typeface="Times New Roman"/>
                <a:cs typeface="Times New Roman"/>
              </a:rPr>
              <a:t>, </a:t>
            </a:r>
            <a:r>
              <a:rPr lang="vi-VN" sz="1200" b="1" i="0" dirty="0">
                <a:solidFill>
                  <a:srgbClr val="7030A0"/>
                </a:solidFill>
                <a:latin typeface="Gill Sans Light (Body)"/>
                <a:ea typeface="Times New Roman"/>
                <a:cs typeface="Times New Roman"/>
              </a:rPr>
              <a:t>Stepanović-Petrović RM</a:t>
            </a:r>
            <a:r>
              <a:rPr lang="vi-VN" sz="1200" i="0" dirty="0">
                <a:solidFill>
                  <a:srgbClr val="7030A0"/>
                </a:solidFill>
                <a:latin typeface="Gill Sans Light (Body)"/>
                <a:ea typeface="Times New Roman"/>
                <a:cs typeface="Times New Roman"/>
              </a:rPr>
              <a:t>. Metformin Synergizes With Conventional and Adjuvant Analgesic Drugs to Reduce Inflammatory Hyperalgesia in Rats. Anesth Analg. 2017;124:1317-1329. (IF= </a:t>
            </a:r>
            <a:r>
              <a:rPr lang="vi-VN" sz="1200" i="0" dirty="0" smtClean="0">
                <a:solidFill>
                  <a:srgbClr val="7030A0"/>
                </a:solidFill>
                <a:latin typeface="Gill Sans Light (Body)"/>
                <a:ea typeface="Times New Roman"/>
                <a:cs typeface="Times New Roman"/>
              </a:rPr>
              <a:t>5</a:t>
            </a:r>
            <a:r>
              <a:rPr lang="sr-Latn-RS" sz="1200" i="0" dirty="0" smtClean="0">
                <a:solidFill>
                  <a:srgbClr val="7030A0"/>
                </a:solidFill>
                <a:latin typeface="Gill Sans Light (Body)"/>
                <a:ea typeface="Times New Roman"/>
                <a:cs typeface="Times New Roman"/>
              </a:rPr>
              <a:t>.</a:t>
            </a:r>
            <a:r>
              <a:rPr lang="vi-VN" sz="1200" i="0" dirty="0" smtClean="0">
                <a:solidFill>
                  <a:srgbClr val="7030A0"/>
                </a:solidFill>
                <a:latin typeface="Gill Sans Light (Body)"/>
                <a:ea typeface="Times New Roman"/>
                <a:cs typeface="Times New Roman"/>
              </a:rPr>
              <a:t>108/2020</a:t>
            </a:r>
            <a:r>
              <a:rPr lang="vi-VN" sz="1200" i="0" dirty="0">
                <a:solidFill>
                  <a:srgbClr val="7030A0"/>
                </a:solidFill>
                <a:latin typeface="Gill Sans Light (Body)"/>
                <a:ea typeface="Times New Roman"/>
                <a:cs typeface="Times New Roman"/>
              </a:rPr>
              <a:t>)</a:t>
            </a:r>
          </a:p>
          <a:p>
            <a:pPr marL="177800" indent="-177800" algn="l" defTabSz="914400" eaLnBrk="0" fontAlgn="base">
              <a:spcBef>
                <a:spcPct val="0"/>
              </a:spcBef>
              <a:spcAft>
                <a:spcPct val="0"/>
              </a:spcAft>
            </a:pPr>
            <a:r>
              <a:rPr lang="vi-VN" sz="1200" b="1" i="0" dirty="0" smtClean="0">
                <a:solidFill>
                  <a:srgbClr val="003300"/>
                </a:solidFill>
                <a:latin typeface="Gill Sans Light (Body)"/>
                <a:ea typeface="Times New Roman"/>
                <a:cs typeface="Times New Roman"/>
              </a:rPr>
              <a:t>Tomić </a:t>
            </a:r>
            <a:r>
              <a:rPr lang="vi-VN" sz="1200" b="1" i="0" dirty="0">
                <a:solidFill>
                  <a:srgbClr val="003300"/>
                </a:solidFill>
                <a:latin typeface="Gill Sans Light (Body)"/>
                <a:ea typeface="Times New Roman"/>
                <a:cs typeface="Times New Roman"/>
              </a:rPr>
              <a:t>MA</a:t>
            </a:r>
            <a:r>
              <a:rPr lang="vi-VN" sz="1200" i="0" dirty="0">
                <a:solidFill>
                  <a:srgbClr val="003300"/>
                </a:solidFill>
                <a:latin typeface="Gill Sans Light (Body)"/>
                <a:ea typeface="Times New Roman"/>
                <a:cs typeface="Times New Roman"/>
              </a:rPr>
              <a:t>, </a:t>
            </a:r>
            <a:r>
              <a:rPr lang="vi-VN" sz="1200" b="1" i="0" dirty="0">
                <a:solidFill>
                  <a:srgbClr val="003300"/>
                </a:solidFill>
                <a:latin typeface="Gill Sans Light (Body)"/>
                <a:ea typeface="Times New Roman"/>
                <a:cs typeface="Times New Roman"/>
              </a:rPr>
              <a:t>Pecikoza UB</a:t>
            </a:r>
            <a:r>
              <a:rPr lang="vi-VN" sz="1200" i="0" dirty="0">
                <a:solidFill>
                  <a:srgbClr val="003300"/>
                </a:solidFill>
                <a:latin typeface="Gill Sans Light (Body)"/>
                <a:ea typeface="Times New Roman"/>
                <a:cs typeface="Times New Roman"/>
              </a:rPr>
              <a:t>, </a:t>
            </a:r>
            <a:r>
              <a:rPr lang="vi-VN" sz="1200" b="1" i="0" dirty="0">
                <a:solidFill>
                  <a:srgbClr val="003300"/>
                </a:solidFill>
                <a:latin typeface="Gill Sans Light (Body)"/>
                <a:ea typeface="Times New Roman"/>
                <a:cs typeface="Times New Roman"/>
              </a:rPr>
              <a:t>Micov AM</a:t>
            </a:r>
            <a:r>
              <a:rPr lang="vi-VN" sz="1200" i="0" dirty="0">
                <a:solidFill>
                  <a:srgbClr val="003300"/>
                </a:solidFill>
                <a:latin typeface="Gill Sans Light (Body)"/>
                <a:ea typeface="Times New Roman"/>
                <a:cs typeface="Times New Roman"/>
              </a:rPr>
              <a:t>, </a:t>
            </a:r>
            <a:r>
              <a:rPr lang="vi-VN" sz="1200" b="1" i="0" dirty="0">
                <a:solidFill>
                  <a:srgbClr val="003300"/>
                </a:solidFill>
                <a:latin typeface="Gill Sans Light (Body)"/>
                <a:ea typeface="Times New Roman"/>
                <a:cs typeface="Times New Roman"/>
              </a:rPr>
              <a:t>Stepanović-Petrović RM</a:t>
            </a:r>
            <a:r>
              <a:rPr lang="vi-VN" sz="1200" i="0" dirty="0">
                <a:solidFill>
                  <a:srgbClr val="003300"/>
                </a:solidFill>
                <a:latin typeface="Gill Sans Light (Body)"/>
                <a:ea typeface="Times New Roman"/>
                <a:cs typeface="Times New Roman"/>
              </a:rPr>
              <a:t>. The Efficacy of Eslicarbazepine Acetate in Models of Trigeminal, Neuropathic, and Visceral Pain: The Involvement of 5-HT1B/1D Serotonergic and CB1/CB2 Cannabinoid Receptors. Anesth Analg. 2015;121:1632-9. (IF= </a:t>
            </a:r>
            <a:r>
              <a:rPr lang="vi-VN" sz="1200" i="0" dirty="0" smtClean="0">
                <a:solidFill>
                  <a:srgbClr val="003300"/>
                </a:solidFill>
                <a:latin typeface="Gill Sans Light (Body)"/>
                <a:ea typeface="Times New Roman"/>
                <a:cs typeface="Times New Roman"/>
              </a:rPr>
              <a:t>5</a:t>
            </a:r>
            <a:r>
              <a:rPr lang="sr-Latn-RS" sz="1200" i="0" dirty="0" smtClean="0">
                <a:solidFill>
                  <a:srgbClr val="003300"/>
                </a:solidFill>
                <a:latin typeface="Gill Sans Light (Body)"/>
                <a:ea typeface="Times New Roman"/>
                <a:cs typeface="Times New Roman"/>
              </a:rPr>
              <a:t>.</a:t>
            </a:r>
            <a:r>
              <a:rPr lang="vi-VN" sz="1200" i="0" dirty="0" smtClean="0">
                <a:solidFill>
                  <a:srgbClr val="003300"/>
                </a:solidFill>
                <a:latin typeface="Gill Sans Light (Body)"/>
                <a:ea typeface="Times New Roman"/>
                <a:cs typeface="Times New Roman"/>
              </a:rPr>
              <a:t>108/2020</a:t>
            </a:r>
            <a:r>
              <a:rPr lang="vi-VN" sz="1200" i="0" dirty="0">
                <a:solidFill>
                  <a:srgbClr val="003300"/>
                </a:solidFill>
                <a:latin typeface="Gill Sans Light (Body)"/>
                <a:ea typeface="Times New Roman"/>
                <a:cs typeface="Times New Roman"/>
              </a:rPr>
              <a:t>)</a:t>
            </a:r>
          </a:p>
          <a:p>
            <a:pPr marL="177800" indent="-177800" algn="l" defTabSz="914400" eaLnBrk="0" fontAlgn="base">
              <a:spcBef>
                <a:spcPct val="0"/>
              </a:spcBef>
              <a:spcAft>
                <a:spcPct val="0"/>
              </a:spcAft>
            </a:pPr>
            <a:r>
              <a:rPr lang="vi-VN" sz="1200" b="1" i="0" dirty="0" smtClean="0">
                <a:solidFill>
                  <a:srgbClr val="7030A0"/>
                </a:solidFill>
                <a:latin typeface="Gill Sans Light (Body)"/>
                <a:ea typeface="Times New Roman"/>
                <a:cs typeface="Times New Roman"/>
              </a:rPr>
              <a:t>Stepanović-Petrović </a:t>
            </a:r>
            <a:r>
              <a:rPr lang="vi-VN" sz="1200" b="1" i="0" dirty="0">
                <a:solidFill>
                  <a:srgbClr val="7030A0"/>
                </a:solidFill>
                <a:latin typeface="Gill Sans Light (Body)"/>
                <a:ea typeface="Times New Roman"/>
                <a:cs typeface="Times New Roman"/>
              </a:rPr>
              <a:t>RM</a:t>
            </a:r>
            <a:r>
              <a:rPr lang="vi-VN" sz="1200" i="0" dirty="0">
                <a:solidFill>
                  <a:srgbClr val="7030A0"/>
                </a:solidFill>
                <a:latin typeface="Gill Sans Light (Body)"/>
                <a:ea typeface="Times New Roman"/>
                <a:cs typeface="Times New Roman"/>
              </a:rPr>
              <a:t>, </a:t>
            </a:r>
            <a:r>
              <a:rPr lang="vi-VN" sz="1200" b="1" i="0" dirty="0">
                <a:solidFill>
                  <a:srgbClr val="7030A0"/>
                </a:solidFill>
                <a:latin typeface="Gill Sans Light (Body)"/>
                <a:ea typeface="Times New Roman"/>
                <a:cs typeface="Times New Roman"/>
              </a:rPr>
              <a:t>Micov AM</a:t>
            </a:r>
            <a:r>
              <a:rPr lang="vi-VN" sz="1200" i="0" dirty="0">
                <a:solidFill>
                  <a:srgbClr val="7030A0"/>
                </a:solidFill>
                <a:latin typeface="Gill Sans Light (Body)"/>
                <a:ea typeface="Times New Roman"/>
                <a:cs typeface="Times New Roman"/>
              </a:rPr>
              <a:t>, </a:t>
            </a:r>
            <a:r>
              <a:rPr lang="vi-VN" sz="1200" b="1" i="0" dirty="0">
                <a:solidFill>
                  <a:srgbClr val="7030A0"/>
                </a:solidFill>
                <a:latin typeface="Gill Sans Light (Body)"/>
                <a:ea typeface="Times New Roman"/>
                <a:cs typeface="Times New Roman"/>
              </a:rPr>
              <a:t>Tomić MA</a:t>
            </a:r>
            <a:r>
              <a:rPr lang="vi-VN" sz="1200" i="0" dirty="0">
                <a:solidFill>
                  <a:srgbClr val="7030A0"/>
                </a:solidFill>
                <a:latin typeface="Gill Sans Light (Body)"/>
                <a:ea typeface="Times New Roman"/>
                <a:cs typeface="Times New Roman"/>
              </a:rPr>
              <a:t>, Kovačević JM, Bošković BD. Antihyperalgesic/antinociceptive effects of ceftriaxone and its synergistic interactions with different analgesics in inflammatory pain in rodents. Anesthesiology. 2014;120:737-750. (IF= </a:t>
            </a:r>
            <a:r>
              <a:rPr lang="vi-VN" sz="1200" i="0" dirty="0" smtClean="0">
                <a:solidFill>
                  <a:srgbClr val="7030A0"/>
                </a:solidFill>
                <a:latin typeface="Gill Sans Light (Body)"/>
                <a:ea typeface="Times New Roman"/>
                <a:cs typeface="Times New Roman"/>
              </a:rPr>
              <a:t>7</a:t>
            </a:r>
            <a:r>
              <a:rPr lang="sr-Latn-RS" sz="1200" i="0" dirty="0" smtClean="0">
                <a:solidFill>
                  <a:srgbClr val="7030A0"/>
                </a:solidFill>
                <a:latin typeface="Gill Sans Light (Body)"/>
                <a:ea typeface="Times New Roman"/>
                <a:cs typeface="Times New Roman"/>
              </a:rPr>
              <a:t>.</a:t>
            </a:r>
            <a:r>
              <a:rPr lang="vi-VN" sz="1200" i="0" dirty="0" smtClean="0">
                <a:solidFill>
                  <a:srgbClr val="7030A0"/>
                </a:solidFill>
                <a:latin typeface="Gill Sans Light (Body)"/>
                <a:ea typeface="Times New Roman"/>
                <a:cs typeface="Times New Roman"/>
              </a:rPr>
              <a:t>892/2020</a:t>
            </a:r>
            <a:r>
              <a:rPr lang="vi-VN" sz="1200" i="0" dirty="0">
                <a:solidFill>
                  <a:srgbClr val="7030A0"/>
                </a:solidFill>
                <a:latin typeface="Gill Sans Light (Body)"/>
                <a:ea typeface="Times New Roman"/>
                <a:cs typeface="Times New Roman"/>
              </a:rPr>
              <a:t>)</a:t>
            </a:r>
          </a:p>
          <a:p>
            <a:pPr marL="177800" indent="-177800" algn="l" defTabSz="914400" eaLnBrk="0" fontAlgn="base">
              <a:spcBef>
                <a:spcPct val="0"/>
              </a:spcBef>
              <a:spcAft>
                <a:spcPct val="0"/>
              </a:spcAft>
            </a:pPr>
            <a:r>
              <a:rPr lang="vi-VN" sz="1200" b="1" i="0" dirty="0" smtClean="0">
                <a:solidFill>
                  <a:srgbClr val="003300"/>
                </a:solidFill>
                <a:latin typeface="Gill Sans Light (Body)"/>
                <a:ea typeface="Times New Roman"/>
                <a:cs typeface="Times New Roman"/>
              </a:rPr>
              <a:t>Stepanović-Petrović </a:t>
            </a:r>
            <a:r>
              <a:rPr lang="vi-VN" sz="1200" b="1" i="0" dirty="0">
                <a:solidFill>
                  <a:srgbClr val="003300"/>
                </a:solidFill>
                <a:latin typeface="Gill Sans Light (Body)"/>
                <a:ea typeface="Times New Roman"/>
                <a:cs typeface="Times New Roman"/>
              </a:rPr>
              <a:t>RM</a:t>
            </a:r>
            <a:r>
              <a:rPr lang="vi-VN" sz="1200" i="0" dirty="0">
                <a:solidFill>
                  <a:srgbClr val="003300"/>
                </a:solidFill>
                <a:latin typeface="Gill Sans Light (Body)"/>
                <a:ea typeface="Times New Roman"/>
                <a:cs typeface="Times New Roman"/>
              </a:rPr>
              <a:t>, </a:t>
            </a:r>
            <a:r>
              <a:rPr lang="vi-VN" sz="1200" b="1" i="0" dirty="0">
                <a:solidFill>
                  <a:srgbClr val="003300"/>
                </a:solidFill>
                <a:latin typeface="Gill Sans Light (Body)"/>
                <a:ea typeface="Times New Roman"/>
                <a:cs typeface="Times New Roman"/>
              </a:rPr>
              <a:t>Micov AM</a:t>
            </a:r>
            <a:r>
              <a:rPr lang="vi-VN" sz="1200" i="0" dirty="0">
                <a:solidFill>
                  <a:srgbClr val="003300"/>
                </a:solidFill>
                <a:latin typeface="Gill Sans Light (Body)"/>
                <a:ea typeface="Times New Roman"/>
                <a:cs typeface="Times New Roman"/>
              </a:rPr>
              <a:t>, </a:t>
            </a:r>
            <a:r>
              <a:rPr lang="vi-VN" sz="1200" b="1" i="0" dirty="0">
                <a:solidFill>
                  <a:srgbClr val="003300"/>
                </a:solidFill>
                <a:latin typeface="Gill Sans Light (Body)"/>
                <a:ea typeface="Times New Roman"/>
                <a:cs typeface="Times New Roman"/>
              </a:rPr>
              <a:t>Tomić MA</a:t>
            </a:r>
            <a:r>
              <a:rPr lang="vi-VN" sz="1200" i="0" dirty="0">
                <a:solidFill>
                  <a:srgbClr val="003300"/>
                </a:solidFill>
                <a:latin typeface="Gill Sans Light (Body)"/>
                <a:ea typeface="Times New Roman"/>
                <a:cs typeface="Times New Roman"/>
              </a:rPr>
              <a:t>, Ugrešić ND. The local peripheral antihyperalgesic effect of levetiracetam and its mechanism of action in an inflammatory pain model. Anesth Analg. 2012;115:1457-66. (IF= </a:t>
            </a:r>
            <a:r>
              <a:rPr lang="vi-VN" sz="1200" i="0" dirty="0" smtClean="0">
                <a:solidFill>
                  <a:srgbClr val="003300"/>
                </a:solidFill>
                <a:latin typeface="Gill Sans Light (Body)"/>
                <a:ea typeface="Times New Roman"/>
                <a:cs typeface="Times New Roman"/>
              </a:rPr>
              <a:t>5</a:t>
            </a:r>
            <a:r>
              <a:rPr lang="sr-Latn-RS" sz="1200" i="0" dirty="0" smtClean="0">
                <a:solidFill>
                  <a:srgbClr val="003300"/>
                </a:solidFill>
                <a:latin typeface="Gill Sans Light (Body)"/>
                <a:ea typeface="Times New Roman"/>
                <a:cs typeface="Times New Roman"/>
              </a:rPr>
              <a:t>.</a:t>
            </a:r>
            <a:r>
              <a:rPr lang="vi-VN" sz="1200" i="0" dirty="0" smtClean="0">
                <a:solidFill>
                  <a:srgbClr val="003300"/>
                </a:solidFill>
                <a:latin typeface="Gill Sans Light (Body)"/>
                <a:ea typeface="Times New Roman"/>
                <a:cs typeface="Times New Roman"/>
              </a:rPr>
              <a:t>108/2020</a:t>
            </a:r>
            <a:r>
              <a:rPr lang="vi-VN" sz="1200" i="0" dirty="0">
                <a:solidFill>
                  <a:srgbClr val="003300"/>
                </a:solidFill>
                <a:latin typeface="Gill Sans Light (Body)"/>
                <a:ea typeface="Times New Roman"/>
                <a:cs typeface="Times New Roman"/>
              </a:rPr>
              <a:t>)</a:t>
            </a:r>
          </a:p>
          <a:p>
            <a:pPr marL="177800" indent="-177800" algn="l" defTabSz="914400" eaLnBrk="0" fontAlgn="base">
              <a:spcBef>
                <a:spcPct val="0"/>
              </a:spcBef>
              <a:spcAft>
                <a:spcPct val="0"/>
              </a:spcAft>
            </a:pPr>
            <a:r>
              <a:rPr lang="vi-VN" sz="1200" b="1" i="0" dirty="0" smtClean="0">
                <a:solidFill>
                  <a:srgbClr val="7030A0"/>
                </a:solidFill>
                <a:latin typeface="Gill Sans Light (Body)"/>
                <a:ea typeface="Times New Roman"/>
                <a:cs typeface="Times New Roman"/>
              </a:rPr>
              <a:t>Micov </a:t>
            </a:r>
            <a:r>
              <a:rPr lang="vi-VN" sz="1200" b="1" i="0" dirty="0">
                <a:solidFill>
                  <a:srgbClr val="7030A0"/>
                </a:solidFill>
                <a:latin typeface="Gill Sans Light (Body)"/>
                <a:ea typeface="Times New Roman"/>
                <a:cs typeface="Times New Roman"/>
              </a:rPr>
              <a:t>A</a:t>
            </a:r>
            <a:r>
              <a:rPr lang="vi-VN" sz="1200" i="0" dirty="0">
                <a:solidFill>
                  <a:srgbClr val="7030A0"/>
                </a:solidFill>
                <a:latin typeface="Gill Sans Light (Body)"/>
                <a:ea typeface="Times New Roman"/>
                <a:cs typeface="Times New Roman"/>
              </a:rPr>
              <a:t>, </a:t>
            </a:r>
            <a:r>
              <a:rPr lang="vi-VN" sz="1200" b="1" i="0" dirty="0">
                <a:solidFill>
                  <a:srgbClr val="7030A0"/>
                </a:solidFill>
                <a:latin typeface="Gill Sans Light (Body)"/>
                <a:ea typeface="Times New Roman"/>
                <a:cs typeface="Times New Roman"/>
              </a:rPr>
              <a:t>Tomić M</a:t>
            </a:r>
            <a:r>
              <a:rPr lang="vi-VN" sz="1200" i="0" dirty="0">
                <a:solidFill>
                  <a:srgbClr val="7030A0"/>
                </a:solidFill>
                <a:latin typeface="Gill Sans Light (Body)"/>
                <a:ea typeface="Times New Roman"/>
                <a:cs typeface="Times New Roman"/>
              </a:rPr>
              <a:t>, Popović B, </a:t>
            </a:r>
            <a:r>
              <a:rPr lang="vi-VN" sz="1200" b="1" i="0" dirty="0">
                <a:solidFill>
                  <a:srgbClr val="7030A0"/>
                </a:solidFill>
                <a:latin typeface="Gill Sans Light (Body)"/>
                <a:ea typeface="Times New Roman"/>
                <a:cs typeface="Times New Roman"/>
              </a:rPr>
              <a:t>Stepanović-Petrović R</a:t>
            </a:r>
            <a:r>
              <a:rPr lang="vi-VN" sz="1200" i="0" dirty="0">
                <a:solidFill>
                  <a:srgbClr val="7030A0"/>
                </a:solidFill>
                <a:latin typeface="Gill Sans Light (Body)"/>
                <a:ea typeface="Times New Roman"/>
                <a:cs typeface="Times New Roman"/>
              </a:rPr>
              <a:t>. The antihyperalgesic effect of levetiracetam in an inflammatory model of pain in rats: mechanism of action. Br J Pharmacol. 2010;161:384-392. (</a:t>
            </a:r>
            <a:r>
              <a:rPr lang="vi-VN" sz="1200" i="0" dirty="0" smtClean="0">
                <a:solidFill>
                  <a:srgbClr val="7030A0"/>
                </a:solidFill>
                <a:latin typeface="Gill Sans Light (Body)"/>
                <a:ea typeface="Times New Roman"/>
                <a:cs typeface="Times New Roman"/>
              </a:rPr>
              <a:t>IF=8</a:t>
            </a:r>
            <a:r>
              <a:rPr lang="sr-Latn-RS" sz="1200" i="0" dirty="0" smtClean="0">
                <a:solidFill>
                  <a:srgbClr val="7030A0"/>
                </a:solidFill>
                <a:latin typeface="Gill Sans Light (Body)"/>
                <a:ea typeface="Times New Roman"/>
                <a:cs typeface="Times New Roman"/>
              </a:rPr>
              <a:t>.</a:t>
            </a:r>
            <a:r>
              <a:rPr lang="vi-VN" sz="1200" i="0" dirty="0" smtClean="0">
                <a:solidFill>
                  <a:srgbClr val="7030A0"/>
                </a:solidFill>
                <a:latin typeface="Gill Sans Light (Body)"/>
                <a:ea typeface="Times New Roman"/>
                <a:cs typeface="Times New Roman"/>
              </a:rPr>
              <a:t>379/2020</a:t>
            </a:r>
            <a:r>
              <a:rPr lang="vi-VN" sz="1200" i="0" dirty="0">
                <a:solidFill>
                  <a:srgbClr val="7030A0"/>
                </a:solidFill>
                <a:latin typeface="Gill Sans Light (Body)"/>
                <a:ea typeface="Times New Roman"/>
                <a:cs typeface="Times New Roman"/>
              </a:rPr>
              <a:t>)</a:t>
            </a:r>
          </a:p>
          <a:p>
            <a:pPr marL="177800" indent="-177800" algn="l" defTabSz="914400" eaLnBrk="0" fontAlgn="base">
              <a:spcBef>
                <a:spcPct val="0"/>
              </a:spcBef>
              <a:spcAft>
                <a:spcPct val="0"/>
              </a:spcAft>
            </a:pPr>
            <a:r>
              <a:rPr lang="vi-VN" sz="1200" b="1" i="0" dirty="0" smtClean="0">
                <a:solidFill>
                  <a:srgbClr val="003300"/>
                </a:solidFill>
                <a:latin typeface="Gill Sans Light (Body)"/>
                <a:ea typeface="Times New Roman"/>
                <a:cs typeface="Times New Roman"/>
              </a:rPr>
              <a:t>Stepanović-Petrović RM</a:t>
            </a:r>
            <a:r>
              <a:rPr lang="vi-VN" sz="1200" i="0" dirty="0" smtClean="0">
                <a:solidFill>
                  <a:srgbClr val="003300"/>
                </a:solidFill>
                <a:latin typeface="Gill Sans Light (Body)"/>
                <a:ea typeface="Times New Roman"/>
                <a:cs typeface="Times New Roman"/>
              </a:rPr>
              <a:t>, </a:t>
            </a:r>
            <a:r>
              <a:rPr lang="vi-VN" sz="1200" b="1" i="0" dirty="0" smtClean="0">
                <a:solidFill>
                  <a:srgbClr val="003300"/>
                </a:solidFill>
                <a:latin typeface="Gill Sans Light (Body)"/>
                <a:ea typeface="Times New Roman"/>
                <a:cs typeface="Times New Roman"/>
              </a:rPr>
              <a:t>Tomic MA</a:t>
            </a:r>
            <a:r>
              <a:rPr lang="vi-VN" sz="1200" i="0" dirty="0" smtClean="0">
                <a:solidFill>
                  <a:srgbClr val="003300"/>
                </a:solidFill>
                <a:latin typeface="Gill Sans Light (Body)"/>
                <a:ea typeface="Times New Roman"/>
                <a:cs typeface="Times New Roman"/>
              </a:rPr>
              <a:t>, Vuckovic SM, Paranos S, Ugresic ND, Prostran MS, Milovanovic S, Boskovic B. The antinociceptive effects of anticonvulsants in a mouse visceral pain model. Anesth Analg. 2008;106:1897-903. (IF= 5</a:t>
            </a:r>
            <a:r>
              <a:rPr lang="sr-Latn-RS" sz="1200" i="0" dirty="0" smtClean="0">
                <a:solidFill>
                  <a:srgbClr val="003300"/>
                </a:solidFill>
                <a:latin typeface="Gill Sans Light (Body)"/>
                <a:ea typeface="Times New Roman"/>
                <a:cs typeface="Times New Roman"/>
              </a:rPr>
              <a:t>.</a:t>
            </a:r>
            <a:r>
              <a:rPr lang="vi-VN" sz="1200" i="0" dirty="0" smtClean="0">
                <a:solidFill>
                  <a:srgbClr val="003300"/>
                </a:solidFill>
                <a:latin typeface="Gill Sans Light (Body)"/>
                <a:ea typeface="Times New Roman"/>
                <a:cs typeface="Times New Roman"/>
              </a:rPr>
              <a:t>108/2020)</a:t>
            </a:r>
          </a:p>
          <a:p>
            <a:pPr marL="177800" indent="-177800" algn="l" defTabSz="914400" eaLnBrk="0" fontAlgn="base">
              <a:spcBef>
                <a:spcPct val="0"/>
              </a:spcBef>
              <a:spcAft>
                <a:spcPct val="0"/>
              </a:spcAft>
            </a:pPr>
            <a:r>
              <a:rPr lang="vi-VN" sz="1200" i="0" dirty="0" smtClean="0">
                <a:solidFill>
                  <a:srgbClr val="7030A0"/>
                </a:solidFill>
                <a:latin typeface="Gill Sans Light (Body)"/>
                <a:ea typeface="Times New Roman"/>
                <a:cs typeface="Times New Roman"/>
              </a:rPr>
              <a:t>Vucković </a:t>
            </a:r>
            <a:r>
              <a:rPr lang="vi-VN" sz="1200" i="0" dirty="0">
                <a:solidFill>
                  <a:srgbClr val="7030A0"/>
                </a:solidFill>
                <a:latin typeface="Gill Sans Light (Body)"/>
                <a:ea typeface="Times New Roman"/>
                <a:cs typeface="Times New Roman"/>
              </a:rPr>
              <a:t>SM, </a:t>
            </a:r>
            <a:r>
              <a:rPr lang="vi-VN" sz="1200" b="1" i="0" dirty="0">
                <a:solidFill>
                  <a:srgbClr val="7030A0"/>
                </a:solidFill>
                <a:latin typeface="Gill Sans Light (Body)"/>
                <a:ea typeface="Times New Roman"/>
                <a:cs typeface="Times New Roman"/>
              </a:rPr>
              <a:t>Tomić MA</a:t>
            </a:r>
            <a:r>
              <a:rPr lang="vi-VN" sz="1200" i="0" dirty="0">
                <a:solidFill>
                  <a:srgbClr val="7030A0"/>
                </a:solidFill>
                <a:latin typeface="Gill Sans Light (Body)"/>
                <a:ea typeface="Times New Roman"/>
                <a:cs typeface="Times New Roman"/>
              </a:rPr>
              <a:t>, </a:t>
            </a:r>
            <a:r>
              <a:rPr lang="vi-VN" sz="1200" b="1" i="0" dirty="0">
                <a:solidFill>
                  <a:srgbClr val="7030A0"/>
                </a:solidFill>
                <a:latin typeface="Gill Sans Light (Body)"/>
                <a:ea typeface="Times New Roman"/>
                <a:cs typeface="Times New Roman"/>
              </a:rPr>
              <a:t>Stepanović-Petrović RM</a:t>
            </a:r>
            <a:r>
              <a:rPr lang="vi-VN" sz="1200" i="0" dirty="0">
                <a:solidFill>
                  <a:srgbClr val="7030A0"/>
                </a:solidFill>
                <a:latin typeface="Gill Sans Light (Body)"/>
                <a:ea typeface="Times New Roman"/>
                <a:cs typeface="Times New Roman"/>
              </a:rPr>
              <a:t>, Ugresić N, Prostran MS, Bosković B. The effects of alpha2-adrenoceptor agents on anti-hyperalgesic effects of carbamazepine and oxcarbazepine in a rat model of inflammatory pain. Pain. 2006;125:10-9. (IF= </a:t>
            </a:r>
            <a:r>
              <a:rPr lang="vi-VN" sz="1200" i="0" dirty="0" smtClean="0">
                <a:solidFill>
                  <a:srgbClr val="7030A0"/>
                </a:solidFill>
                <a:latin typeface="Gill Sans Light (Body)"/>
                <a:ea typeface="Times New Roman"/>
                <a:cs typeface="Times New Roman"/>
              </a:rPr>
              <a:t>6</a:t>
            </a:r>
            <a:r>
              <a:rPr lang="sr-Latn-RS" sz="1200" i="0" dirty="0" smtClean="0">
                <a:solidFill>
                  <a:srgbClr val="7030A0"/>
                </a:solidFill>
                <a:latin typeface="Gill Sans Light (Body)"/>
                <a:ea typeface="Times New Roman"/>
                <a:cs typeface="Times New Roman"/>
              </a:rPr>
              <a:t>.</a:t>
            </a:r>
            <a:r>
              <a:rPr lang="vi-VN" sz="1200" i="0" dirty="0" smtClean="0">
                <a:solidFill>
                  <a:srgbClr val="7030A0"/>
                </a:solidFill>
                <a:latin typeface="Gill Sans Light (Body)"/>
                <a:ea typeface="Times New Roman"/>
                <a:cs typeface="Times New Roman"/>
              </a:rPr>
              <a:t>961/2020</a:t>
            </a:r>
            <a:r>
              <a:rPr lang="vi-VN" sz="1200" i="0" dirty="0">
                <a:solidFill>
                  <a:srgbClr val="7030A0"/>
                </a:solidFill>
                <a:latin typeface="Gill Sans Light (Body)"/>
                <a:ea typeface="Times New Roman"/>
                <a:cs typeface="Times New Roman"/>
              </a:rPr>
              <a:t>)</a:t>
            </a:r>
          </a:p>
          <a:p>
            <a:pPr marL="177800" indent="-177800" algn="l" defTabSz="914400" eaLnBrk="0" fontAlgn="base">
              <a:spcBef>
                <a:spcPct val="0"/>
              </a:spcBef>
              <a:spcAft>
                <a:spcPct val="0"/>
              </a:spcAft>
            </a:pPr>
            <a:r>
              <a:rPr lang="vi-VN" sz="1200" b="1" i="0" dirty="0" smtClean="0">
                <a:solidFill>
                  <a:srgbClr val="003300"/>
                </a:solidFill>
                <a:latin typeface="Gill Sans Light (Body)"/>
                <a:ea typeface="Times New Roman"/>
                <a:cs typeface="Times New Roman"/>
              </a:rPr>
              <a:t>Tomić </a:t>
            </a:r>
            <a:r>
              <a:rPr lang="vi-VN" sz="1200" b="1" i="0" dirty="0">
                <a:solidFill>
                  <a:srgbClr val="003300"/>
                </a:solidFill>
                <a:latin typeface="Gill Sans Light (Body)"/>
                <a:ea typeface="Times New Roman"/>
                <a:cs typeface="Times New Roman"/>
              </a:rPr>
              <a:t>MA</a:t>
            </a:r>
            <a:r>
              <a:rPr lang="vi-VN" sz="1200" i="0" dirty="0">
                <a:solidFill>
                  <a:srgbClr val="003300"/>
                </a:solidFill>
                <a:latin typeface="Gill Sans Light (Body)"/>
                <a:ea typeface="Times New Roman"/>
                <a:cs typeface="Times New Roman"/>
              </a:rPr>
              <a:t>, Vučković SM, </a:t>
            </a:r>
            <a:r>
              <a:rPr lang="vi-VN" sz="1200" b="1" i="0" dirty="0">
                <a:solidFill>
                  <a:srgbClr val="003300"/>
                </a:solidFill>
                <a:latin typeface="Gill Sans Light (Body)"/>
                <a:ea typeface="Times New Roman"/>
                <a:cs typeface="Times New Roman"/>
              </a:rPr>
              <a:t>Stepanović-Petrović RM</a:t>
            </a:r>
            <a:r>
              <a:rPr lang="vi-VN" sz="1200" i="0" dirty="0">
                <a:solidFill>
                  <a:srgbClr val="003300"/>
                </a:solidFill>
                <a:latin typeface="Gill Sans Light (Body)"/>
                <a:ea typeface="Times New Roman"/>
                <a:cs typeface="Times New Roman"/>
              </a:rPr>
              <a:t>, Ugrešić N, Prostran MS, Bošković B. The anti-hyperalgesic effects of carbamazepine and oxcarbazepine are attenuated by treatment with adenosine receptor antagonists. Pain. 2004;111:253-260. (IF= </a:t>
            </a:r>
            <a:r>
              <a:rPr lang="vi-VN" sz="1200" i="0" dirty="0" smtClean="0">
                <a:solidFill>
                  <a:srgbClr val="003300"/>
                </a:solidFill>
                <a:latin typeface="Gill Sans Light (Body)"/>
                <a:ea typeface="Times New Roman"/>
                <a:cs typeface="Times New Roman"/>
              </a:rPr>
              <a:t>6</a:t>
            </a:r>
            <a:r>
              <a:rPr lang="sr-Latn-RS" sz="1200" i="0" dirty="0" smtClean="0">
                <a:solidFill>
                  <a:srgbClr val="003300"/>
                </a:solidFill>
                <a:latin typeface="Gill Sans Light (Body)"/>
                <a:ea typeface="Times New Roman"/>
                <a:cs typeface="Times New Roman"/>
              </a:rPr>
              <a:t>.</a:t>
            </a:r>
            <a:r>
              <a:rPr lang="vi-VN" sz="1200" i="0" dirty="0" smtClean="0">
                <a:solidFill>
                  <a:srgbClr val="003300"/>
                </a:solidFill>
                <a:latin typeface="Gill Sans Light (Body)"/>
                <a:ea typeface="Times New Roman"/>
                <a:cs typeface="Times New Roman"/>
              </a:rPr>
              <a:t>961/2020</a:t>
            </a:r>
            <a:r>
              <a:rPr lang="vi-VN" sz="1200" i="0" dirty="0">
                <a:solidFill>
                  <a:srgbClr val="003300"/>
                </a:solidFill>
                <a:latin typeface="Gill Sans Light (Body)"/>
                <a:ea typeface="Times New Roman"/>
                <a:cs typeface="Times New Roman"/>
              </a:rPr>
              <a:t>)</a:t>
            </a:r>
          </a:p>
          <a:p>
            <a:pPr algn="l" defTabSz="914400" eaLnBrk="0" fontAlgn="base">
              <a:spcBef>
                <a:spcPct val="0"/>
              </a:spcBef>
              <a:spcAft>
                <a:spcPct val="0"/>
              </a:spcAft>
            </a:pPr>
            <a:endParaRPr lang="en-US" sz="1200" i="0" dirty="0">
              <a:solidFill>
                <a:srgbClr val="7030A0"/>
              </a:solidFill>
              <a:latin typeface="Gill Sans Light (Body)"/>
              <a:ea typeface="Times New Roman"/>
              <a:cs typeface="Times New Roman"/>
            </a:endParaRPr>
          </a:p>
        </p:txBody>
      </p:sp>
      <p:sp>
        <p:nvSpPr>
          <p:cNvPr id="8"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763780" y="857972"/>
            <a:ext cx="6033703" cy="841256"/>
          </a:xfrm>
        </p:spPr>
        <p:txBody>
          <a:bodyPr/>
          <a:lstStyle/>
          <a:p>
            <a:pPr algn="ctr"/>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pPr algn="ctr"/>
            <a:r>
              <a:rPr lang="sr-Latn-RS" sz="2400" dirty="0" smtClean="0">
                <a:solidFill>
                  <a:srgbClr val="7030A0"/>
                </a:solidFill>
              </a:rPr>
              <a:t>Prof</a:t>
            </a:r>
            <a:r>
              <a:rPr lang="sr-Latn-RS" sz="2400" dirty="0">
                <a:solidFill>
                  <a:srgbClr val="7030A0"/>
                </a:solidFill>
              </a:rPr>
              <a:t>. </a:t>
            </a:r>
            <a:r>
              <a:rPr lang="sr-Latn-RS" sz="2400" dirty="0" err="1" smtClean="0">
                <a:solidFill>
                  <a:srgbClr val="7030A0"/>
                </a:solidFill>
              </a:rPr>
              <a:t>Radica</a:t>
            </a:r>
            <a:r>
              <a:rPr lang="sr-Latn-RS" sz="2400" dirty="0" smtClean="0">
                <a:solidFill>
                  <a:srgbClr val="7030A0"/>
                </a:solidFill>
              </a:rPr>
              <a:t> </a:t>
            </a:r>
            <a:r>
              <a:rPr lang="sr-Latn-RS" sz="2400" dirty="0">
                <a:solidFill>
                  <a:srgbClr val="7030A0"/>
                </a:solidFill>
              </a:rPr>
              <a:t>Stepanović-Petrović</a:t>
            </a:r>
            <a:endParaRPr lang="en-US" sz="2400" dirty="0">
              <a:solidFill>
                <a:srgbClr val="7030A0"/>
              </a:solidFill>
            </a:endParaRPr>
          </a:p>
        </p:txBody>
      </p:sp>
      <p:sp>
        <p:nvSpPr>
          <p:cNvPr id="5" name="TextBox 4"/>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1200" b="0" i="1" u="none" strike="noStrike" cap="none" spc="0" normalizeH="0" baseline="0" dirty="0" smtClean="0">
                <a:ln>
                  <a:noFill/>
                </a:ln>
                <a:solidFill>
                  <a:schemeClr val="accent1">
                    <a:lumMod val="75000"/>
                  </a:schemeClr>
                </a:solidFill>
                <a:effectLst/>
                <a:uFillTx/>
                <a:latin typeface="+mn-lt"/>
                <a:ea typeface="+mn-ea"/>
                <a:cs typeface="+mn-cs"/>
                <a:sym typeface="Gill Sans Light"/>
              </a:rPr>
              <a:t>Full bibliography</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lang="en-US" sz="1200" dirty="0" smtClean="0">
                <a:solidFill>
                  <a:schemeClr val="accent1">
                    <a:lumMod val="75000"/>
                  </a:schemeClr>
                </a:solidFill>
              </a:rPr>
              <a:t>Faculty </a:t>
            </a:r>
            <a:r>
              <a:rPr lang="en-US" sz="1200" dirty="0">
                <a:solidFill>
                  <a:schemeClr val="accent1">
                    <a:lumMod val="75000"/>
                  </a:schemeClr>
                </a:solidFill>
              </a:rPr>
              <a:t>of </a:t>
            </a:r>
            <a:r>
              <a:rPr lang="en-US" sz="1200" dirty="0" smtClean="0">
                <a:solidFill>
                  <a:schemeClr val="accent1">
                    <a:lumMod val="75000"/>
                  </a:schemeClr>
                </a:solidFill>
              </a:rPr>
              <a:t>Pharmacy</a:t>
            </a:r>
            <a:r>
              <a:rPr lang="sr-Latn-RS" sz="1200" dirty="0" smtClean="0">
                <a:solidFill>
                  <a:schemeClr val="accent1">
                    <a:lumMod val="75000"/>
                  </a:schemeClr>
                </a:solidFill>
              </a:rPr>
              <a:t> </a:t>
            </a:r>
            <a:r>
              <a:rPr lang="en-US" sz="1200" dirty="0" smtClean="0">
                <a:solidFill>
                  <a:schemeClr val="accent1">
                    <a:lumMod val="75000"/>
                  </a:schemeClr>
                </a:solidFill>
              </a:rPr>
              <a:t>Repository</a:t>
            </a:r>
            <a:r>
              <a:rPr lang="sr-Latn-RS" sz="1200" dirty="0" smtClean="0">
                <a:solidFill>
                  <a:schemeClr val="accent1">
                    <a:lumMod val="75000"/>
                  </a:schemeClr>
                </a:solidFill>
              </a:rPr>
              <a:t> </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3093998647"/>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932349" y="400347"/>
            <a:ext cx="4255973" cy="1210588"/>
          </a:xfrm>
        </p:spPr>
        <p:txBody>
          <a:bodyPr/>
          <a:lstStyle/>
          <a:p>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r>
              <a:rPr lang="sr-Latn-RS" sz="2400" dirty="0" err="1" smtClean="0">
                <a:solidFill>
                  <a:srgbClr val="7030A0"/>
                </a:solidFill>
              </a:rPr>
              <a:t>Asst</a:t>
            </a:r>
            <a:r>
              <a:rPr lang="sr-Latn-RS" sz="2400" dirty="0">
                <a:solidFill>
                  <a:srgbClr val="7030A0"/>
                </a:solidFill>
              </a:rPr>
              <a:t>. Prof. Aleksandra </a:t>
            </a:r>
          </a:p>
          <a:p>
            <a:r>
              <a:rPr lang="sr-Latn-RS" sz="2400" dirty="0" smtClean="0">
                <a:solidFill>
                  <a:srgbClr val="7030A0"/>
                </a:solidFill>
              </a:rPr>
              <a:t>Janošević-</a:t>
            </a:r>
            <a:r>
              <a:rPr lang="sr-Latn-RS" sz="2400" dirty="0" err="1" smtClean="0">
                <a:solidFill>
                  <a:srgbClr val="7030A0"/>
                </a:solidFill>
              </a:rPr>
              <a:t>ležaić</a:t>
            </a:r>
            <a:endParaRPr lang="en-US" sz="2400" dirty="0">
              <a:solidFill>
                <a:srgbClr val="7030A0"/>
              </a:solidFill>
            </a:endParaRPr>
          </a:p>
        </p:txBody>
      </p:sp>
      <p:sp>
        <p:nvSpPr>
          <p:cNvPr id="4" name="Text Placeholder 3">
            <a:extLst>
              <a:ext uri="{FF2B5EF4-FFF2-40B4-BE49-F238E27FC236}">
                <a16:creationId xmlns:a16="http://schemas.microsoft.com/office/drawing/2014/main" id="{88352119-476B-4847-891D-39732FF6DFDA}"/>
              </a:ext>
            </a:extLst>
          </p:cNvPr>
          <p:cNvSpPr>
            <a:spLocks noGrp="1"/>
          </p:cNvSpPr>
          <p:nvPr>
            <p:ph type="body" sz="quarter" idx="27"/>
          </p:nvPr>
        </p:nvSpPr>
        <p:spPr>
          <a:xfrm>
            <a:off x="932349" y="3561287"/>
            <a:ext cx="4825937" cy="394980"/>
          </a:xfrm>
        </p:spPr>
        <p:txBody>
          <a:bodyPr/>
          <a:lstStyle/>
          <a:p>
            <a:r>
              <a:rPr lang="sr-Latn-RS" dirty="0" err="1">
                <a:solidFill>
                  <a:srgbClr val="7030A0"/>
                </a:solidFill>
              </a:rPr>
              <a:t>Physical</a:t>
            </a:r>
            <a:r>
              <a:rPr lang="sr-Latn-RS" dirty="0">
                <a:solidFill>
                  <a:srgbClr val="7030A0"/>
                </a:solidFill>
              </a:rPr>
              <a:t> </a:t>
            </a:r>
            <a:r>
              <a:rPr lang="sr-Latn-RS" dirty="0" err="1">
                <a:solidFill>
                  <a:srgbClr val="7030A0"/>
                </a:solidFill>
              </a:rPr>
              <a:t>Chemistry</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246212280"/>
              </p:ext>
            </p:extLst>
          </p:nvPr>
        </p:nvGraphicFramePr>
        <p:xfrm>
          <a:off x="932349" y="4408190"/>
          <a:ext cx="6195405" cy="5321192"/>
        </p:xfrm>
        <a:graphic>
          <a:graphicData uri="http://schemas.openxmlformats.org/drawingml/2006/table">
            <a:tbl>
              <a:tblPr firstRow="1" firstCol="1" bandRow="1">
                <a:tableStyleId>{5940675A-B579-460E-94D1-54222C63F5DA}</a:tableStyleId>
              </a:tblPr>
              <a:tblGrid>
                <a:gridCol w="1074848">
                  <a:extLst>
                    <a:ext uri="{9D8B030D-6E8A-4147-A177-3AD203B41FA5}">
                      <a16:colId xmlns:a16="http://schemas.microsoft.com/office/drawing/2014/main" val="20000"/>
                    </a:ext>
                  </a:extLst>
                </a:gridCol>
                <a:gridCol w="5120557">
                  <a:extLst>
                    <a:ext uri="{9D8B030D-6E8A-4147-A177-3AD203B41FA5}">
                      <a16:colId xmlns:a16="http://schemas.microsoft.com/office/drawing/2014/main" val="20001"/>
                    </a:ext>
                  </a:extLst>
                </a:gridCol>
              </a:tblGrid>
              <a:tr h="531385">
                <a:tc>
                  <a:txBody>
                    <a:bodyPr/>
                    <a:lstStyle/>
                    <a:p>
                      <a:pPr algn="l">
                        <a:spcAft>
                          <a:spcPts val="0"/>
                        </a:spcAft>
                      </a:pPr>
                      <a:r>
                        <a:rPr lang="sr-Latn-RS" sz="1200" kern="1200" dirty="0" err="1" smtClean="0">
                          <a:solidFill>
                            <a:srgbClr val="7030A0"/>
                          </a:solidFill>
                          <a:effectLst/>
                        </a:rPr>
                        <a:t>Research</a:t>
                      </a:r>
                      <a:r>
                        <a:rPr lang="sr-Latn-RS" sz="1200" kern="1200" dirty="0" smtClean="0">
                          <a:solidFill>
                            <a:srgbClr val="7030A0"/>
                          </a:solidFill>
                          <a:effectLst/>
                        </a:rPr>
                        <a:t> </a:t>
                      </a:r>
                      <a:r>
                        <a:rPr lang="sr-Latn-RS" sz="1200" kern="1200" dirty="0" err="1" smtClean="0">
                          <a:solidFill>
                            <a:srgbClr val="7030A0"/>
                          </a:solidFill>
                          <a:effectLst/>
                        </a:rPr>
                        <a:t>topic</a:t>
                      </a:r>
                      <a:r>
                        <a:rPr lang="sr-Latn-RS" sz="1200" kern="1200" dirty="0" smtClean="0">
                          <a:solidFill>
                            <a:srgbClr val="7030A0"/>
                          </a:solidFill>
                          <a:effectLst/>
                        </a:rPr>
                        <a:t> </a:t>
                      </a:r>
                      <a:r>
                        <a:rPr lang="sr-Latn-RS" sz="1200" kern="1200" dirty="0" err="1" smtClean="0">
                          <a:solidFill>
                            <a:srgbClr val="7030A0"/>
                          </a:solidFill>
                          <a:effectLst/>
                        </a:rPr>
                        <a:t>title</a:t>
                      </a:r>
                      <a:r>
                        <a:rPr lang="sr-Latn-RS" sz="1200" kern="1200" dirty="0" smtClean="0">
                          <a:solidFill>
                            <a:srgbClr val="7030A0"/>
                          </a:solidFill>
                          <a:effectLst/>
                          <a:latin typeface="Gill Sans Light (Body)"/>
                        </a:rPr>
                        <a:t>:</a:t>
                      </a:r>
                      <a:endParaRPr lang="en-US" sz="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200" kern="1200" dirty="0" err="1" smtClean="0">
                          <a:solidFill>
                            <a:srgbClr val="7030A0"/>
                          </a:solidFill>
                          <a:effectLst/>
                          <a:latin typeface="Gill Sans Light (Body)"/>
                        </a:rPr>
                        <a:t>Syntesis</a:t>
                      </a:r>
                      <a:r>
                        <a:rPr lang="en-US" sz="1200" kern="1200" dirty="0" smtClean="0">
                          <a:solidFill>
                            <a:srgbClr val="7030A0"/>
                          </a:solidFill>
                          <a:effectLst/>
                          <a:latin typeface="Gill Sans Light (Body)"/>
                        </a:rPr>
                        <a:t> and characterization of polymeric materials and composites based on </a:t>
                      </a:r>
                      <a:r>
                        <a:rPr lang="en-US" sz="1200" kern="1200" dirty="0" err="1" smtClean="0">
                          <a:solidFill>
                            <a:srgbClr val="7030A0"/>
                          </a:solidFill>
                          <a:effectLst/>
                          <a:latin typeface="Gill Sans Light (Body)"/>
                        </a:rPr>
                        <a:t>heteropoly</a:t>
                      </a:r>
                      <a:r>
                        <a:rPr lang="en-US" sz="1200" kern="1200" dirty="0" smtClean="0">
                          <a:solidFill>
                            <a:srgbClr val="7030A0"/>
                          </a:solidFill>
                          <a:effectLst/>
                          <a:latin typeface="Gill Sans Light (Body)"/>
                        </a:rPr>
                        <a:t> compounds with the aim of their </a:t>
                      </a:r>
                      <a:r>
                        <a:rPr lang="en-US" sz="1200" kern="1200" dirty="0" err="1" smtClean="0">
                          <a:solidFill>
                            <a:srgbClr val="7030A0"/>
                          </a:solidFill>
                          <a:effectLst/>
                          <a:latin typeface="Gill Sans Light (Body)"/>
                        </a:rPr>
                        <a:t>applycation</a:t>
                      </a:r>
                      <a:r>
                        <a:rPr lang="en-US" sz="1200" kern="1200" dirty="0" smtClean="0">
                          <a:solidFill>
                            <a:srgbClr val="7030A0"/>
                          </a:solidFill>
                          <a:effectLst/>
                          <a:latin typeface="Gill Sans Light (Body)"/>
                        </a:rPr>
                        <a:t> in </a:t>
                      </a:r>
                      <a:r>
                        <a:rPr lang="en-US" sz="1200" kern="1200" dirty="0" err="1" smtClean="0">
                          <a:solidFill>
                            <a:srgbClr val="7030A0"/>
                          </a:solidFill>
                          <a:effectLst/>
                          <a:latin typeface="Gill Sans Light (Body)"/>
                        </a:rPr>
                        <a:t>slectroconversion</a:t>
                      </a:r>
                      <a:r>
                        <a:rPr lang="en-US" sz="1200" kern="1200" dirty="0" smtClean="0">
                          <a:solidFill>
                            <a:srgbClr val="7030A0"/>
                          </a:solidFill>
                          <a:effectLst/>
                          <a:latin typeface="Gill Sans Light (Body)"/>
                        </a:rPr>
                        <a:t>, pharmacy and reactions of importance for environmental protection</a:t>
                      </a:r>
                      <a:r>
                        <a:rPr lang="sr-Latn-RS" sz="1200" dirty="0">
                          <a:solidFill>
                            <a:srgbClr val="7030A0"/>
                          </a:solidFill>
                          <a:effectLst/>
                          <a:latin typeface="Gill Sans Light (Body)"/>
                        </a:rPr>
                        <a:t> </a:t>
                      </a:r>
                      <a:endParaRPr lang="en-US" sz="120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0999">
                <a:tc>
                  <a:txBody>
                    <a:bodyPr/>
                    <a:lstStyle/>
                    <a:p>
                      <a:pPr algn="l">
                        <a:spcAft>
                          <a:spcPts val="0"/>
                        </a:spcAft>
                      </a:pPr>
                      <a:r>
                        <a:rPr lang="sr-Latn-RS" sz="1200" kern="1200" dirty="0" smtClean="0">
                          <a:solidFill>
                            <a:srgbClr val="003300"/>
                          </a:solidFill>
                          <a:effectLst/>
                          <a:latin typeface="Gill Sans Light (Body)"/>
                        </a:rPr>
                        <a:t>RG </a:t>
                      </a:r>
                      <a:r>
                        <a:rPr lang="sr-Latn-RS" sz="1200" kern="1200" dirty="0" err="1" smtClean="0">
                          <a:solidFill>
                            <a:srgbClr val="003300"/>
                          </a:solidFill>
                          <a:effectLst/>
                          <a:latin typeface="Gill Sans Light (Body)"/>
                        </a:rPr>
                        <a:t>members</a:t>
                      </a:r>
                      <a:r>
                        <a:rPr lang="sr-Latn-RS" sz="1200" kern="1200" dirty="0" smtClean="0">
                          <a:solidFill>
                            <a:srgbClr val="003300"/>
                          </a:solidFill>
                          <a:effectLst/>
                          <a:latin typeface="Gill Sans Light (Body)"/>
                        </a:rPr>
                        <a:t>:</a:t>
                      </a:r>
                      <a:endParaRPr lang="en-US" sz="12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Snežana Uskoković-Marković, </a:t>
                      </a:r>
                      <a:r>
                        <a:rPr lang="sr-Latn-RS" sz="1200" kern="1200" dirty="0" err="1" smtClean="0">
                          <a:solidFill>
                            <a:srgbClr val="003300"/>
                          </a:solidFill>
                          <a:effectLst/>
                          <a:latin typeface="Gill Sans Light (Body)"/>
                        </a:rPr>
                        <a:t>Associate</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Professor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Aleksandra Janošević-</a:t>
                      </a:r>
                      <a:r>
                        <a:rPr lang="sr-Latn-RS" sz="1200" kern="1200" dirty="0" err="1" smtClean="0">
                          <a:solidFill>
                            <a:srgbClr val="003300"/>
                          </a:solidFill>
                          <a:effectLst/>
                          <a:latin typeface="Gill Sans Light (Body)"/>
                        </a:rPr>
                        <a:t>Ležaić</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Assistant</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Professor</a:t>
                      </a:r>
                      <a:endParaRPr lang="sr-Latn-RS" sz="1200" kern="1200" dirty="0">
                        <a:solidFill>
                          <a:srgbClr val="00330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4858">
                <a:tc>
                  <a:txBody>
                    <a:bodyPr/>
                    <a:lstStyle/>
                    <a:p>
                      <a:pPr algn="l">
                        <a:spcAft>
                          <a:spcPts val="0"/>
                        </a:spcAft>
                      </a:pPr>
                      <a:r>
                        <a:rPr lang="sr-Latn-RS" sz="1200" kern="1200" dirty="0" err="1" smtClean="0">
                          <a:solidFill>
                            <a:srgbClr val="7030A0"/>
                          </a:solidFill>
                          <a:effectLst/>
                        </a:rPr>
                        <a:t>Equipment</a:t>
                      </a:r>
                      <a:r>
                        <a:rPr lang="sr-Latn-RS" sz="1200" kern="1200" dirty="0" smtClean="0">
                          <a:solidFill>
                            <a:srgbClr val="7030A0"/>
                          </a:solidFill>
                          <a:effectLst/>
                        </a:rPr>
                        <a:t> </a:t>
                      </a:r>
                      <a:r>
                        <a:rPr lang="sr-Latn-RS" sz="1200" kern="1200" dirty="0" err="1" smtClean="0">
                          <a:solidFill>
                            <a:srgbClr val="7030A0"/>
                          </a:solidFill>
                          <a:effectLst/>
                        </a:rPr>
                        <a:t>and</a:t>
                      </a:r>
                      <a:r>
                        <a:rPr lang="sr-Latn-RS" sz="1200" kern="1200" dirty="0" smtClean="0">
                          <a:solidFill>
                            <a:srgbClr val="7030A0"/>
                          </a:solidFill>
                          <a:effectLst/>
                        </a:rPr>
                        <a:t> </a:t>
                      </a:r>
                      <a:r>
                        <a:rPr lang="sr-Latn-RS" sz="1200" kern="1200" dirty="0" err="1" smtClean="0">
                          <a:solidFill>
                            <a:srgbClr val="7030A0"/>
                          </a:solidFill>
                          <a:effectLst/>
                        </a:rPr>
                        <a:t>methods</a:t>
                      </a:r>
                      <a:r>
                        <a:rPr lang="sr-Latn-RS" sz="1200" kern="1200" dirty="0" smtClean="0">
                          <a:solidFill>
                            <a:srgbClr val="7030A0"/>
                          </a:solidFill>
                          <a:effectLst/>
                          <a:latin typeface="Gill Sans Light (Body)"/>
                        </a:rPr>
                        <a:t>:</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sr-Latn-RS" sz="1200" kern="1200" dirty="0" err="1" smtClean="0">
                          <a:solidFill>
                            <a:srgbClr val="7030A0"/>
                          </a:solidFill>
                          <a:effectLst/>
                          <a:latin typeface="Gill Sans Light (Body)"/>
                        </a:rPr>
                        <a:t>Amel</a:t>
                      </a:r>
                      <a:r>
                        <a:rPr lang="sr-Latn-RS" sz="1200" kern="1200" dirty="0" smtClean="0">
                          <a:solidFill>
                            <a:srgbClr val="7030A0"/>
                          </a:solidFill>
                          <a:effectLst/>
                          <a:latin typeface="Gill Sans Light (Body)"/>
                        </a:rPr>
                        <a:t> </a:t>
                      </a:r>
                      <a:r>
                        <a:rPr lang="sr-Latn-RS" sz="1200" kern="1200" dirty="0" err="1" smtClean="0">
                          <a:solidFill>
                            <a:srgbClr val="7030A0"/>
                          </a:solidFill>
                          <a:effectLst/>
                          <a:latin typeface="Gill Sans Light (Body)"/>
                        </a:rPr>
                        <a:t>Instruments</a:t>
                      </a:r>
                      <a:r>
                        <a:rPr lang="sr-Latn-RS" sz="1200" kern="1200" dirty="0" smtClean="0">
                          <a:solidFill>
                            <a:srgbClr val="7030A0"/>
                          </a:solidFill>
                          <a:effectLst/>
                          <a:latin typeface="Gill Sans Light (Body)"/>
                        </a:rPr>
                        <a:t>, </a:t>
                      </a:r>
                      <a:r>
                        <a:rPr lang="sr-Latn-RS" sz="1200" kern="1200" dirty="0" err="1" smtClean="0">
                          <a:solidFill>
                            <a:srgbClr val="7030A0"/>
                          </a:solidFill>
                          <a:effectLst/>
                          <a:latin typeface="Gill Sans Light (Body)"/>
                        </a:rPr>
                        <a:t>Italy</a:t>
                      </a:r>
                      <a:r>
                        <a:rPr lang="sr-Latn-RS" sz="1200" kern="1200" dirty="0" smtClean="0">
                          <a:solidFill>
                            <a:srgbClr val="7030A0"/>
                          </a:solidFill>
                          <a:effectLst/>
                          <a:latin typeface="Gill Sans Light (Body)"/>
                        </a:rPr>
                        <a:t>, A MEL 433-A </a:t>
                      </a:r>
                      <a:r>
                        <a:rPr lang="sr-Latn-RS" sz="1200" kern="1200" dirty="0" err="1" smtClean="0">
                          <a:solidFill>
                            <a:srgbClr val="7030A0"/>
                          </a:solidFill>
                          <a:effectLst/>
                          <a:latin typeface="Gill Sans Light (Body)"/>
                        </a:rPr>
                        <a:t>Polarographic</a:t>
                      </a:r>
                      <a:r>
                        <a:rPr lang="sr-Latn-RS" sz="1200" kern="1200" dirty="0" smtClean="0">
                          <a:solidFill>
                            <a:srgbClr val="7030A0"/>
                          </a:solidFill>
                          <a:effectLst/>
                          <a:latin typeface="Gill Sans Light (Body)"/>
                        </a:rPr>
                        <a:t> </a:t>
                      </a:r>
                      <a:r>
                        <a:rPr lang="sr-Latn-RS" sz="1200" kern="1200" dirty="0" err="1" smtClean="0">
                          <a:solidFill>
                            <a:srgbClr val="7030A0"/>
                          </a:solidFill>
                          <a:effectLst/>
                          <a:latin typeface="Gill Sans Light (Body)"/>
                        </a:rPr>
                        <a:t>Analyser</a:t>
                      </a:r>
                      <a:r>
                        <a:rPr lang="sr-Latn-RS" sz="1200" kern="1200" dirty="0" smtClean="0">
                          <a:solidFill>
                            <a:srgbClr val="7030A0"/>
                          </a:solidFill>
                          <a:effectLst/>
                          <a:latin typeface="Gill Sans Light (Body)"/>
                        </a:rPr>
                        <a:t>; </a:t>
                      </a:r>
                      <a:endParaRPr lang="en-US" sz="1200" kern="1200" dirty="0" smtClean="0">
                        <a:solidFill>
                          <a:srgbClr val="7030A0"/>
                        </a:solidFill>
                        <a:effectLst/>
                        <a:latin typeface="Gill Sans Light (Body)"/>
                      </a:endParaRPr>
                    </a:p>
                    <a:p>
                      <a:pPr algn="l">
                        <a:spcAft>
                          <a:spcPts val="0"/>
                        </a:spcAft>
                      </a:pPr>
                      <a:r>
                        <a:rPr lang="sr-Latn-RS" sz="1200" kern="1200" dirty="0" smtClean="0">
                          <a:solidFill>
                            <a:srgbClr val="7030A0"/>
                          </a:solidFill>
                          <a:effectLst/>
                          <a:latin typeface="Gill Sans Light (Body)"/>
                        </a:rPr>
                        <a:t>UV/Vis </a:t>
                      </a:r>
                      <a:r>
                        <a:rPr lang="sr-Latn-RS" sz="1200" kern="1200" dirty="0" err="1" smtClean="0">
                          <a:solidFill>
                            <a:srgbClr val="7030A0"/>
                          </a:solidFill>
                          <a:effectLst/>
                          <a:latin typeface="Gill Sans Light (Body)"/>
                        </a:rPr>
                        <a:t>spectrophotometer</a:t>
                      </a:r>
                      <a:r>
                        <a:rPr lang="sr-Latn-RS" sz="1200" kern="1200" dirty="0" smtClean="0">
                          <a:solidFill>
                            <a:srgbClr val="7030A0"/>
                          </a:solidFill>
                          <a:effectLst/>
                          <a:latin typeface="Gill Sans Light (Body)"/>
                        </a:rPr>
                        <a:t>, GBC </a:t>
                      </a:r>
                      <a:r>
                        <a:rPr lang="sr-Latn-RS" sz="1200" kern="1200" dirty="0" err="1" smtClean="0">
                          <a:solidFill>
                            <a:srgbClr val="7030A0"/>
                          </a:solidFill>
                          <a:effectLst/>
                          <a:latin typeface="Gill Sans Light (Body)"/>
                        </a:rPr>
                        <a:t>Scientific</a:t>
                      </a:r>
                      <a:r>
                        <a:rPr lang="sr-Latn-RS" sz="1200" kern="1200" dirty="0" smtClean="0">
                          <a:solidFill>
                            <a:srgbClr val="7030A0"/>
                          </a:solidFill>
                          <a:effectLst/>
                          <a:latin typeface="Gill Sans Light (Body)"/>
                        </a:rPr>
                        <a:t> </a:t>
                      </a:r>
                      <a:r>
                        <a:rPr lang="sr-Latn-RS" sz="1200" kern="1200" dirty="0" err="1" smtClean="0">
                          <a:solidFill>
                            <a:srgbClr val="7030A0"/>
                          </a:solidFill>
                          <a:effectLst/>
                          <a:latin typeface="Gill Sans Light (Body)"/>
                        </a:rPr>
                        <a:t>Equipment</a:t>
                      </a:r>
                      <a:r>
                        <a:rPr lang="sr-Latn-RS" sz="1200" kern="1200" dirty="0" smtClean="0">
                          <a:solidFill>
                            <a:srgbClr val="7030A0"/>
                          </a:solidFill>
                          <a:effectLst/>
                          <a:latin typeface="Gill Sans Light (Body)"/>
                        </a:rPr>
                        <a:t>, </a:t>
                      </a:r>
                      <a:r>
                        <a:rPr lang="sr-Latn-RS" sz="1200" kern="1200" dirty="0" err="1" smtClean="0">
                          <a:solidFill>
                            <a:srgbClr val="7030A0"/>
                          </a:solidFill>
                          <a:effectLst/>
                          <a:latin typeface="Gill Sans Light (Body)"/>
                        </a:rPr>
                        <a:t>Australia</a:t>
                      </a:r>
                      <a:r>
                        <a:rPr lang="sr-Latn-RS" sz="1200" kern="1200" dirty="0" smtClean="0">
                          <a:solidFill>
                            <a:srgbClr val="7030A0"/>
                          </a:solidFill>
                          <a:effectLst/>
                          <a:latin typeface="Gill Sans Light (Body)"/>
                        </a:rPr>
                        <a:t>, </a:t>
                      </a:r>
                      <a:r>
                        <a:rPr lang="sr-Latn-RS" sz="1200" kern="1200" dirty="0" err="1" smtClean="0">
                          <a:solidFill>
                            <a:srgbClr val="7030A0"/>
                          </a:solidFill>
                          <a:effectLst/>
                          <a:latin typeface="Gill Sans Light (Body)"/>
                        </a:rPr>
                        <a:t>Cintra</a:t>
                      </a:r>
                      <a:r>
                        <a:rPr lang="sr-Latn-RS" sz="1200" kern="1200" dirty="0" smtClean="0">
                          <a:solidFill>
                            <a:srgbClr val="7030A0"/>
                          </a:solidFill>
                          <a:effectLst/>
                          <a:latin typeface="Gill Sans Light (Body)"/>
                        </a:rPr>
                        <a:t> 20; </a:t>
                      </a:r>
                      <a:r>
                        <a:rPr lang="sr-Latn-RS" sz="1200" kern="1200" dirty="0" err="1" smtClean="0">
                          <a:solidFill>
                            <a:srgbClr val="7030A0"/>
                          </a:solidFill>
                          <a:effectLst/>
                          <a:latin typeface="Gill Sans Light (Body)"/>
                        </a:rPr>
                        <a:t>Raman</a:t>
                      </a:r>
                      <a:r>
                        <a:rPr lang="sr-Latn-RS" sz="1200" kern="1200" dirty="0" smtClean="0">
                          <a:solidFill>
                            <a:srgbClr val="7030A0"/>
                          </a:solidFill>
                          <a:effectLst/>
                          <a:latin typeface="Gill Sans Light (Body)"/>
                        </a:rPr>
                        <a:t> </a:t>
                      </a:r>
                      <a:r>
                        <a:rPr lang="sr-Latn-RS" sz="1200" kern="1200" dirty="0" err="1" smtClean="0">
                          <a:solidFill>
                            <a:srgbClr val="7030A0"/>
                          </a:solidFill>
                          <a:effectLst/>
                          <a:latin typeface="Gill Sans Light (Body)"/>
                        </a:rPr>
                        <a:t>spectrometer</a:t>
                      </a:r>
                      <a:r>
                        <a:rPr lang="sr-Latn-RS" sz="1200" kern="1200" dirty="0" smtClean="0">
                          <a:solidFill>
                            <a:srgbClr val="7030A0"/>
                          </a:solidFill>
                          <a:effectLst/>
                          <a:latin typeface="Gill Sans Light (Body)"/>
                        </a:rPr>
                        <a:t>, </a:t>
                      </a:r>
                      <a:r>
                        <a:rPr lang="sr-Latn-RS" sz="1200" kern="1200" dirty="0" err="1" smtClean="0">
                          <a:solidFill>
                            <a:srgbClr val="7030A0"/>
                          </a:solidFill>
                          <a:effectLst/>
                          <a:latin typeface="Gill Sans Light (Body)"/>
                        </a:rPr>
                        <a:t>Ahura</a:t>
                      </a:r>
                      <a:r>
                        <a:rPr lang="sr-Latn-RS" sz="1200" kern="1200" dirty="0" smtClean="0">
                          <a:solidFill>
                            <a:srgbClr val="7030A0"/>
                          </a:solidFill>
                          <a:effectLst/>
                          <a:latin typeface="Gill Sans Light (Body)"/>
                        </a:rPr>
                        <a:t> </a:t>
                      </a:r>
                      <a:r>
                        <a:rPr lang="sr-Latn-RS" sz="1200" kern="1200" dirty="0" err="1" smtClean="0">
                          <a:solidFill>
                            <a:srgbClr val="7030A0"/>
                          </a:solidFill>
                          <a:effectLst/>
                          <a:latin typeface="Gill Sans Light (Body)"/>
                        </a:rPr>
                        <a:t>Scientific</a:t>
                      </a:r>
                      <a:r>
                        <a:rPr lang="sr-Latn-RS" sz="1200" kern="1200" dirty="0" smtClean="0">
                          <a:solidFill>
                            <a:srgbClr val="7030A0"/>
                          </a:solidFill>
                          <a:effectLst/>
                          <a:latin typeface="Gill Sans Light (Body)"/>
                        </a:rPr>
                        <a:t>, </a:t>
                      </a:r>
                      <a:r>
                        <a:rPr lang="sr-Latn-RS" sz="1200" kern="1200" dirty="0" err="1" smtClean="0">
                          <a:solidFill>
                            <a:srgbClr val="7030A0"/>
                          </a:solidFill>
                          <a:effectLst/>
                          <a:latin typeface="Gill Sans Light (Body)"/>
                        </a:rPr>
                        <a:t>Waltham</a:t>
                      </a:r>
                      <a:r>
                        <a:rPr lang="sr-Latn-RS" sz="1200" kern="1200" dirty="0" smtClean="0">
                          <a:solidFill>
                            <a:srgbClr val="7030A0"/>
                          </a:solidFill>
                          <a:effectLst/>
                          <a:latin typeface="Gill Sans Light (Body)"/>
                        </a:rPr>
                        <a:t>, USA, </a:t>
                      </a:r>
                      <a:r>
                        <a:rPr lang="sr-Latn-RS" sz="1200" kern="1200" dirty="0" err="1" smtClean="0">
                          <a:solidFill>
                            <a:srgbClr val="7030A0"/>
                          </a:solidFill>
                          <a:effectLst/>
                          <a:latin typeface="Gill Sans Light (Body)"/>
                        </a:rPr>
                        <a:t>PortableTruScan</a:t>
                      </a:r>
                      <a:r>
                        <a:rPr lang="sr-Latn-RS" sz="1200" kern="1200" dirty="0" smtClean="0">
                          <a:solidFill>
                            <a:srgbClr val="7030A0"/>
                          </a:solidFill>
                          <a:effectLst/>
                          <a:latin typeface="Gill Sans Light (Body)"/>
                        </a:rPr>
                        <a:t>.</a:t>
                      </a:r>
                      <a:endParaRPr lang="en-US" sz="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25218">
                <a:tc>
                  <a:txBody>
                    <a:bodyPr/>
                    <a:lstStyle/>
                    <a:p>
                      <a:pPr algn="l">
                        <a:spcAft>
                          <a:spcPts val="0"/>
                        </a:spcAft>
                      </a:pPr>
                      <a:r>
                        <a:rPr lang="sr-Latn-RS" sz="1200" b="0" kern="1200" dirty="0" err="1" smtClean="0">
                          <a:solidFill>
                            <a:srgbClr val="003300"/>
                          </a:solidFill>
                          <a:effectLst/>
                          <a:latin typeface="Gill Sans Light (Body)"/>
                        </a:rPr>
                        <a:t>Projects</a:t>
                      </a:r>
                      <a:r>
                        <a:rPr lang="sr-Latn-RS" sz="1200" b="0" kern="1200" dirty="0" smtClean="0">
                          <a:solidFill>
                            <a:srgbClr val="003300"/>
                          </a:solidFill>
                          <a:effectLst/>
                          <a:latin typeface="Gill Sans Light (Body)"/>
                        </a:rPr>
                        <a:t>/</a:t>
                      </a:r>
                      <a:br>
                        <a:rPr lang="sr-Latn-RS" sz="1200" b="0" kern="1200" dirty="0" smtClean="0">
                          <a:solidFill>
                            <a:srgbClr val="003300"/>
                          </a:solidFill>
                          <a:effectLst/>
                          <a:latin typeface="Gill Sans Light (Body)"/>
                        </a:rPr>
                      </a:br>
                      <a:r>
                        <a:rPr lang="sr-Latn-RS" sz="1200" b="0" kern="1200" dirty="0" err="1" smtClean="0">
                          <a:solidFill>
                            <a:srgbClr val="003300"/>
                          </a:solidFill>
                          <a:effectLst/>
                          <a:latin typeface="Gill Sans Light (Body)"/>
                        </a:rPr>
                        <a:t>funding</a:t>
                      </a:r>
                      <a:r>
                        <a:rPr lang="sr-Latn-RS" sz="1200" b="0" kern="1200" dirty="0" smtClean="0">
                          <a:solidFill>
                            <a:srgbClr val="003300"/>
                          </a:solidFill>
                          <a:effectLst/>
                          <a:latin typeface="Gill Sans Light (Body)"/>
                        </a:rPr>
                        <a:t>:</a:t>
                      </a:r>
                      <a:endParaRPr lang="en-US" sz="12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200" b="0" dirty="0" smtClean="0">
                          <a:solidFill>
                            <a:srgbClr val="003300"/>
                          </a:solidFill>
                          <a:latin typeface="Gill Sans Light (Body)"/>
                        </a:rPr>
                        <a:t>Institutional financing by the Ministry of Education, Science and Technological Development Contract No. 451-03-9/2021-14/200161</a:t>
                      </a:r>
                      <a:endParaRPr lang="en-US" sz="12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362148">
                <a:tc>
                  <a:txBody>
                    <a:bodyPr/>
                    <a:lstStyle/>
                    <a:p>
                      <a:pPr algn="l">
                        <a:spcAft>
                          <a:spcPts val="0"/>
                        </a:spcAft>
                      </a:pPr>
                      <a:r>
                        <a:rPr lang="sr-Latn-RS" sz="1200" kern="1200" dirty="0" err="1" smtClean="0">
                          <a:solidFill>
                            <a:srgbClr val="7030A0"/>
                          </a:solidFill>
                          <a:effectLst/>
                        </a:rPr>
                        <a:t>Collabora</a:t>
                      </a:r>
                      <a:r>
                        <a:rPr lang="sr-Latn-RS" sz="1200" kern="1200" dirty="0" smtClean="0">
                          <a:solidFill>
                            <a:srgbClr val="7030A0"/>
                          </a:solidFill>
                          <a:effectLst/>
                        </a:rPr>
                        <a:t>-</a:t>
                      </a:r>
                      <a:r>
                        <a:rPr lang="sr-Latn-RS" sz="1200" kern="1200" dirty="0" err="1" smtClean="0">
                          <a:solidFill>
                            <a:srgbClr val="7030A0"/>
                          </a:solidFill>
                          <a:effectLst/>
                        </a:rPr>
                        <a:t>tions</a:t>
                      </a:r>
                      <a:r>
                        <a:rPr lang="sr-Latn-RS" sz="1200" kern="1200" dirty="0" smtClean="0">
                          <a:solidFill>
                            <a:srgbClr val="7030A0"/>
                          </a:solidFill>
                          <a:effectLst/>
                          <a:latin typeface="Gill Sans Light (Body)"/>
                        </a:rPr>
                        <a:t>: </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Univerzitet u Beogradu - Fakultet za fizičku hemiju; </a:t>
                      </a: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Department of Inorganic Chemistry, Institute of Chemistry of Romanian Academy, Timisoara, Romania; </a:t>
                      </a: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Advanced Materials Department, Institut Jožef Stefan, Ljubljana, Slovenija; Institute of Macromolecular Chemistry, Czech Academy of Sciences, Prague, Czech Republic</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62148">
                <a:tc>
                  <a:txBody>
                    <a:bodyPr/>
                    <a:lstStyle/>
                    <a:p>
                      <a:pPr algn="l">
                        <a:spcAft>
                          <a:spcPts val="0"/>
                        </a:spcAft>
                      </a:pP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3074" name="Picture 2" descr="Dr sc. Aleksandra Janoševi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3113" y="1744974"/>
            <a:ext cx="1363823" cy="1661385"/>
          </a:xfrm>
          <a:prstGeom prst="rect">
            <a:avLst/>
          </a:prstGeom>
          <a:noFill/>
          <a:ln w="63500">
            <a:solidFill>
              <a:srgbClr val="ADCD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273782"/>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9629" y="2111065"/>
            <a:ext cx="6042004" cy="5693866"/>
          </a:xfrm>
          <a:prstGeom prst="rect">
            <a:avLst/>
          </a:prstGeom>
        </p:spPr>
        <p:txBody>
          <a:bodyPr wrap="square">
            <a:spAutoFit/>
          </a:bodyPr>
          <a:lstStyle/>
          <a:p>
            <a:pPr algn="l">
              <a:spcAft>
                <a:spcPts val="600"/>
              </a:spcAft>
            </a:pPr>
            <a:r>
              <a:rPr lang="sr-Latn-RS" sz="1200" i="0" dirty="0">
                <a:solidFill>
                  <a:srgbClr val="7030A0"/>
                </a:solidFill>
                <a:latin typeface="Gill Sans Light (Body)"/>
                <a:ea typeface="Times New Roman"/>
                <a:cs typeface="Times New Roman"/>
              </a:rPr>
              <a:t>Selected publications</a:t>
            </a:r>
            <a:endParaRPr lang="sr-Latn-RS" sz="1200" i="0" dirty="0">
              <a:solidFill>
                <a:srgbClr val="7030A0"/>
              </a:solidFill>
              <a:latin typeface="Gill Sans Light (Body)"/>
              <a:sym typeface="Gill Sans"/>
            </a:endParaRPr>
          </a:p>
          <a:p>
            <a:pPr marL="177800" indent="-177800" algn="l">
              <a:spcAft>
                <a:spcPts val="600"/>
              </a:spcAft>
            </a:pPr>
            <a:r>
              <a:rPr lang="sr-Latn-RS" sz="1200" i="0" dirty="0">
                <a:solidFill>
                  <a:srgbClr val="7030A0"/>
                </a:solidFill>
                <a:latin typeface="Gill Sans Light (Body)"/>
                <a:sym typeface="Gill Sans"/>
              </a:rPr>
              <a:t>D Janićijević, </a:t>
            </a:r>
            <a:r>
              <a:rPr lang="sr-Latn-RS" sz="1200" b="1" i="0" dirty="0">
                <a:solidFill>
                  <a:srgbClr val="7030A0"/>
                </a:solidFill>
                <a:latin typeface="Gill Sans Light (Body)"/>
                <a:sym typeface="Gill Sans"/>
              </a:rPr>
              <a:t>S Uskoković-Marković</a:t>
            </a:r>
            <a:r>
              <a:rPr lang="sr-Latn-RS" sz="1200" i="0" dirty="0">
                <a:solidFill>
                  <a:srgbClr val="7030A0"/>
                </a:solidFill>
                <a:latin typeface="Gill Sans Light (Body)"/>
                <a:sym typeface="Gill Sans"/>
              </a:rPr>
              <a:t>, D Ranković, M Milenković, A Jevremović, B Nedić Vasiljević, M Milojević-Rakić, D Bajuk-Bogdanović, Double active BEA zeolite/silver tungstophosphates – Antimicrobial effects and pesticide removal. Science of the Total Environment, 2020, 735, 139630. </a:t>
            </a:r>
            <a:endParaRPr lang="en-US" sz="1200" i="0" dirty="0">
              <a:solidFill>
                <a:srgbClr val="7030A0"/>
              </a:solidFill>
              <a:latin typeface="Gill Sans Light (Body)"/>
              <a:sym typeface="Gill Sans"/>
            </a:endParaRPr>
          </a:p>
          <a:p>
            <a:pPr marL="177800" indent="-177800" algn="l">
              <a:spcAft>
                <a:spcPts val="600"/>
              </a:spcAft>
            </a:pPr>
            <a:r>
              <a:rPr lang="sr-Latn-RS" sz="1200" i="0" dirty="0">
                <a:solidFill>
                  <a:srgbClr val="003300"/>
                </a:solidFill>
                <a:latin typeface="Gill Sans Light (Body)"/>
                <a:sym typeface="Gill Sans"/>
              </a:rPr>
              <a:t>Z Jovanović, Ž Mravik, D Bajuk-Bogdanović, S Jovanović, S Marković, M Vujković, J Kovač, D Vengust, </a:t>
            </a:r>
            <a:r>
              <a:rPr lang="sr-Latn-RS" sz="1200" b="1" i="0" dirty="0">
                <a:solidFill>
                  <a:srgbClr val="003300"/>
                </a:solidFill>
                <a:latin typeface="Gill Sans Light (Body)"/>
                <a:sym typeface="Gill Sans"/>
              </a:rPr>
              <a:t>S Uskoković-Marković</a:t>
            </a:r>
            <a:r>
              <a:rPr lang="sr-Latn-RS" sz="1200" i="0" dirty="0">
                <a:solidFill>
                  <a:srgbClr val="003300"/>
                </a:solidFill>
                <a:latin typeface="Gill Sans Light (Body)"/>
                <a:sym typeface="Gill Sans"/>
              </a:rPr>
              <a:t>, I Holclajtner-Antunović. Self-limiting interactions in 2D–0D system: A case study of graphene oxide and 12-tungstophosphoric acid nanocomposite. Carbon, 156, 2020, 166-178.</a:t>
            </a:r>
            <a:endParaRPr lang="en-US" sz="1200" i="0" dirty="0">
              <a:solidFill>
                <a:srgbClr val="003300"/>
              </a:solidFill>
              <a:latin typeface="Gill Sans Light (Body)"/>
              <a:sym typeface="Gill Sans"/>
            </a:endParaRPr>
          </a:p>
          <a:p>
            <a:pPr marL="177800" indent="-177800" algn="l">
              <a:spcAft>
                <a:spcPts val="600"/>
              </a:spcAft>
            </a:pPr>
            <a:r>
              <a:rPr lang="sr-Latn-RS" sz="1200" i="0" dirty="0">
                <a:solidFill>
                  <a:srgbClr val="7030A0"/>
                </a:solidFill>
                <a:latin typeface="Gill Sans Light (Body)"/>
                <a:sym typeface="Gill Sans"/>
              </a:rPr>
              <a:t>I Holclajtner-Antunović, </a:t>
            </a:r>
            <a:r>
              <a:rPr lang="sr-Latn-RS" sz="1200" b="1" i="0" dirty="0">
                <a:solidFill>
                  <a:srgbClr val="7030A0"/>
                </a:solidFill>
                <a:latin typeface="Gill Sans Light (Body)"/>
                <a:sym typeface="Gill Sans"/>
              </a:rPr>
              <a:t>S Uskoković-Marković</a:t>
            </a:r>
            <a:r>
              <a:rPr lang="sr-Latn-RS" sz="1200" i="0" dirty="0">
                <a:solidFill>
                  <a:srgbClr val="7030A0"/>
                </a:solidFill>
                <a:latin typeface="Gill Sans Light (Body)"/>
                <a:sym typeface="Gill Sans"/>
              </a:rPr>
              <a:t>, A Popa, A Jevremović, B Nedić Vasiljević, M Milojević-Rakić, D Bajuk-Bogdanović. Ethanol dehydration over Keggin type tungstophosphoric acid and its potassium salts supported on carbon. Reaction Kinetics, Mechanisms and Catalysis 2019, 128(1), 121-137.</a:t>
            </a:r>
            <a:endParaRPr lang="en-US" sz="1200" i="0" dirty="0">
              <a:solidFill>
                <a:srgbClr val="7030A0"/>
              </a:solidFill>
              <a:latin typeface="Gill Sans Light (Body)"/>
              <a:sym typeface="Gill Sans"/>
            </a:endParaRPr>
          </a:p>
          <a:p>
            <a:pPr marL="177800" indent="-177800" algn="l">
              <a:spcAft>
                <a:spcPts val="600"/>
              </a:spcAft>
            </a:pPr>
            <a:r>
              <a:rPr lang="en-US" sz="1200" i="0" dirty="0">
                <a:solidFill>
                  <a:srgbClr val="003300"/>
                </a:solidFill>
                <a:latin typeface="Gill Sans Light (Body)"/>
                <a:sym typeface="Gill Sans"/>
              </a:rPr>
              <a:t>Kashima K., Fujisaki T., Serrano-</a:t>
            </a:r>
            <a:r>
              <a:rPr lang="en-US" sz="1200" i="0" dirty="0" err="1">
                <a:solidFill>
                  <a:srgbClr val="003300"/>
                </a:solidFill>
                <a:latin typeface="Gill Sans Light (Body)"/>
                <a:sym typeface="Gill Sans"/>
              </a:rPr>
              <a:t>Luginbühl</a:t>
            </a:r>
            <a:r>
              <a:rPr lang="en-US" sz="1200" i="0" dirty="0">
                <a:solidFill>
                  <a:srgbClr val="003300"/>
                </a:solidFill>
                <a:latin typeface="Gill Sans Light (Body)"/>
                <a:sym typeface="Gill Sans"/>
              </a:rPr>
              <a:t> S., </a:t>
            </a:r>
            <a:r>
              <a:rPr lang="en-US" sz="1200" i="0" dirty="0" err="1">
                <a:solidFill>
                  <a:srgbClr val="003300"/>
                </a:solidFill>
                <a:latin typeface="Gill Sans Light (Body)"/>
                <a:sym typeface="Gill Sans"/>
              </a:rPr>
              <a:t>Kissner</a:t>
            </a:r>
            <a:r>
              <a:rPr lang="en-US" sz="1200" i="0" dirty="0">
                <a:solidFill>
                  <a:srgbClr val="003300"/>
                </a:solidFill>
                <a:latin typeface="Gill Sans Light (Body)"/>
                <a:sym typeface="Gill Sans"/>
              </a:rPr>
              <a:t> R., </a:t>
            </a:r>
            <a:r>
              <a:rPr lang="en-US" sz="1200" b="1" i="0" dirty="0" err="1">
                <a:solidFill>
                  <a:srgbClr val="003300"/>
                </a:solidFill>
                <a:latin typeface="Gill Sans Light (Body)"/>
                <a:sym typeface="Gill Sans"/>
              </a:rPr>
              <a:t>Janošević</a:t>
            </a:r>
            <a:r>
              <a:rPr lang="en-US" sz="1200" b="1" i="0" dirty="0">
                <a:solidFill>
                  <a:srgbClr val="003300"/>
                </a:solidFill>
                <a:latin typeface="Gill Sans Light (Body)"/>
                <a:sym typeface="Gill Sans"/>
              </a:rPr>
              <a:t> </a:t>
            </a:r>
            <a:r>
              <a:rPr lang="en-US" sz="1200" b="1" i="0" dirty="0" err="1">
                <a:solidFill>
                  <a:srgbClr val="003300"/>
                </a:solidFill>
                <a:latin typeface="Gill Sans Light (Body)"/>
                <a:sym typeface="Gill Sans"/>
              </a:rPr>
              <a:t>Ležaić</a:t>
            </a:r>
            <a:r>
              <a:rPr lang="en-US" sz="1200" i="0" dirty="0">
                <a:solidFill>
                  <a:srgbClr val="003300"/>
                </a:solidFill>
                <a:latin typeface="Gill Sans Light (Body)"/>
                <a:sym typeface="Gill Sans"/>
              </a:rPr>
              <a:t> </a:t>
            </a:r>
            <a:r>
              <a:rPr lang="en-US" sz="1200" b="1" i="0" dirty="0">
                <a:solidFill>
                  <a:srgbClr val="003300"/>
                </a:solidFill>
                <a:latin typeface="Gill Sans Light (Body)"/>
                <a:sym typeface="Gill Sans"/>
              </a:rPr>
              <a:t>A</a:t>
            </a:r>
            <a:r>
              <a:rPr lang="en-US" sz="1200" i="0" dirty="0">
                <a:solidFill>
                  <a:srgbClr val="003300"/>
                </a:solidFill>
                <a:latin typeface="Gill Sans Light (Body)"/>
                <a:sym typeface="Gill Sans"/>
              </a:rPr>
              <a:t>., </a:t>
            </a:r>
            <a:r>
              <a:rPr lang="en-US" sz="1200" i="0" dirty="0" err="1">
                <a:solidFill>
                  <a:srgbClr val="003300"/>
                </a:solidFill>
                <a:latin typeface="Gill Sans Light (Body)"/>
                <a:sym typeface="Gill Sans"/>
              </a:rPr>
              <a:t>Bajuk-Bogdanović</a:t>
            </a:r>
            <a:r>
              <a:rPr lang="en-US" sz="1200" i="0" dirty="0">
                <a:solidFill>
                  <a:srgbClr val="003300"/>
                </a:solidFill>
                <a:latin typeface="Gill Sans Light (Body)"/>
                <a:sym typeface="Gill Sans"/>
              </a:rPr>
              <a:t> D., </a:t>
            </a:r>
            <a:r>
              <a:rPr lang="en-US" sz="1200" i="0" dirty="0" err="1">
                <a:solidFill>
                  <a:srgbClr val="003300"/>
                </a:solidFill>
                <a:latin typeface="Gill Sans Light (Body)"/>
                <a:sym typeface="Gill Sans"/>
              </a:rPr>
              <a:t>Ćirić-Marjanović</a:t>
            </a:r>
            <a:r>
              <a:rPr lang="en-US" sz="1200" i="0" dirty="0">
                <a:solidFill>
                  <a:srgbClr val="003300"/>
                </a:solidFill>
                <a:latin typeface="Gill Sans Light (Body)"/>
                <a:sym typeface="Gill Sans"/>
              </a:rPr>
              <a:t> G., </a:t>
            </a:r>
            <a:r>
              <a:rPr lang="en-US" sz="1200" i="0" dirty="0" err="1">
                <a:solidFill>
                  <a:srgbClr val="003300"/>
                </a:solidFill>
                <a:latin typeface="Gill Sans Light (Body)"/>
                <a:sym typeface="Gill Sans"/>
              </a:rPr>
              <a:t>Busato</a:t>
            </a:r>
            <a:r>
              <a:rPr lang="en-US" sz="1200" i="0" dirty="0">
                <a:solidFill>
                  <a:srgbClr val="003300"/>
                </a:solidFill>
                <a:latin typeface="Gill Sans Light (Body)"/>
                <a:sym typeface="Gill Sans"/>
              </a:rPr>
              <a:t> S., Ishikawa T., </a:t>
            </a:r>
            <a:r>
              <a:rPr lang="en-US" sz="1200" i="0" dirty="0" err="1">
                <a:solidFill>
                  <a:srgbClr val="003300"/>
                </a:solidFill>
                <a:latin typeface="Gill Sans Light (Body)"/>
                <a:sym typeface="Gill Sans"/>
              </a:rPr>
              <a:t>Walde</a:t>
            </a:r>
            <a:r>
              <a:rPr lang="en-US" sz="1200" i="0" dirty="0">
                <a:solidFill>
                  <a:srgbClr val="003300"/>
                </a:solidFill>
                <a:latin typeface="Gill Sans Light (Body)"/>
                <a:sym typeface="Gill Sans"/>
              </a:rPr>
              <a:t> P.: Effect of Template Type on the </a:t>
            </a:r>
            <a:r>
              <a:rPr lang="en-US" sz="1200" i="0" dirty="0" err="1">
                <a:solidFill>
                  <a:srgbClr val="003300"/>
                </a:solidFill>
                <a:latin typeface="Gill Sans Light (Body)"/>
                <a:sym typeface="Gill Sans"/>
              </a:rPr>
              <a:t>Trametes</a:t>
            </a:r>
            <a:r>
              <a:rPr lang="en-US" sz="1200" i="0" dirty="0">
                <a:solidFill>
                  <a:srgbClr val="003300"/>
                </a:solidFill>
                <a:latin typeface="Gill Sans Light (Body)"/>
                <a:sym typeface="Gill Sans"/>
              </a:rPr>
              <a:t> </a:t>
            </a:r>
            <a:r>
              <a:rPr lang="en-US" sz="1200" i="0" dirty="0" err="1">
                <a:solidFill>
                  <a:srgbClr val="003300"/>
                </a:solidFill>
                <a:latin typeface="Gill Sans Light (Body)"/>
                <a:sym typeface="Gill Sans"/>
              </a:rPr>
              <a:t>versicolor</a:t>
            </a:r>
            <a:r>
              <a:rPr lang="en-US" sz="1200" i="0" dirty="0">
                <a:solidFill>
                  <a:srgbClr val="003300"/>
                </a:solidFill>
                <a:latin typeface="Gill Sans Light (Body)"/>
                <a:sym typeface="Gill Sans"/>
              </a:rPr>
              <a:t> </a:t>
            </a:r>
            <a:r>
              <a:rPr lang="en-US" sz="1200" i="0" dirty="0" err="1">
                <a:solidFill>
                  <a:srgbClr val="003300"/>
                </a:solidFill>
                <a:latin typeface="Gill Sans Light (Body)"/>
                <a:sym typeface="Gill Sans"/>
              </a:rPr>
              <a:t>Laccase</a:t>
            </a:r>
            <a:r>
              <a:rPr lang="en-US" sz="1200" i="0" dirty="0">
                <a:solidFill>
                  <a:srgbClr val="003300"/>
                </a:solidFill>
                <a:latin typeface="Gill Sans Light (Body)"/>
                <a:sym typeface="Gill Sans"/>
              </a:rPr>
              <a:t>-Catalyzed </a:t>
            </a:r>
            <a:r>
              <a:rPr lang="en-US" sz="1200" i="0" dirty="0" err="1">
                <a:solidFill>
                  <a:srgbClr val="003300"/>
                </a:solidFill>
                <a:latin typeface="Gill Sans Light (Body)"/>
                <a:sym typeface="Gill Sans"/>
              </a:rPr>
              <a:t>Oligomerization</a:t>
            </a:r>
            <a:r>
              <a:rPr lang="en-US" sz="1200" i="0" dirty="0">
                <a:solidFill>
                  <a:srgbClr val="003300"/>
                </a:solidFill>
                <a:latin typeface="Gill Sans Light (Body)"/>
                <a:sym typeface="Gill Sans"/>
              </a:rPr>
              <a:t> of the Aniline D</a:t>
            </a:r>
          </a:p>
          <a:p>
            <a:pPr marL="177800" indent="-177800" algn="l">
              <a:spcAft>
                <a:spcPts val="600"/>
              </a:spcAft>
            </a:pPr>
            <a:r>
              <a:rPr lang="en-US" sz="1200" i="0" dirty="0" err="1">
                <a:solidFill>
                  <a:srgbClr val="7030A0"/>
                </a:solidFill>
                <a:latin typeface="Gill Sans Light (Body)"/>
                <a:sym typeface="Gill Sans"/>
              </a:rPr>
              <a:t>Pašti</a:t>
            </a:r>
            <a:r>
              <a:rPr lang="en-US" sz="1200" i="0" dirty="0">
                <a:solidFill>
                  <a:srgbClr val="7030A0"/>
                </a:solidFill>
                <a:latin typeface="Gill Sans Light (Body)"/>
                <a:sym typeface="Gill Sans"/>
              </a:rPr>
              <a:t> I, </a:t>
            </a:r>
            <a:r>
              <a:rPr lang="en-US" sz="1200" b="1" i="0" dirty="0" err="1">
                <a:solidFill>
                  <a:srgbClr val="7030A0"/>
                </a:solidFill>
                <a:latin typeface="Gill Sans Light (Body)"/>
                <a:sym typeface="Gill Sans"/>
              </a:rPr>
              <a:t>Janošević</a:t>
            </a:r>
            <a:r>
              <a:rPr lang="en-US" sz="1200" b="1" i="0" dirty="0">
                <a:solidFill>
                  <a:srgbClr val="7030A0"/>
                </a:solidFill>
                <a:latin typeface="Gill Sans Light (Body)"/>
                <a:sym typeface="Gill Sans"/>
              </a:rPr>
              <a:t> </a:t>
            </a:r>
            <a:r>
              <a:rPr lang="en-US" sz="1200" b="1" i="0" dirty="0" err="1">
                <a:solidFill>
                  <a:srgbClr val="7030A0"/>
                </a:solidFill>
                <a:latin typeface="Gill Sans Light (Body)"/>
                <a:sym typeface="Gill Sans"/>
              </a:rPr>
              <a:t>Ležaić</a:t>
            </a:r>
            <a:r>
              <a:rPr lang="en-US" sz="1200" b="1" i="0" dirty="0">
                <a:solidFill>
                  <a:srgbClr val="7030A0"/>
                </a:solidFill>
                <a:latin typeface="Gill Sans Light (Body)"/>
                <a:sym typeface="Gill Sans"/>
              </a:rPr>
              <a:t> A</a:t>
            </a:r>
            <a:r>
              <a:rPr lang="en-US" sz="1200" i="0" dirty="0">
                <a:solidFill>
                  <a:srgbClr val="7030A0"/>
                </a:solidFill>
                <a:latin typeface="Gill Sans Light (Body)"/>
                <a:sym typeface="Gill Sans"/>
              </a:rPr>
              <a:t>., </a:t>
            </a:r>
            <a:r>
              <a:rPr lang="en-US" sz="1200" i="0" dirty="0" err="1">
                <a:solidFill>
                  <a:srgbClr val="7030A0"/>
                </a:solidFill>
                <a:latin typeface="Gill Sans Light (Body)"/>
                <a:sym typeface="Gill Sans"/>
              </a:rPr>
              <a:t>Gavrilov</a:t>
            </a:r>
            <a:r>
              <a:rPr lang="en-US" sz="1200" i="0" dirty="0">
                <a:solidFill>
                  <a:srgbClr val="7030A0"/>
                </a:solidFill>
                <a:latin typeface="Gill Sans Light (Body)"/>
                <a:sym typeface="Gill Sans"/>
              </a:rPr>
              <a:t> N., </a:t>
            </a:r>
            <a:r>
              <a:rPr lang="en-US" sz="1200" i="0" dirty="0" err="1">
                <a:solidFill>
                  <a:srgbClr val="7030A0"/>
                </a:solidFill>
                <a:latin typeface="Gill Sans Light (Body)"/>
                <a:sym typeface="Gill Sans"/>
              </a:rPr>
              <a:t>Ćirić-Marjanović</a:t>
            </a:r>
            <a:r>
              <a:rPr lang="en-US" sz="1200" i="0" dirty="0">
                <a:solidFill>
                  <a:srgbClr val="7030A0"/>
                </a:solidFill>
                <a:latin typeface="Gill Sans Light (Body)"/>
                <a:sym typeface="Gill Sans"/>
              </a:rPr>
              <a:t> G., </a:t>
            </a:r>
            <a:r>
              <a:rPr lang="en-US" sz="1200" i="0" dirty="0" err="1">
                <a:solidFill>
                  <a:srgbClr val="7030A0"/>
                </a:solidFill>
                <a:latin typeface="Gill Sans Light (Body)"/>
                <a:sym typeface="Gill Sans"/>
              </a:rPr>
              <a:t>Mentus</a:t>
            </a:r>
            <a:r>
              <a:rPr lang="en-US" sz="1200" i="0" dirty="0">
                <a:solidFill>
                  <a:srgbClr val="7030A0"/>
                </a:solidFill>
                <a:latin typeface="Gill Sans Light (Body)"/>
                <a:sym typeface="Gill Sans"/>
              </a:rPr>
              <a:t> S.: </a:t>
            </a:r>
            <a:r>
              <a:rPr lang="en-US" sz="1200" i="0" dirty="0" err="1">
                <a:solidFill>
                  <a:srgbClr val="7030A0"/>
                </a:solidFill>
                <a:latin typeface="Gill Sans Light (Body)"/>
                <a:sym typeface="Gill Sans"/>
              </a:rPr>
              <a:t>Nanocarbons</a:t>
            </a:r>
            <a:r>
              <a:rPr lang="en-US" sz="1200" i="0" dirty="0">
                <a:solidFill>
                  <a:srgbClr val="7030A0"/>
                </a:solidFill>
                <a:latin typeface="Gill Sans Light (Body)"/>
                <a:sym typeface="Gill Sans"/>
              </a:rPr>
              <a:t> derived from polymers for electrochemical energy conversion and storage. </a:t>
            </a:r>
            <a:r>
              <a:rPr lang="en-US" sz="1200" dirty="0">
                <a:solidFill>
                  <a:srgbClr val="7030A0"/>
                </a:solidFill>
                <a:latin typeface="Gill Sans Light (Body)"/>
                <a:sym typeface="Gill Sans"/>
              </a:rPr>
              <a:t>Synthetic Metals</a:t>
            </a:r>
            <a:r>
              <a:rPr lang="en-US" sz="1200" i="0" dirty="0">
                <a:solidFill>
                  <a:srgbClr val="7030A0"/>
                </a:solidFill>
                <a:latin typeface="Gill Sans Light (Body)"/>
                <a:sym typeface="Gill Sans"/>
              </a:rPr>
              <a:t> (2018) 246:267-281</a:t>
            </a:r>
          </a:p>
          <a:p>
            <a:pPr marL="177800" indent="-177800" algn="l">
              <a:spcAft>
                <a:spcPts val="600"/>
              </a:spcAft>
            </a:pPr>
            <a:r>
              <a:rPr lang="en-US" sz="1200" b="1" i="0" dirty="0" err="1">
                <a:solidFill>
                  <a:srgbClr val="003300"/>
                </a:solidFill>
                <a:latin typeface="Gill Sans Light (Body)"/>
                <a:sym typeface="Gill Sans"/>
              </a:rPr>
              <a:t>Janošević</a:t>
            </a:r>
            <a:r>
              <a:rPr lang="en-US" sz="1200" b="1" i="0" dirty="0">
                <a:solidFill>
                  <a:srgbClr val="003300"/>
                </a:solidFill>
                <a:latin typeface="Gill Sans Light (Body)"/>
                <a:sym typeface="Gill Sans"/>
              </a:rPr>
              <a:t> </a:t>
            </a:r>
            <a:r>
              <a:rPr lang="en-US" sz="1200" b="1" i="0" dirty="0" err="1">
                <a:solidFill>
                  <a:srgbClr val="003300"/>
                </a:solidFill>
                <a:latin typeface="Gill Sans Light (Body)"/>
                <a:sym typeface="Gill Sans"/>
              </a:rPr>
              <a:t>Ležaić</a:t>
            </a:r>
            <a:r>
              <a:rPr lang="en-US" sz="1200" b="1" i="0" dirty="0">
                <a:solidFill>
                  <a:srgbClr val="003300"/>
                </a:solidFill>
                <a:latin typeface="Gill Sans Light (Body)"/>
                <a:sym typeface="Gill Sans"/>
              </a:rPr>
              <a:t> A.</a:t>
            </a:r>
            <a:r>
              <a:rPr lang="en-US" sz="1200" i="0" dirty="0">
                <a:solidFill>
                  <a:srgbClr val="003300"/>
                </a:solidFill>
                <a:latin typeface="Gill Sans Light (Body)"/>
                <a:sym typeface="Gill Sans"/>
              </a:rPr>
              <a:t>, </a:t>
            </a:r>
            <a:r>
              <a:rPr lang="en-US" sz="1200" i="0" dirty="0" err="1">
                <a:solidFill>
                  <a:srgbClr val="003300"/>
                </a:solidFill>
                <a:latin typeface="Gill Sans Light (Body)"/>
                <a:sym typeface="Gill Sans"/>
              </a:rPr>
              <a:t>Bajuk-Bogdanović</a:t>
            </a:r>
            <a:r>
              <a:rPr lang="en-US" sz="1200" i="0" dirty="0">
                <a:solidFill>
                  <a:srgbClr val="003300"/>
                </a:solidFill>
                <a:latin typeface="Gill Sans Light (Body)"/>
                <a:sym typeface="Gill Sans"/>
              </a:rPr>
              <a:t> D., </a:t>
            </a:r>
            <a:r>
              <a:rPr lang="en-US" sz="1200" i="0" dirty="0" err="1">
                <a:solidFill>
                  <a:srgbClr val="003300"/>
                </a:solidFill>
                <a:latin typeface="Gill Sans Light (Body)"/>
                <a:sym typeface="Gill Sans"/>
              </a:rPr>
              <a:t>Radoičić</a:t>
            </a:r>
            <a:r>
              <a:rPr lang="en-US" sz="1200" i="0" dirty="0">
                <a:solidFill>
                  <a:srgbClr val="003300"/>
                </a:solidFill>
                <a:latin typeface="Gill Sans Light (Body)"/>
                <a:sym typeface="Gill Sans"/>
              </a:rPr>
              <a:t> M., M. </a:t>
            </a:r>
            <a:r>
              <a:rPr lang="en-US" sz="1200" i="0" dirty="0" err="1">
                <a:solidFill>
                  <a:srgbClr val="003300"/>
                </a:solidFill>
                <a:latin typeface="Gill Sans Light (Body)"/>
                <a:sym typeface="Gill Sans"/>
              </a:rPr>
              <a:t>Mirsky</a:t>
            </a:r>
            <a:r>
              <a:rPr lang="en-US" sz="1200" i="0" dirty="0">
                <a:solidFill>
                  <a:srgbClr val="003300"/>
                </a:solidFill>
                <a:latin typeface="Gill Sans Light (Body)"/>
                <a:sym typeface="Gill Sans"/>
              </a:rPr>
              <a:t> V., </a:t>
            </a:r>
            <a:r>
              <a:rPr lang="en-US" sz="1200" i="0" dirty="0" err="1">
                <a:solidFill>
                  <a:srgbClr val="003300"/>
                </a:solidFill>
                <a:latin typeface="Gill Sans Light (Body)"/>
                <a:sym typeface="Gill Sans"/>
              </a:rPr>
              <a:t>Ćirić-Marjanović</a:t>
            </a:r>
            <a:r>
              <a:rPr lang="en-US" sz="1200" i="0" dirty="0">
                <a:solidFill>
                  <a:srgbClr val="003300"/>
                </a:solidFill>
                <a:latin typeface="Gill Sans Light (Body)"/>
                <a:sym typeface="Gill Sans"/>
              </a:rPr>
              <a:t> G.: Influence of synthetic conditions on the structure and electrical properties of </a:t>
            </a:r>
            <a:r>
              <a:rPr lang="en-US" sz="1200" i="0" dirty="0" err="1">
                <a:solidFill>
                  <a:srgbClr val="003300"/>
                </a:solidFill>
                <a:latin typeface="Gill Sans Light (Body)"/>
                <a:sym typeface="Gill Sans"/>
              </a:rPr>
              <a:t>nanofibrous</a:t>
            </a:r>
            <a:r>
              <a:rPr lang="en-US" sz="1200" i="0" dirty="0">
                <a:solidFill>
                  <a:srgbClr val="003300"/>
                </a:solidFill>
                <a:latin typeface="Gill Sans Light (Body)"/>
                <a:sym typeface="Gill Sans"/>
              </a:rPr>
              <a:t> </a:t>
            </a:r>
            <a:r>
              <a:rPr lang="en-US" sz="1200" i="0" dirty="0" err="1">
                <a:solidFill>
                  <a:srgbClr val="003300"/>
                </a:solidFill>
                <a:latin typeface="Gill Sans Light (Body)"/>
                <a:sym typeface="Gill Sans"/>
              </a:rPr>
              <a:t>polyanilines</a:t>
            </a:r>
            <a:r>
              <a:rPr lang="en-US" sz="1200" i="0" dirty="0">
                <a:solidFill>
                  <a:srgbClr val="003300"/>
                </a:solidFill>
                <a:latin typeface="Gill Sans Light (Body)"/>
                <a:sym typeface="Gill Sans"/>
              </a:rPr>
              <a:t> and their </a:t>
            </a:r>
            <a:r>
              <a:rPr lang="en-US" sz="1200" i="0" dirty="0" err="1">
                <a:solidFill>
                  <a:srgbClr val="003300"/>
                </a:solidFill>
                <a:latin typeface="Gill Sans Light (Body)"/>
                <a:sym typeface="Gill Sans"/>
              </a:rPr>
              <a:t>nanofibrous</a:t>
            </a:r>
            <a:r>
              <a:rPr lang="en-US" sz="1200" i="0" dirty="0">
                <a:solidFill>
                  <a:srgbClr val="003300"/>
                </a:solidFill>
                <a:latin typeface="Gill Sans Light (Body)"/>
                <a:sym typeface="Gill Sans"/>
              </a:rPr>
              <a:t> carbonized forms, </a:t>
            </a:r>
            <a:r>
              <a:rPr lang="en-US" sz="1200" dirty="0">
                <a:solidFill>
                  <a:srgbClr val="003300"/>
                </a:solidFill>
                <a:latin typeface="Gill Sans Light (Body)"/>
                <a:sym typeface="Gill Sans"/>
              </a:rPr>
              <a:t>Synthetic Metals </a:t>
            </a:r>
            <a:r>
              <a:rPr lang="en-US" sz="1200" i="0" dirty="0">
                <a:solidFill>
                  <a:srgbClr val="003300"/>
                </a:solidFill>
                <a:latin typeface="Gill Sans Light (Body)"/>
                <a:sym typeface="Gill Sans"/>
              </a:rPr>
              <a:t>214, (2016)</a:t>
            </a:r>
          </a:p>
          <a:p>
            <a:pPr marL="177800" indent="-177800" algn="l">
              <a:spcAft>
                <a:spcPts val="600"/>
              </a:spcAft>
            </a:pPr>
            <a:r>
              <a:rPr lang="en-US" sz="1200" i="0" dirty="0" err="1">
                <a:solidFill>
                  <a:srgbClr val="7030A0"/>
                </a:solidFill>
                <a:latin typeface="Gill Sans Light (Body)"/>
                <a:sym typeface="Gill Sans"/>
              </a:rPr>
              <a:t>Pašti</a:t>
            </a:r>
            <a:r>
              <a:rPr lang="en-US" sz="1200" i="0" dirty="0">
                <a:solidFill>
                  <a:srgbClr val="7030A0"/>
                </a:solidFill>
                <a:latin typeface="Gill Sans Light (Body)"/>
                <a:sym typeface="Gill Sans"/>
              </a:rPr>
              <a:t> I., </a:t>
            </a:r>
            <a:r>
              <a:rPr lang="en-US" sz="1200" b="1" i="0" dirty="0" err="1">
                <a:solidFill>
                  <a:srgbClr val="7030A0"/>
                </a:solidFill>
                <a:latin typeface="Gill Sans Light (Body)"/>
                <a:sym typeface="Gill Sans"/>
              </a:rPr>
              <a:t>Janošević</a:t>
            </a:r>
            <a:r>
              <a:rPr lang="en-US" sz="1200" b="1" i="0" dirty="0">
                <a:solidFill>
                  <a:srgbClr val="7030A0"/>
                </a:solidFill>
                <a:latin typeface="Gill Sans Light (Body)"/>
                <a:sym typeface="Gill Sans"/>
              </a:rPr>
              <a:t> </a:t>
            </a:r>
            <a:r>
              <a:rPr lang="en-US" sz="1200" b="1" i="0" dirty="0" err="1">
                <a:solidFill>
                  <a:srgbClr val="7030A0"/>
                </a:solidFill>
                <a:latin typeface="Gill Sans Light (Body)"/>
                <a:sym typeface="Gill Sans"/>
              </a:rPr>
              <a:t>Ležaić</a:t>
            </a:r>
            <a:r>
              <a:rPr lang="en-US" sz="1200" b="1" i="0" dirty="0">
                <a:solidFill>
                  <a:srgbClr val="7030A0"/>
                </a:solidFill>
                <a:latin typeface="Gill Sans Light (Body)"/>
                <a:sym typeface="Gill Sans"/>
              </a:rPr>
              <a:t> A.,</a:t>
            </a:r>
            <a:r>
              <a:rPr lang="en-US" sz="1200" i="0" dirty="0">
                <a:solidFill>
                  <a:srgbClr val="7030A0"/>
                </a:solidFill>
                <a:latin typeface="Gill Sans Light (Body)"/>
                <a:sym typeface="Gill Sans"/>
              </a:rPr>
              <a:t> </a:t>
            </a:r>
            <a:r>
              <a:rPr lang="en-US" sz="1200" i="0" dirty="0" err="1">
                <a:solidFill>
                  <a:srgbClr val="7030A0"/>
                </a:solidFill>
                <a:latin typeface="Gill Sans Light (Body)"/>
                <a:sym typeface="Gill Sans"/>
              </a:rPr>
              <a:t>Ćirić-Marjanović</a:t>
            </a:r>
            <a:r>
              <a:rPr lang="en-US" sz="1200" i="0" dirty="0">
                <a:solidFill>
                  <a:srgbClr val="7030A0"/>
                </a:solidFill>
                <a:latin typeface="Gill Sans Light (Body)"/>
                <a:sym typeface="Gill Sans"/>
              </a:rPr>
              <a:t> G., </a:t>
            </a:r>
            <a:r>
              <a:rPr lang="en-US" sz="1200" i="0" dirty="0" err="1">
                <a:solidFill>
                  <a:srgbClr val="7030A0"/>
                </a:solidFill>
                <a:latin typeface="Gill Sans Light (Body)"/>
                <a:sym typeface="Gill Sans"/>
              </a:rPr>
              <a:t>Mirsky</a:t>
            </a:r>
            <a:r>
              <a:rPr lang="en-US" sz="1200" i="0" dirty="0">
                <a:solidFill>
                  <a:srgbClr val="7030A0"/>
                </a:solidFill>
                <a:latin typeface="Gill Sans Light (Body)"/>
                <a:sym typeface="Gill Sans"/>
              </a:rPr>
              <a:t> V.: Resistive gas sensors based on the composites of nanostructured carbonized </a:t>
            </a:r>
            <a:r>
              <a:rPr lang="en-US" sz="1200" i="0" dirty="0" err="1">
                <a:solidFill>
                  <a:srgbClr val="7030A0"/>
                </a:solidFill>
                <a:latin typeface="Gill Sans Light (Body)"/>
                <a:sym typeface="Gill Sans"/>
              </a:rPr>
              <a:t>polyaniline</a:t>
            </a:r>
            <a:r>
              <a:rPr lang="en-US" sz="1200" i="0" dirty="0">
                <a:solidFill>
                  <a:srgbClr val="7030A0"/>
                </a:solidFill>
                <a:latin typeface="Gill Sans Light (Body)"/>
                <a:sym typeface="Gill Sans"/>
              </a:rPr>
              <a:t> and </a:t>
            </a:r>
            <a:r>
              <a:rPr lang="en-US" sz="1200" i="0" dirty="0" err="1">
                <a:solidFill>
                  <a:srgbClr val="7030A0"/>
                </a:solidFill>
                <a:latin typeface="Gill Sans Light (Body)"/>
                <a:sym typeface="Gill Sans"/>
              </a:rPr>
              <a:t>Nafion</a:t>
            </a:r>
            <a:r>
              <a:rPr lang="en-US" sz="1200" i="0" dirty="0">
                <a:solidFill>
                  <a:srgbClr val="7030A0"/>
                </a:solidFill>
                <a:latin typeface="Gill Sans Light (Body)"/>
                <a:sym typeface="Gill Sans"/>
              </a:rPr>
              <a:t>. </a:t>
            </a:r>
            <a:r>
              <a:rPr lang="en-US" sz="1200" dirty="0">
                <a:solidFill>
                  <a:srgbClr val="7030A0"/>
                </a:solidFill>
                <a:latin typeface="Gill Sans Light (Body)"/>
                <a:sym typeface="Gill Sans"/>
              </a:rPr>
              <a:t>Journal of Solid State Electrochemistry</a:t>
            </a:r>
            <a:r>
              <a:rPr lang="en-US" sz="1200" i="0" dirty="0">
                <a:solidFill>
                  <a:srgbClr val="7030A0"/>
                </a:solidFill>
                <a:latin typeface="Gill Sans Light (Body)"/>
                <a:sym typeface="Gill Sans"/>
              </a:rPr>
              <a:t>, 20(11), (2016) 3061-3069 </a:t>
            </a:r>
          </a:p>
        </p:txBody>
      </p:sp>
      <p:sp>
        <p:nvSpPr>
          <p:cNvPr id="7"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45634" y="857972"/>
            <a:ext cx="7469994" cy="841256"/>
          </a:xfrm>
        </p:spPr>
        <p:txBody>
          <a:bodyPr/>
          <a:lstStyle/>
          <a:p>
            <a:pPr algn="ctr"/>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pPr algn="ctr"/>
            <a:r>
              <a:rPr lang="sr-Latn-RS" sz="2400" dirty="0" err="1" smtClean="0">
                <a:solidFill>
                  <a:srgbClr val="7030A0"/>
                </a:solidFill>
              </a:rPr>
              <a:t>Assist</a:t>
            </a:r>
            <a:r>
              <a:rPr lang="sr-Latn-RS" sz="2400" dirty="0">
                <a:solidFill>
                  <a:srgbClr val="7030A0"/>
                </a:solidFill>
              </a:rPr>
              <a:t>. </a:t>
            </a:r>
            <a:r>
              <a:rPr lang="sr-Latn-RS" sz="2400" dirty="0" smtClean="0">
                <a:solidFill>
                  <a:srgbClr val="7030A0"/>
                </a:solidFill>
              </a:rPr>
              <a:t>Prof. Aleksandra Janošević-</a:t>
            </a:r>
            <a:r>
              <a:rPr lang="sr-Latn-RS" sz="2400" dirty="0" err="1" smtClean="0">
                <a:solidFill>
                  <a:srgbClr val="7030A0"/>
                </a:solidFill>
              </a:rPr>
              <a:t>ležaić</a:t>
            </a:r>
            <a:endParaRPr lang="en-US" sz="2400" dirty="0">
              <a:solidFill>
                <a:srgbClr val="7030A0"/>
              </a:solidFill>
            </a:endParaRPr>
          </a:p>
        </p:txBody>
      </p:sp>
      <p:sp>
        <p:nvSpPr>
          <p:cNvPr id="5" name="TextBox 4"/>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1200" b="0" i="1" u="none" strike="noStrike" cap="none" spc="0" normalizeH="0" baseline="0" dirty="0" smtClean="0">
                <a:ln>
                  <a:noFill/>
                </a:ln>
                <a:solidFill>
                  <a:schemeClr val="accent1">
                    <a:lumMod val="75000"/>
                  </a:schemeClr>
                </a:solidFill>
                <a:effectLst/>
                <a:uFillTx/>
                <a:latin typeface="+mn-lt"/>
                <a:ea typeface="+mn-ea"/>
                <a:cs typeface="+mn-cs"/>
                <a:sym typeface="Gill Sans Light"/>
              </a:rPr>
              <a:t>Full bibliography</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lang="en-US" sz="1200" dirty="0" smtClean="0">
                <a:solidFill>
                  <a:schemeClr val="accent1">
                    <a:lumMod val="75000"/>
                  </a:schemeClr>
                </a:solidFill>
              </a:rPr>
              <a:t>Faculty </a:t>
            </a:r>
            <a:r>
              <a:rPr lang="en-US" sz="1200" dirty="0">
                <a:solidFill>
                  <a:schemeClr val="accent1">
                    <a:lumMod val="75000"/>
                  </a:schemeClr>
                </a:solidFill>
              </a:rPr>
              <a:t>of </a:t>
            </a:r>
            <a:r>
              <a:rPr lang="en-US" sz="1200" dirty="0" smtClean="0">
                <a:solidFill>
                  <a:schemeClr val="accent1">
                    <a:lumMod val="75000"/>
                  </a:schemeClr>
                </a:solidFill>
              </a:rPr>
              <a:t>Pharmacy</a:t>
            </a:r>
            <a:r>
              <a:rPr lang="sr-Latn-RS" sz="1200" dirty="0" smtClean="0">
                <a:solidFill>
                  <a:schemeClr val="accent1">
                    <a:lumMod val="75000"/>
                  </a:schemeClr>
                </a:solidFill>
              </a:rPr>
              <a:t> </a:t>
            </a:r>
            <a:r>
              <a:rPr lang="en-US" sz="1200" dirty="0" smtClean="0">
                <a:solidFill>
                  <a:schemeClr val="accent1">
                    <a:lumMod val="75000"/>
                  </a:schemeClr>
                </a:solidFill>
              </a:rPr>
              <a:t>Repository</a:t>
            </a:r>
            <a:r>
              <a:rPr lang="sr-Latn-RS" sz="1200" dirty="0" smtClean="0">
                <a:solidFill>
                  <a:schemeClr val="accent1">
                    <a:lumMod val="75000"/>
                  </a:schemeClr>
                </a:solidFill>
              </a:rPr>
              <a:t> </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1154919943"/>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932080" y="1178697"/>
            <a:ext cx="6714980" cy="841256"/>
          </a:xfrm>
        </p:spPr>
        <p:txBody>
          <a:bodyPr/>
          <a:lstStyle/>
          <a:p>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r>
              <a:rPr lang="fi-FI" sz="2400" dirty="0" smtClean="0">
                <a:solidFill>
                  <a:srgbClr val="7030A0"/>
                </a:solidFill>
              </a:rPr>
              <a:t>Prof.</a:t>
            </a:r>
            <a:r>
              <a:rPr lang="sr-Latn-RS" sz="2400" dirty="0" smtClean="0">
                <a:solidFill>
                  <a:srgbClr val="7030A0"/>
                </a:solidFill>
              </a:rPr>
              <a:t> </a:t>
            </a:r>
            <a:r>
              <a:rPr lang="fi-FI" sz="2400" dirty="0" smtClean="0">
                <a:solidFill>
                  <a:srgbClr val="7030A0"/>
                </a:solidFill>
              </a:rPr>
              <a:t>Neli </a:t>
            </a:r>
            <a:r>
              <a:rPr lang="fi-FI" sz="2400" dirty="0">
                <a:solidFill>
                  <a:srgbClr val="7030A0"/>
                </a:solidFill>
              </a:rPr>
              <a:t>Kristina </a:t>
            </a:r>
            <a:r>
              <a:rPr lang="fi-FI" sz="2400" dirty="0" smtClean="0">
                <a:solidFill>
                  <a:srgbClr val="7030A0"/>
                </a:solidFill>
              </a:rPr>
              <a:t>Todorović </a:t>
            </a:r>
            <a:r>
              <a:rPr lang="fi-FI" sz="2400" dirty="0">
                <a:solidFill>
                  <a:srgbClr val="7030A0"/>
                </a:solidFill>
              </a:rPr>
              <a:t>Vasović</a:t>
            </a:r>
            <a:endParaRPr lang="en-US" sz="2400" dirty="0">
              <a:solidFill>
                <a:srgbClr val="7030A0"/>
              </a:solidFill>
            </a:endParaRPr>
          </a:p>
        </p:txBody>
      </p:sp>
      <p:sp>
        <p:nvSpPr>
          <p:cNvPr id="4" name="Text Placeholder 3">
            <a:extLst>
              <a:ext uri="{FF2B5EF4-FFF2-40B4-BE49-F238E27FC236}">
                <a16:creationId xmlns:a16="http://schemas.microsoft.com/office/drawing/2014/main" id="{88352119-476B-4847-891D-39732FF6DFDA}"/>
              </a:ext>
            </a:extLst>
          </p:cNvPr>
          <p:cNvSpPr>
            <a:spLocks noGrp="1"/>
          </p:cNvSpPr>
          <p:nvPr>
            <p:ph type="body" sz="quarter" idx="27"/>
          </p:nvPr>
        </p:nvSpPr>
        <p:spPr>
          <a:xfrm>
            <a:off x="932080" y="2483954"/>
            <a:ext cx="6170215" cy="394980"/>
          </a:xfrm>
        </p:spPr>
        <p:txBody>
          <a:bodyPr/>
          <a:lstStyle/>
          <a:p>
            <a:r>
              <a:rPr lang="sr-Latn-RS" dirty="0" err="1">
                <a:solidFill>
                  <a:srgbClr val="7030A0"/>
                </a:solidFill>
              </a:rPr>
              <a:t>Physics</a:t>
            </a:r>
            <a:r>
              <a:rPr lang="sr-Latn-RS" dirty="0">
                <a:solidFill>
                  <a:srgbClr val="7030A0"/>
                </a:solidFill>
              </a:rPr>
              <a:t> </a:t>
            </a:r>
            <a:r>
              <a:rPr lang="sr-Latn-RS" dirty="0" err="1">
                <a:solidFill>
                  <a:srgbClr val="7030A0"/>
                </a:solidFill>
              </a:rPr>
              <a:t>and</a:t>
            </a:r>
            <a:r>
              <a:rPr lang="sr-Latn-RS" dirty="0">
                <a:solidFill>
                  <a:srgbClr val="7030A0"/>
                </a:solidFill>
              </a:rPr>
              <a:t> </a:t>
            </a:r>
            <a:r>
              <a:rPr lang="sr-Latn-RS" dirty="0" err="1">
                <a:solidFill>
                  <a:srgbClr val="7030A0"/>
                </a:solidFill>
              </a:rPr>
              <a:t>Mathematics</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348536139"/>
              </p:ext>
            </p:extLst>
          </p:nvPr>
        </p:nvGraphicFramePr>
        <p:xfrm>
          <a:off x="932080" y="2972641"/>
          <a:ext cx="6280762" cy="7114032"/>
        </p:xfrm>
        <a:graphic>
          <a:graphicData uri="http://schemas.openxmlformats.org/drawingml/2006/table">
            <a:tbl>
              <a:tblPr firstRow="1" firstCol="1" bandRow="1">
                <a:tableStyleId>{5940675A-B579-460E-94D1-54222C63F5DA}</a:tableStyleId>
              </a:tblPr>
              <a:tblGrid>
                <a:gridCol w="992254">
                  <a:extLst>
                    <a:ext uri="{9D8B030D-6E8A-4147-A177-3AD203B41FA5}">
                      <a16:colId xmlns:a16="http://schemas.microsoft.com/office/drawing/2014/main" val="20000"/>
                    </a:ext>
                  </a:extLst>
                </a:gridCol>
                <a:gridCol w="5288508">
                  <a:extLst>
                    <a:ext uri="{9D8B030D-6E8A-4147-A177-3AD203B41FA5}">
                      <a16:colId xmlns:a16="http://schemas.microsoft.com/office/drawing/2014/main" val="20001"/>
                    </a:ext>
                  </a:extLst>
                </a:gridCol>
              </a:tblGrid>
              <a:tr h="452947">
                <a:tc>
                  <a:txBody>
                    <a:bodyPr/>
                    <a:lstStyle/>
                    <a:p>
                      <a:pPr algn="l">
                        <a:spcAft>
                          <a:spcPts val="0"/>
                        </a:spcAft>
                      </a:pPr>
                      <a:r>
                        <a:rPr lang="sr-Latn-RS" sz="1200" kern="1200" dirty="0" err="1" smtClean="0">
                          <a:solidFill>
                            <a:srgbClr val="7030A0"/>
                          </a:solidFill>
                          <a:effectLst/>
                        </a:rPr>
                        <a:t>Research</a:t>
                      </a:r>
                      <a:r>
                        <a:rPr lang="sr-Latn-RS" sz="1200" kern="1200" dirty="0" smtClean="0">
                          <a:solidFill>
                            <a:srgbClr val="7030A0"/>
                          </a:solidFill>
                          <a:effectLst/>
                        </a:rPr>
                        <a:t> </a:t>
                      </a:r>
                      <a:r>
                        <a:rPr lang="sr-Latn-RS" sz="1200" kern="1200" dirty="0" err="1" smtClean="0">
                          <a:solidFill>
                            <a:srgbClr val="7030A0"/>
                          </a:solidFill>
                          <a:effectLst/>
                        </a:rPr>
                        <a:t>topic</a:t>
                      </a:r>
                      <a:r>
                        <a:rPr lang="sr-Latn-RS" sz="1200" kern="1200" dirty="0" smtClean="0">
                          <a:solidFill>
                            <a:srgbClr val="7030A0"/>
                          </a:solidFill>
                          <a:effectLst/>
                        </a:rPr>
                        <a:t> </a:t>
                      </a:r>
                      <a:r>
                        <a:rPr lang="sr-Latn-RS" sz="1200" kern="1200" dirty="0" err="1" smtClean="0">
                          <a:solidFill>
                            <a:srgbClr val="7030A0"/>
                          </a:solidFill>
                          <a:effectLst/>
                        </a:rPr>
                        <a:t>title</a:t>
                      </a:r>
                      <a:r>
                        <a:rPr lang="sr-Latn-RS" sz="1200" kern="1200" dirty="0" smtClean="0">
                          <a:solidFill>
                            <a:srgbClr val="7030A0"/>
                          </a:solidFill>
                          <a:effectLst/>
                          <a:latin typeface="Gill Sans Light (Body)"/>
                        </a:rPr>
                        <a:t>:</a:t>
                      </a:r>
                      <a:endParaRPr lang="en-US" sz="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200" kern="1200" dirty="0" smtClean="0">
                          <a:solidFill>
                            <a:srgbClr val="7030A0"/>
                          </a:solidFill>
                          <a:effectLst/>
                          <a:latin typeface="Gill Sans Light (Body)"/>
                        </a:rPr>
                        <a:t>Modeling and numerical simulations of complex </a:t>
                      </a:r>
                      <a:r>
                        <a:rPr lang="en-US" sz="1200" kern="1200" dirty="0" err="1" smtClean="0">
                          <a:solidFill>
                            <a:srgbClr val="7030A0"/>
                          </a:solidFill>
                          <a:effectLst/>
                          <a:latin typeface="Gill Sans Light (Body)"/>
                        </a:rPr>
                        <a:t>multiparticle</a:t>
                      </a:r>
                      <a:r>
                        <a:rPr lang="en-US" sz="1200" kern="1200" dirty="0" smtClean="0">
                          <a:solidFill>
                            <a:srgbClr val="7030A0"/>
                          </a:solidFill>
                          <a:effectLst/>
                          <a:latin typeface="Gill Sans Light (Body)"/>
                        </a:rPr>
                        <a:t> systems</a:t>
                      </a:r>
                      <a:r>
                        <a:rPr lang="sr-Latn-RS" sz="1200" kern="1200" dirty="0" smtClean="0">
                          <a:solidFill>
                            <a:srgbClr val="7030A0"/>
                          </a:solidFill>
                          <a:effectLst/>
                          <a:latin typeface="Gill Sans Light (Body)"/>
                        </a:rPr>
                        <a:t> </a:t>
                      </a:r>
                      <a:endParaRPr lang="en-US" sz="120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89076">
                <a:tc>
                  <a:txBody>
                    <a:bodyPr/>
                    <a:lstStyle/>
                    <a:p>
                      <a:pPr algn="l">
                        <a:spcAft>
                          <a:spcPts val="0"/>
                        </a:spcAft>
                      </a:pPr>
                      <a:r>
                        <a:rPr lang="sr-Latn-RS" sz="1200" kern="1200" dirty="0" smtClean="0">
                          <a:solidFill>
                            <a:srgbClr val="003300"/>
                          </a:solidFill>
                          <a:effectLst/>
                          <a:latin typeface="Gill Sans Light (Body)"/>
                        </a:rPr>
                        <a:t>RG </a:t>
                      </a:r>
                      <a:r>
                        <a:rPr lang="sr-Latn-RS" sz="1200" kern="1200" dirty="0" err="1" smtClean="0">
                          <a:solidFill>
                            <a:srgbClr val="003300"/>
                          </a:solidFill>
                          <a:effectLst/>
                          <a:latin typeface="Gill Sans Light (Body)"/>
                        </a:rPr>
                        <a:t>members</a:t>
                      </a:r>
                      <a:r>
                        <a:rPr lang="sr-Latn-RS" sz="1200" kern="1200" dirty="0" smtClean="0">
                          <a:solidFill>
                            <a:srgbClr val="003300"/>
                          </a:solidFill>
                          <a:effectLst/>
                          <a:latin typeface="Gill Sans Light (Body)"/>
                        </a:rPr>
                        <a:t>:</a:t>
                      </a:r>
                      <a:endParaRPr lang="en-US" sz="12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a:t>
                      </a:r>
                      <a:r>
                        <a:rPr lang="sr-Latn-RS" sz="1200" kern="1200" baseline="0" dirty="0" smtClean="0">
                          <a:solidFill>
                            <a:srgbClr val="003300"/>
                          </a:solidFill>
                          <a:effectLst/>
                          <a:latin typeface="Gill Sans Light (Body)"/>
                        </a:rPr>
                        <a:t> </a:t>
                      </a:r>
                      <a:r>
                        <a:rPr lang="vi-VN" sz="1200" kern="1200" dirty="0" smtClean="0">
                          <a:solidFill>
                            <a:srgbClr val="003300"/>
                          </a:solidFill>
                          <a:effectLst/>
                          <a:latin typeface="Gill Sans Light (Body)"/>
                        </a:rPr>
                        <a:t>Neli Kristina Todorović Vasović,</a:t>
                      </a:r>
                      <a:r>
                        <a:rPr lang="sr-Latn-RS" sz="1200" kern="1200" baseline="0" dirty="0" smtClean="0">
                          <a:solidFill>
                            <a:srgbClr val="003300"/>
                          </a:solidFill>
                          <a:effectLst/>
                          <a:latin typeface="Gill Sans Light (Body)"/>
                        </a:rPr>
                        <a:t> </a:t>
                      </a:r>
                      <a:r>
                        <a:rPr lang="sr-Latn-RS" sz="1200" kern="1200" baseline="0" dirty="0" err="1" smtClean="0">
                          <a:solidFill>
                            <a:srgbClr val="003300"/>
                          </a:solidFill>
                          <a:effectLst/>
                          <a:latin typeface="Gill Sans Light (Body)"/>
                        </a:rPr>
                        <a:t>Full</a:t>
                      </a:r>
                      <a:r>
                        <a:rPr lang="sr-Latn-RS" sz="1200" kern="1200" baseline="0" dirty="0" smtClean="0">
                          <a:solidFill>
                            <a:srgbClr val="003300"/>
                          </a:solidFill>
                          <a:effectLst/>
                          <a:latin typeface="Gill Sans Light (Body)"/>
                        </a:rPr>
                        <a:t> </a:t>
                      </a:r>
                      <a:r>
                        <a:rPr lang="sr-Latn-RS" sz="1200" kern="1200" baseline="0" dirty="0" err="1" smtClean="0">
                          <a:solidFill>
                            <a:srgbClr val="003300"/>
                          </a:solidFill>
                          <a:effectLst/>
                          <a:latin typeface="Gill Sans Light (Body)"/>
                        </a:rPr>
                        <a:t>Professor</a:t>
                      </a:r>
                      <a:endParaRPr lang="vi-VN" sz="12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a:t>
                      </a:r>
                      <a:r>
                        <a:rPr lang="vi-VN" sz="1200" kern="1200" dirty="0" smtClean="0">
                          <a:solidFill>
                            <a:srgbClr val="003300"/>
                          </a:solidFill>
                          <a:effectLst/>
                          <a:latin typeface="Gill Sans Light (Body)"/>
                        </a:rPr>
                        <a:t>Dragana Ranković, </a:t>
                      </a:r>
                      <a:r>
                        <a:rPr lang="sr-Latn-RS" sz="1200" kern="1200" dirty="0" err="1" smtClean="0">
                          <a:solidFill>
                            <a:srgbClr val="003300"/>
                          </a:solidFill>
                          <a:effectLst/>
                          <a:latin typeface="Gill Sans Light (Body)"/>
                        </a:rPr>
                        <a:t>Assistant</a:t>
                      </a:r>
                      <a:r>
                        <a:rPr lang="sr-Latn-RS" sz="1200" kern="1200" baseline="0" dirty="0" smtClean="0">
                          <a:solidFill>
                            <a:srgbClr val="003300"/>
                          </a:solidFill>
                          <a:effectLst/>
                          <a:latin typeface="Gill Sans Light (Body)"/>
                        </a:rPr>
                        <a:t> </a:t>
                      </a:r>
                      <a:r>
                        <a:rPr lang="sr-Latn-RS" sz="1200" kern="1200" baseline="0" dirty="0" err="1" smtClean="0">
                          <a:solidFill>
                            <a:srgbClr val="003300"/>
                          </a:solidFill>
                          <a:effectLst/>
                          <a:latin typeface="Gill Sans Light (Body)"/>
                        </a:rPr>
                        <a:t>Professor</a:t>
                      </a:r>
                      <a:endParaRPr lang="vi-VN" sz="12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err="1" smtClean="0">
                          <a:solidFill>
                            <a:srgbClr val="003300"/>
                          </a:solidFill>
                          <a:effectLst/>
                          <a:latin typeface="Gill Sans Light (Body)"/>
                        </a:rPr>
                        <a:t>MSc</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Math</a:t>
                      </a:r>
                      <a:r>
                        <a:rPr lang="sr-Latn-RS" sz="1200" kern="1200" dirty="0" smtClean="0">
                          <a:solidFill>
                            <a:srgbClr val="003300"/>
                          </a:solidFill>
                          <a:effectLst/>
                          <a:latin typeface="Gill Sans Light (Body)"/>
                        </a:rPr>
                        <a:t>. </a:t>
                      </a:r>
                      <a:r>
                        <a:rPr lang="vi-VN" sz="1200" kern="1200" dirty="0" smtClean="0">
                          <a:solidFill>
                            <a:srgbClr val="003300"/>
                          </a:solidFill>
                          <a:effectLst/>
                          <a:latin typeface="Gill Sans Light (Body)"/>
                        </a:rPr>
                        <a:t>Danijela Milenković, </a:t>
                      </a:r>
                      <a:r>
                        <a:rPr lang="sr-Latn-RS" sz="1200" kern="1200" dirty="0" err="1" smtClean="0">
                          <a:solidFill>
                            <a:srgbClr val="003300"/>
                          </a:solidFill>
                          <a:effectLst/>
                          <a:latin typeface="Gill Sans Light (Body)"/>
                        </a:rPr>
                        <a:t>Teaching</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Assistant</a:t>
                      </a:r>
                      <a:endParaRPr lang="vi-VN" sz="12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err="1" smtClean="0">
                          <a:solidFill>
                            <a:srgbClr val="003300"/>
                          </a:solidFill>
                          <a:effectLst/>
                          <a:latin typeface="Gill Sans Light (Body)"/>
                        </a:rPr>
                        <a:t>MSc</a:t>
                      </a:r>
                      <a:r>
                        <a:rPr lang="sr-Latn-RS" sz="1200" kern="1200" dirty="0" smtClean="0">
                          <a:solidFill>
                            <a:srgbClr val="003300"/>
                          </a:solidFill>
                          <a:effectLst/>
                          <a:latin typeface="Gill Sans Light (Body)"/>
                        </a:rPr>
                        <a:t>.</a:t>
                      </a:r>
                      <a:r>
                        <a:rPr lang="sr-Latn-RS" sz="1200" kern="1200" baseline="0" dirty="0" smtClean="0">
                          <a:solidFill>
                            <a:srgbClr val="003300"/>
                          </a:solidFill>
                          <a:effectLst/>
                          <a:latin typeface="Gill Sans Light (Body)"/>
                        </a:rPr>
                        <a:t> </a:t>
                      </a:r>
                      <a:r>
                        <a:rPr lang="sr-Latn-RS" sz="1200" kern="1200" baseline="0" dirty="0" err="1" smtClean="0">
                          <a:solidFill>
                            <a:srgbClr val="003300"/>
                          </a:solidFill>
                          <a:effectLst/>
                          <a:latin typeface="Gill Sans Light (Body)"/>
                        </a:rPr>
                        <a:t>Math</a:t>
                      </a:r>
                      <a:r>
                        <a:rPr lang="sr-Latn-RS" sz="1200" kern="1200" baseline="0" dirty="0" smtClean="0">
                          <a:solidFill>
                            <a:srgbClr val="003300"/>
                          </a:solidFill>
                          <a:effectLst/>
                          <a:latin typeface="Gill Sans Light (Body)"/>
                        </a:rPr>
                        <a:t>. </a:t>
                      </a:r>
                      <a:r>
                        <a:rPr lang="vi-VN" sz="1200" kern="1200" dirty="0" smtClean="0">
                          <a:solidFill>
                            <a:srgbClr val="003300"/>
                          </a:solidFill>
                          <a:effectLst/>
                          <a:latin typeface="Gill Sans Light (Body)"/>
                        </a:rPr>
                        <a:t>Marija Minić,</a:t>
                      </a:r>
                      <a:r>
                        <a:rPr lang="sr-Latn-RS" sz="1200" kern="1200" baseline="0" dirty="0" smtClean="0">
                          <a:solidFill>
                            <a:srgbClr val="003300"/>
                          </a:solidFill>
                          <a:effectLst/>
                          <a:latin typeface="Gill Sans Light (Body)"/>
                        </a:rPr>
                        <a:t> </a:t>
                      </a:r>
                      <a:r>
                        <a:rPr lang="sr-Latn-RS" sz="1200" kern="1200" baseline="0" dirty="0" err="1" smtClean="0">
                          <a:solidFill>
                            <a:srgbClr val="003300"/>
                          </a:solidFill>
                          <a:effectLst/>
                          <a:latin typeface="Gill Sans Light (Body)"/>
                        </a:rPr>
                        <a:t>Teaching</a:t>
                      </a:r>
                      <a:r>
                        <a:rPr lang="sr-Latn-RS" sz="1200" kern="1200" baseline="0" dirty="0" smtClean="0">
                          <a:solidFill>
                            <a:srgbClr val="003300"/>
                          </a:solidFill>
                          <a:effectLst/>
                          <a:latin typeface="Gill Sans Light (Body)"/>
                        </a:rPr>
                        <a:t> </a:t>
                      </a:r>
                      <a:r>
                        <a:rPr lang="sr-Latn-RS" sz="1200" kern="1200" baseline="0" dirty="0" err="1" smtClean="0">
                          <a:solidFill>
                            <a:srgbClr val="003300"/>
                          </a:solidFill>
                          <a:effectLst/>
                          <a:latin typeface="Gill Sans Light (Body)"/>
                        </a:rPr>
                        <a:t>Assistant</a:t>
                      </a:r>
                      <a:endParaRPr lang="vi-VN" sz="1200" kern="1200" dirty="0" smtClean="0">
                        <a:solidFill>
                          <a:srgbClr val="00330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84165">
                <a:tc>
                  <a:txBody>
                    <a:bodyPr/>
                    <a:lstStyle/>
                    <a:p>
                      <a:pPr algn="l">
                        <a:spcAft>
                          <a:spcPts val="0"/>
                        </a:spcAft>
                      </a:pPr>
                      <a:r>
                        <a:rPr lang="sr-Latn-RS" sz="1200" kern="1200" dirty="0" err="1" smtClean="0">
                          <a:solidFill>
                            <a:srgbClr val="7030A0"/>
                          </a:solidFill>
                          <a:effectLst/>
                        </a:rPr>
                        <a:t>Equipment</a:t>
                      </a:r>
                      <a:r>
                        <a:rPr lang="sr-Latn-RS" sz="1200" kern="1200" dirty="0" smtClean="0">
                          <a:solidFill>
                            <a:srgbClr val="7030A0"/>
                          </a:solidFill>
                          <a:effectLst/>
                        </a:rPr>
                        <a:t> </a:t>
                      </a:r>
                      <a:r>
                        <a:rPr lang="sr-Latn-RS" sz="1200" kern="1200" dirty="0" err="1" smtClean="0">
                          <a:solidFill>
                            <a:srgbClr val="7030A0"/>
                          </a:solidFill>
                          <a:effectLst/>
                        </a:rPr>
                        <a:t>and</a:t>
                      </a:r>
                      <a:r>
                        <a:rPr lang="sr-Latn-RS" sz="1200" kern="1200" dirty="0" smtClean="0">
                          <a:solidFill>
                            <a:srgbClr val="7030A0"/>
                          </a:solidFill>
                          <a:effectLst/>
                        </a:rPr>
                        <a:t> </a:t>
                      </a:r>
                      <a:r>
                        <a:rPr lang="sr-Latn-RS" sz="1200" kern="1200" dirty="0" err="1" smtClean="0">
                          <a:solidFill>
                            <a:srgbClr val="7030A0"/>
                          </a:solidFill>
                          <a:effectLst/>
                        </a:rPr>
                        <a:t>methods</a:t>
                      </a:r>
                      <a:r>
                        <a:rPr lang="sr-Latn-RS" sz="1200" kern="1200" dirty="0" smtClean="0">
                          <a:solidFill>
                            <a:srgbClr val="7030A0"/>
                          </a:solidFill>
                          <a:effectLst/>
                          <a:latin typeface="Gill Sans Light (Body)"/>
                        </a:rPr>
                        <a:t>:</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vi-VN" sz="1200" kern="1200" dirty="0" smtClean="0">
                          <a:solidFill>
                            <a:srgbClr val="7030A0"/>
                          </a:solidFill>
                          <a:effectLst/>
                          <a:latin typeface="Gill Sans Light (Body)"/>
                        </a:rPr>
                        <a:t>Matlab</a:t>
                      </a:r>
                    </a:p>
                    <a:p>
                      <a:pPr algn="l">
                        <a:spcAft>
                          <a:spcPts val="0"/>
                        </a:spcAft>
                      </a:pPr>
                      <a:r>
                        <a:rPr lang="vi-VN" sz="1200" kern="1200" dirty="0" smtClean="0">
                          <a:solidFill>
                            <a:srgbClr val="7030A0"/>
                          </a:solidFill>
                          <a:effectLst/>
                          <a:latin typeface="Gill Sans Light (Body)"/>
                        </a:rPr>
                        <a:t>R</a:t>
                      </a:r>
                    </a:p>
                    <a:p>
                      <a:pPr algn="l">
                        <a:spcAft>
                          <a:spcPts val="0"/>
                        </a:spcAft>
                      </a:pPr>
                      <a:r>
                        <a:rPr lang="vi-VN" sz="1200" kern="1200" dirty="0" smtClean="0">
                          <a:solidFill>
                            <a:srgbClr val="7030A0"/>
                          </a:solidFill>
                          <a:effectLst/>
                          <a:latin typeface="Gill Sans Light (Body)"/>
                        </a:rPr>
                        <a:t>Python</a:t>
                      </a:r>
                    </a:p>
                    <a:p>
                      <a:pPr algn="l">
                        <a:spcAft>
                          <a:spcPts val="0"/>
                        </a:spcAft>
                      </a:pPr>
                      <a:r>
                        <a:rPr lang="vi-VN" sz="1200" kern="1200" dirty="0" smtClean="0">
                          <a:solidFill>
                            <a:srgbClr val="7030A0"/>
                          </a:solidFill>
                          <a:effectLst/>
                          <a:latin typeface="Gill Sans Light (Body)"/>
                        </a:rPr>
                        <a:t>Origin</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07116">
                <a:tc>
                  <a:txBody>
                    <a:bodyPr/>
                    <a:lstStyle/>
                    <a:p>
                      <a:pPr algn="l">
                        <a:spcAft>
                          <a:spcPts val="0"/>
                        </a:spcAft>
                      </a:pPr>
                      <a:r>
                        <a:rPr lang="sr-Latn-RS" sz="1200" b="0" kern="1200" dirty="0" err="1" smtClean="0">
                          <a:solidFill>
                            <a:srgbClr val="003300"/>
                          </a:solidFill>
                          <a:effectLst/>
                          <a:latin typeface="Gill Sans Light (Body)"/>
                        </a:rPr>
                        <a:t>Projects</a:t>
                      </a:r>
                      <a:r>
                        <a:rPr lang="sr-Latn-RS" sz="1200" b="0" kern="1200" dirty="0" smtClean="0">
                          <a:solidFill>
                            <a:srgbClr val="003300"/>
                          </a:solidFill>
                          <a:effectLst/>
                          <a:latin typeface="Gill Sans Light (Body)"/>
                        </a:rPr>
                        <a:t>/</a:t>
                      </a:r>
                      <a:br>
                        <a:rPr lang="sr-Latn-RS" sz="1200" b="0" kern="1200" dirty="0" smtClean="0">
                          <a:solidFill>
                            <a:srgbClr val="003300"/>
                          </a:solidFill>
                          <a:effectLst/>
                          <a:latin typeface="Gill Sans Light (Body)"/>
                        </a:rPr>
                      </a:br>
                      <a:r>
                        <a:rPr lang="sr-Latn-RS" sz="1200" b="0" kern="1200" dirty="0" err="1" smtClean="0">
                          <a:solidFill>
                            <a:srgbClr val="003300"/>
                          </a:solidFill>
                          <a:effectLst/>
                          <a:latin typeface="Gill Sans Light (Body)"/>
                        </a:rPr>
                        <a:t>funding</a:t>
                      </a:r>
                      <a:r>
                        <a:rPr lang="sr-Latn-RS" sz="1200" b="0" kern="1200" dirty="0" smtClean="0">
                          <a:solidFill>
                            <a:srgbClr val="003300"/>
                          </a:solidFill>
                          <a:effectLst/>
                          <a:latin typeface="Gill Sans Light (Body)"/>
                        </a:rPr>
                        <a:t>:</a:t>
                      </a:r>
                      <a:endParaRPr lang="en-US" sz="12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200" b="0" dirty="0" smtClean="0">
                          <a:solidFill>
                            <a:srgbClr val="003300"/>
                          </a:solidFill>
                          <a:latin typeface="Gill Sans Light (Body)"/>
                        </a:rPr>
                        <a:t>Institutional funding through the Grant Agreement with MPNTR, no. 451-03-9 / 2021-14 / 200161</a:t>
                      </a:r>
                      <a:endParaRPr lang="en-US" sz="12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33868">
                <a:tc>
                  <a:txBody>
                    <a:bodyPr/>
                    <a:lstStyle/>
                    <a:p>
                      <a:pPr algn="l">
                        <a:spcAft>
                          <a:spcPts val="0"/>
                        </a:spcAft>
                      </a:pPr>
                      <a:r>
                        <a:rPr lang="sr-Latn-RS" sz="1200" kern="1200" dirty="0" err="1" smtClean="0">
                          <a:solidFill>
                            <a:srgbClr val="7030A0"/>
                          </a:solidFill>
                          <a:effectLst/>
                        </a:rPr>
                        <a:t>Collabora</a:t>
                      </a:r>
                      <a:r>
                        <a:rPr lang="sr-Latn-RS" sz="1200" kern="1200" dirty="0" smtClean="0">
                          <a:solidFill>
                            <a:srgbClr val="7030A0"/>
                          </a:solidFill>
                          <a:effectLst/>
                        </a:rPr>
                        <a:t>-</a:t>
                      </a:r>
                      <a:r>
                        <a:rPr lang="sr-Latn-RS" sz="1200" kern="1200" dirty="0" err="1" smtClean="0">
                          <a:solidFill>
                            <a:srgbClr val="7030A0"/>
                          </a:solidFill>
                          <a:effectLst/>
                        </a:rPr>
                        <a:t>tions</a:t>
                      </a:r>
                      <a:r>
                        <a:rPr lang="sr-Latn-RS" sz="1200" kern="1200" dirty="0" smtClean="0">
                          <a:solidFill>
                            <a:srgbClr val="7030A0"/>
                          </a:solidFill>
                          <a:effectLst/>
                          <a:latin typeface="Gill Sans Light (Body)"/>
                        </a:rPr>
                        <a:t>: </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200" kern="1200" dirty="0" smtClean="0">
                          <a:solidFill>
                            <a:srgbClr val="7030A0"/>
                          </a:solidFill>
                          <a:effectLst/>
                          <a:latin typeface="Gill Sans Light (Body)"/>
                        </a:rPr>
                        <a:t>Institute of Physics Belgrade</a:t>
                      </a:r>
                    </a:p>
                    <a:p>
                      <a:pPr marL="0" marR="0" indent="0" algn="l" defTabSz="584200" eaLnBrk="1" fontAlgn="auto" latinLnBrk="0" hangingPunct="1">
                        <a:lnSpc>
                          <a:spcPct val="115000"/>
                        </a:lnSpc>
                        <a:spcBef>
                          <a:spcPts val="0"/>
                        </a:spcBef>
                        <a:spcAft>
                          <a:spcPts val="0"/>
                        </a:spcAft>
                        <a:buClrTx/>
                        <a:buSzTx/>
                        <a:buFontTx/>
                        <a:buNone/>
                        <a:tabLst/>
                        <a:defRPr/>
                      </a:pPr>
                      <a:r>
                        <a:rPr lang="en-US" sz="1200" kern="1200" dirty="0" smtClean="0">
                          <a:solidFill>
                            <a:srgbClr val="7030A0"/>
                          </a:solidFill>
                          <a:effectLst/>
                          <a:latin typeface="Gill Sans Light (Body)"/>
                        </a:rPr>
                        <a:t>Faculty of Mathematics, University of Belgrade</a:t>
                      </a:r>
                    </a:p>
                    <a:p>
                      <a:pPr marL="0" marR="0" indent="0" algn="l" defTabSz="584200" eaLnBrk="1" fontAlgn="auto" latinLnBrk="0" hangingPunct="1">
                        <a:lnSpc>
                          <a:spcPct val="115000"/>
                        </a:lnSpc>
                        <a:spcBef>
                          <a:spcPts val="0"/>
                        </a:spcBef>
                        <a:spcAft>
                          <a:spcPts val="0"/>
                        </a:spcAft>
                        <a:buClrTx/>
                        <a:buSzTx/>
                        <a:buFontTx/>
                        <a:buNone/>
                        <a:tabLst/>
                        <a:defRPr/>
                      </a:pPr>
                      <a:r>
                        <a:rPr lang="en-US" sz="1200" kern="1200" dirty="0" smtClean="0">
                          <a:solidFill>
                            <a:srgbClr val="7030A0"/>
                          </a:solidFill>
                          <a:effectLst/>
                          <a:latin typeface="Gill Sans Light (Body)"/>
                        </a:rPr>
                        <a:t>Faculty of Science, University of Novi Sad </a:t>
                      </a:r>
                      <a:endParaRPr lang="en-US" sz="1200" kern="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sr-Latn-RS" sz="1200" b="0" kern="1200" dirty="0" smtClean="0">
                          <a:solidFill>
                            <a:srgbClr val="003300"/>
                          </a:solidFill>
                          <a:effectLst/>
                          <a:latin typeface="Gill Sans Light (Body)"/>
                          <a:ea typeface="Times New Roman"/>
                          <a:cs typeface="Arial"/>
                        </a:rPr>
                        <a:t>Selected publications</a:t>
                      </a:r>
                      <a:endParaRPr lang="sr-Latn-RS" sz="1200" b="0" dirty="0" smtClean="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7800" marR="0" indent="-177800" algn="l" defTabSz="584200" eaLnBrk="1" fontAlgn="auto" latinLnBrk="0" hangingPunct="1">
                        <a:lnSpc>
                          <a:spcPct val="115000"/>
                        </a:lnSpc>
                        <a:spcBef>
                          <a:spcPts val="0"/>
                        </a:spcBef>
                        <a:spcAft>
                          <a:spcPts val="0"/>
                        </a:spcAft>
                        <a:buClrTx/>
                        <a:buSzTx/>
                        <a:buFontTx/>
                        <a:buNone/>
                        <a:tabLst/>
                        <a:defRPr/>
                      </a:pPr>
                      <a:r>
                        <a:rPr lang="en-US" sz="1200" kern="1200" dirty="0" err="1" smtClean="0">
                          <a:solidFill>
                            <a:srgbClr val="003300"/>
                          </a:solidFill>
                          <a:effectLst/>
                          <a:latin typeface="Gill Sans Light (Body)"/>
                        </a:rPr>
                        <a:t>Prekrat</a:t>
                      </a:r>
                      <a:r>
                        <a:rPr lang="en-US" sz="1200" kern="1200" dirty="0" smtClean="0">
                          <a:solidFill>
                            <a:srgbClr val="003300"/>
                          </a:solidFill>
                          <a:effectLst/>
                          <a:latin typeface="Gill Sans Light (Body)"/>
                        </a:rPr>
                        <a:t> D., </a:t>
                      </a:r>
                      <a:r>
                        <a:rPr lang="en-US" sz="1200" kern="1200" dirty="0" err="1" smtClean="0">
                          <a:solidFill>
                            <a:srgbClr val="003300"/>
                          </a:solidFill>
                          <a:effectLst/>
                          <a:latin typeface="Gill Sans Light (Body)"/>
                        </a:rPr>
                        <a:t>Todorović-Vasović</a:t>
                      </a:r>
                      <a:r>
                        <a:rPr lang="en-US" sz="1200" kern="1200" dirty="0" smtClean="0">
                          <a:solidFill>
                            <a:srgbClr val="003300"/>
                          </a:solidFill>
                          <a:effectLst/>
                          <a:latin typeface="Gill Sans Light (Body)"/>
                        </a:rPr>
                        <a:t> K.N., </a:t>
                      </a:r>
                      <a:r>
                        <a:rPr lang="en-US" sz="1200" kern="1200" dirty="0" err="1" smtClean="0">
                          <a:solidFill>
                            <a:srgbClr val="003300"/>
                          </a:solidFill>
                          <a:effectLst/>
                          <a:latin typeface="Gill Sans Light (Body)"/>
                        </a:rPr>
                        <a:t>Ranković</a:t>
                      </a:r>
                      <a:r>
                        <a:rPr lang="en-US" sz="1200" kern="1200" dirty="0" smtClean="0">
                          <a:solidFill>
                            <a:srgbClr val="003300"/>
                          </a:solidFill>
                          <a:effectLst/>
                          <a:latin typeface="Gill Sans Light (Body)"/>
                        </a:rPr>
                        <a:t> D., Detecting scaling in phase transitions on the truncated Heisenberg algebra, Journal of High Energy Physics, 2021, 2021(3), 197</a:t>
                      </a:r>
                    </a:p>
                    <a:p>
                      <a:pPr marL="177800" marR="0" indent="-177800" algn="l" defTabSz="584200" eaLnBrk="1" fontAlgn="auto" latinLnBrk="0" hangingPunct="1">
                        <a:lnSpc>
                          <a:spcPct val="115000"/>
                        </a:lnSpc>
                        <a:spcBef>
                          <a:spcPts val="0"/>
                        </a:spcBef>
                        <a:spcAft>
                          <a:spcPts val="0"/>
                        </a:spcAft>
                        <a:buClrTx/>
                        <a:buSzTx/>
                        <a:buFontTx/>
                        <a:buNone/>
                        <a:tabLst/>
                        <a:defRPr/>
                      </a:pPr>
                      <a:r>
                        <a:rPr lang="en-US" sz="1200" kern="1200" dirty="0" err="1" smtClean="0">
                          <a:solidFill>
                            <a:srgbClr val="7030A0"/>
                          </a:solidFill>
                          <a:effectLst/>
                          <a:latin typeface="Gill Sans Light (Body)"/>
                        </a:rPr>
                        <a:t>Kostić</a:t>
                      </a:r>
                      <a:r>
                        <a:rPr lang="en-US" sz="1200" kern="1200" dirty="0" smtClean="0">
                          <a:solidFill>
                            <a:srgbClr val="7030A0"/>
                          </a:solidFill>
                          <a:effectLst/>
                          <a:latin typeface="Gill Sans Light (Body)"/>
                        </a:rPr>
                        <a:t> S., </a:t>
                      </a:r>
                      <a:r>
                        <a:rPr lang="en-US" sz="1200" kern="1200" dirty="0" err="1" smtClean="0">
                          <a:solidFill>
                            <a:srgbClr val="7030A0"/>
                          </a:solidFill>
                          <a:effectLst/>
                          <a:latin typeface="Gill Sans Light (Body)"/>
                        </a:rPr>
                        <a:t>Vasović</a:t>
                      </a:r>
                      <a:r>
                        <a:rPr lang="en-US" sz="1200" kern="1200" dirty="0" smtClean="0">
                          <a:solidFill>
                            <a:srgbClr val="7030A0"/>
                          </a:solidFill>
                          <a:effectLst/>
                          <a:latin typeface="Gill Sans Light (Body)"/>
                        </a:rPr>
                        <a:t> N., </a:t>
                      </a:r>
                      <a:r>
                        <a:rPr lang="en-US" sz="1200" kern="1200" dirty="0" err="1" smtClean="0">
                          <a:solidFill>
                            <a:srgbClr val="7030A0"/>
                          </a:solidFill>
                          <a:effectLst/>
                          <a:latin typeface="Gill Sans Light (Body)"/>
                        </a:rPr>
                        <a:t>Todorović</a:t>
                      </a:r>
                      <a:r>
                        <a:rPr lang="en-US" sz="1200" kern="1200" dirty="0" smtClean="0">
                          <a:solidFill>
                            <a:srgbClr val="7030A0"/>
                          </a:solidFill>
                          <a:effectLst/>
                          <a:latin typeface="Gill Sans Light (Body)"/>
                        </a:rPr>
                        <a:t> K., </a:t>
                      </a:r>
                      <a:r>
                        <a:rPr lang="en-US" sz="1200" kern="1200" dirty="0" err="1" smtClean="0">
                          <a:solidFill>
                            <a:srgbClr val="7030A0"/>
                          </a:solidFill>
                          <a:effectLst/>
                          <a:latin typeface="Gill Sans Light (Body)"/>
                        </a:rPr>
                        <a:t>Franović</a:t>
                      </a:r>
                      <a:r>
                        <a:rPr lang="en-US" sz="1200" kern="1200" dirty="0" smtClean="0">
                          <a:solidFill>
                            <a:srgbClr val="7030A0"/>
                          </a:solidFill>
                          <a:effectLst/>
                          <a:latin typeface="Gill Sans Light (Body)"/>
                        </a:rPr>
                        <a:t> I., EFFECT of colored noise on the generation of seismic fault MOVEMENT: Analogy with spring-block model DYNAMICS, Chaos, </a:t>
                      </a:r>
                      <a:r>
                        <a:rPr lang="en-US" sz="1200" kern="1200" dirty="0" err="1" smtClean="0">
                          <a:solidFill>
                            <a:srgbClr val="7030A0"/>
                          </a:solidFill>
                          <a:effectLst/>
                          <a:latin typeface="Gill Sans Light (Body)"/>
                        </a:rPr>
                        <a:t>Solitons</a:t>
                      </a:r>
                      <a:r>
                        <a:rPr lang="en-US" sz="1200" kern="1200" dirty="0" smtClean="0">
                          <a:solidFill>
                            <a:srgbClr val="7030A0"/>
                          </a:solidFill>
                          <a:effectLst/>
                          <a:latin typeface="Gill Sans Light (Body)"/>
                        </a:rPr>
                        <a:t> and Fractals, 2020, 135, 109726</a:t>
                      </a:r>
                    </a:p>
                    <a:p>
                      <a:pPr marL="177800" marR="0" indent="-177800" algn="l" defTabSz="584200" eaLnBrk="1" fontAlgn="auto" latinLnBrk="0" hangingPunct="1">
                        <a:lnSpc>
                          <a:spcPct val="115000"/>
                        </a:lnSpc>
                        <a:spcBef>
                          <a:spcPts val="0"/>
                        </a:spcBef>
                        <a:spcAft>
                          <a:spcPts val="0"/>
                        </a:spcAft>
                        <a:buClrTx/>
                        <a:buSzTx/>
                        <a:buFontTx/>
                        <a:buNone/>
                        <a:tabLst/>
                        <a:defRPr/>
                      </a:pPr>
                      <a:r>
                        <a:rPr lang="en-US" sz="1200" kern="1200" dirty="0" err="1" smtClean="0">
                          <a:solidFill>
                            <a:srgbClr val="003300"/>
                          </a:solidFill>
                          <a:effectLst/>
                          <a:latin typeface="Gill Sans Light (Body)"/>
                        </a:rPr>
                        <a:t>Kostić</a:t>
                      </a:r>
                      <a:r>
                        <a:rPr lang="en-US" sz="1200" kern="1200" dirty="0" smtClean="0">
                          <a:solidFill>
                            <a:srgbClr val="003300"/>
                          </a:solidFill>
                          <a:effectLst/>
                          <a:latin typeface="Gill Sans Light (Body)"/>
                        </a:rPr>
                        <a:t> S., </a:t>
                      </a:r>
                      <a:r>
                        <a:rPr lang="en-US" sz="1200" kern="1200" dirty="0" err="1" smtClean="0">
                          <a:solidFill>
                            <a:srgbClr val="003300"/>
                          </a:solidFill>
                          <a:effectLst/>
                          <a:latin typeface="Gill Sans Light (Body)"/>
                        </a:rPr>
                        <a:t>Vasović</a:t>
                      </a:r>
                      <a:r>
                        <a:rPr lang="en-US" sz="1200" kern="1200" dirty="0" smtClean="0">
                          <a:solidFill>
                            <a:srgbClr val="003300"/>
                          </a:solidFill>
                          <a:effectLst/>
                          <a:latin typeface="Gill Sans Light (Body)"/>
                        </a:rPr>
                        <a:t> N., </a:t>
                      </a:r>
                      <a:r>
                        <a:rPr lang="en-US" sz="1200" kern="1200" dirty="0" err="1" smtClean="0">
                          <a:solidFill>
                            <a:srgbClr val="003300"/>
                          </a:solidFill>
                          <a:effectLst/>
                          <a:latin typeface="Gill Sans Light (Body)"/>
                        </a:rPr>
                        <a:t>Todorović</a:t>
                      </a:r>
                      <a:r>
                        <a:rPr lang="en-US" sz="1200" kern="1200" dirty="0" smtClean="0">
                          <a:solidFill>
                            <a:srgbClr val="003300"/>
                          </a:solidFill>
                          <a:effectLst/>
                          <a:latin typeface="Gill Sans Light (Body)"/>
                        </a:rPr>
                        <a:t> K., </a:t>
                      </a:r>
                      <a:r>
                        <a:rPr lang="en-US" sz="1200" kern="1200" dirty="0" err="1" smtClean="0">
                          <a:solidFill>
                            <a:srgbClr val="003300"/>
                          </a:solidFill>
                          <a:effectLst/>
                          <a:latin typeface="Gill Sans Light (Body)"/>
                        </a:rPr>
                        <a:t>Franović</a:t>
                      </a:r>
                      <a:r>
                        <a:rPr lang="en-US" sz="1200" kern="1200" dirty="0" smtClean="0">
                          <a:solidFill>
                            <a:srgbClr val="003300"/>
                          </a:solidFill>
                          <a:effectLst/>
                          <a:latin typeface="Gill Sans Light (Body)"/>
                        </a:rPr>
                        <a:t> I., Nonlinear dynamics behind the seismic cycle: One-dimensional phenomenological modeling, Chaos, </a:t>
                      </a:r>
                      <a:r>
                        <a:rPr lang="en-US" sz="1200" kern="1200" dirty="0" err="1" smtClean="0">
                          <a:solidFill>
                            <a:srgbClr val="003300"/>
                          </a:solidFill>
                          <a:effectLst/>
                          <a:latin typeface="Gill Sans Light (Body)"/>
                        </a:rPr>
                        <a:t>Solitons</a:t>
                      </a:r>
                      <a:r>
                        <a:rPr lang="en-US" sz="1200" kern="1200" dirty="0" smtClean="0">
                          <a:solidFill>
                            <a:srgbClr val="003300"/>
                          </a:solidFill>
                          <a:effectLst/>
                          <a:latin typeface="Gill Sans Light (Body)"/>
                        </a:rPr>
                        <a:t> and Fractals, 2018, 106, pp. 310–316</a:t>
                      </a:r>
                    </a:p>
                    <a:p>
                      <a:pPr marL="177800" marR="0" indent="-177800" algn="l" defTabSz="584200" eaLnBrk="1" fontAlgn="auto" latinLnBrk="0" hangingPunct="1">
                        <a:lnSpc>
                          <a:spcPct val="115000"/>
                        </a:lnSpc>
                        <a:spcBef>
                          <a:spcPts val="0"/>
                        </a:spcBef>
                        <a:spcAft>
                          <a:spcPts val="0"/>
                        </a:spcAft>
                        <a:buClrTx/>
                        <a:buSzTx/>
                        <a:buFontTx/>
                        <a:buNone/>
                        <a:tabLst/>
                        <a:defRPr/>
                      </a:pPr>
                      <a:r>
                        <a:rPr lang="en-US" sz="1200" kern="1200" dirty="0" err="1" smtClean="0">
                          <a:solidFill>
                            <a:srgbClr val="7030A0"/>
                          </a:solidFill>
                          <a:effectLst/>
                          <a:latin typeface="Gill Sans Light (Body)"/>
                        </a:rPr>
                        <a:t>Kostić</a:t>
                      </a:r>
                      <a:r>
                        <a:rPr lang="en-US" sz="1200" kern="1200" dirty="0" smtClean="0">
                          <a:solidFill>
                            <a:srgbClr val="7030A0"/>
                          </a:solidFill>
                          <a:effectLst/>
                          <a:latin typeface="Gill Sans Light (Body)"/>
                        </a:rPr>
                        <a:t> S., </a:t>
                      </a:r>
                      <a:r>
                        <a:rPr lang="en-US" sz="1200" kern="1200" dirty="0" err="1" smtClean="0">
                          <a:solidFill>
                            <a:srgbClr val="7030A0"/>
                          </a:solidFill>
                          <a:effectLst/>
                          <a:latin typeface="Gill Sans Light (Body)"/>
                        </a:rPr>
                        <a:t>Vasović</a:t>
                      </a:r>
                      <a:r>
                        <a:rPr lang="en-US" sz="1200" kern="1200" dirty="0" smtClean="0">
                          <a:solidFill>
                            <a:srgbClr val="7030A0"/>
                          </a:solidFill>
                          <a:effectLst/>
                          <a:latin typeface="Gill Sans Light (Body)"/>
                        </a:rPr>
                        <a:t> N., </a:t>
                      </a:r>
                      <a:r>
                        <a:rPr lang="en-US" sz="1200" kern="1200" dirty="0" err="1" smtClean="0">
                          <a:solidFill>
                            <a:srgbClr val="7030A0"/>
                          </a:solidFill>
                          <a:effectLst/>
                          <a:latin typeface="Gill Sans Light (Body)"/>
                        </a:rPr>
                        <a:t>Franović</a:t>
                      </a:r>
                      <a:r>
                        <a:rPr lang="en-US" sz="1200" kern="1200" dirty="0" smtClean="0">
                          <a:solidFill>
                            <a:srgbClr val="7030A0"/>
                          </a:solidFill>
                          <a:effectLst/>
                          <a:latin typeface="Gill Sans Light (Body)"/>
                        </a:rPr>
                        <a:t> I., </a:t>
                      </a:r>
                      <a:r>
                        <a:rPr lang="en-US" sz="1200" kern="1200" dirty="0" err="1" smtClean="0">
                          <a:solidFill>
                            <a:srgbClr val="7030A0"/>
                          </a:solidFill>
                          <a:effectLst/>
                          <a:latin typeface="Gill Sans Light (Body)"/>
                        </a:rPr>
                        <a:t>Klinshov</a:t>
                      </a:r>
                      <a:r>
                        <a:rPr lang="en-US" sz="1200" kern="1200" dirty="0" smtClean="0">
                          <a:solidFill>
                            <a:srgbClr val="7030A0"/>
                          </a:solidFill>
                          <a:effectLst/>
                          <a:latin typeface="Gill Sans Light (Body)"/>
                        </a:rPr>
                        <a:t> V., </a:t>
                      </a:r>
                      <a:r>
                        <a:rPr lang="en-US" sz="1200" kern="1200" dirty="0" err="1" smtClean="0">
                          <a:solidFill>
                            <a:srgbClr val="7030A0"/>
                          </a:solidFill>
                          <a:effectLst/>
                          <a:latin typeface="Gill Sans Light (Body)"/>
                        </a:rPr>
                        <a:t>Nekorkin</a:t>
                      </a:r>
                      <a:r>
                        <a:rPr lang="en-US" sz="1200" kern="1200" dirty="0" smtClean="0">
                          <a:solidFill>
                            <a:srgbClr val="7030A0"/>
                          </a:solidFill>
                          <a:effectLst/>
                          <a:latin typeface="Gill Sans Light (Body)"/>
                        </a:rPr>
                        <a:t> V., Dynamics of fault motion in a stochastic spring-slider model with varying neighboring interactions and time-delayed coupling, Nonlinear Dynamics, 2017, 87(4), pp. 2563–2575</a:t>
                      </a:r>
                    </a:p>
                    <a:p>
                      <a:pPr marL="177800" marR="0" indent="-177800" algn="l" defTabSz="584200" eaLnBrk="1" fontAlgn="auto" latinLnBrk="0" hangingPunct="1">
                        <a:lnSpc>
                          <a:spcPct val="115000"/>
                        </a:lnSpc>
                        <a:spcBef>
                          <a:spcPts val="0"/>
                        </a:spcBef>
                        <a:spcAft>
                          <a:spcPts val="0"/>
                        </a:spcAft>
                        <a:buClrTx/>
                        <a:buSzTx/>
                        <a:buFontTx/>
                        <a:buNone/>
                        <a:tabLst/>
                        <a:defRPr/>
                      </a:pPr>
                      <a:r>
                        <a:rPr lang="en-US" sz="1200" kern="1200" dirty="0" err="1" smtClean="0">
                          <a:solidFill>
                            <a:srgbClr val="003300"/>
                          </a:solidFill>
                          <a:effectLst/>
                          <a:latin typeface="Gill Sans Light (Body)"/>
                        </a:rPr>
                        <a:t>Vasović</a:t>
                      </a:r>
                      <a:r>
                        <a:rPr lang="en-US" sz="1200" kern="1200" dirty="0" smtClean="0">
                          <a:solidFill>
                            <a:srgbClr val="003300"/>
                          </a:solidFill>
                          <a:effectLst/>
                          <a:latin typeface="Gill Sans Light (Body)"/>
                        </a:rPr>
                        <a:t> N., </a:t>
                      </a:r>
                      <a:r>
                        <a:rPr lang="en-US" sz="1200" kern="1200" dirty="0" err="1" smtClean="0">
                          <a:solidFill>
                            <a:srgbClr val="003300"/>
                          </a:solidFill>
                          <a:effectLst/>
                          <a:latin typeface="Gill Sans Light (Body)"/>
                        </a:rPr>
                        <a:t>Kostić</a:t>
                      </a:r>
                      <a:r>
                        <a:rPr lang="en-US" sz="1200" kern="1200" dirty="0" smtClean="0">
                          <a:solidFill>
                            <a:srgbClr val="003300"/>
                          </a:solidFill>
                          <a:effectLst/>
                          <a:latin typeface="Gill Sans Light (Body)"/>
                        </a:rPr>
                        <a:t> S., </a:t>
                      </a:r>
                      <a:r>
                        <a:rPr lang="en-US" sz="1200" kern="1200" dirty="0" err="1" smtClean="0">
                          <a:solidFill>
                            <a:srgbClr val="003300"/>
                          </a:solidFill>
                          <a:effectLst/>
                          <a:latin typeface="Gill Sans Light (Body)"/>
                        </a:rPr>
                        <a:t>Franović</a:t>
                      </a:r>
                      <a:r>
                        <a:rPr lang="en-US" sz="1200" kern="1200" dirty="0" smtClean="0">
                          <a:solidFill>
                            <a:srgbClr val="003300"/>
                          </a:solidFill>
                          <a:effectLst/>
                          <a:latin typeface="Gill Sans Light (Body)"/>
                        </a:rPr>
                        <a:t> I., </a:t>
                      </a:r>
                      <a:r>
                        <a:rPr lang="en-US" sz="1200" kern="1200" dirty="0" err="1" smtClean="0">
                          <a:solidFill>
                            <a:srgbClr val="003300"/>
                          </a:solidFill>
                          <a:effectLst/>
                          <a:latin typeface="Gill Sans Light (Body)"/>
                        </a:rPr>
                        <a:t>Todorović</a:t>
                      </a:r>
                      <a:r>
                        <a:rPr lang="en-US" sz="1200" kern="1200" dirty="0" smtClean="0">
                          <a:solidFill>
                            <a:srgbClr val="003300"/>
                          </a:solidFill>
                          <a:effectLst/>
                          <a:latin typeface="Gill Sans Light (Body)"/>
                        </a:rPr>
                        <a:t> K., Earthquake nucleation in a stochastic fault model of globally coupled units with interaction delays, Communications in Nonlinear Science and Numerical Simulation, 2016, 38, pp. 117–129</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6" name="TextBox 5"/>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1200" b="0" i="1" u="none" strike="noStrike" cap="none" spc="0" normalizeH="0" baseline="0" dirty="0" smtClean="0">
                <a:ln>
                  <a:noFill/>
                </a:ln>
                <a:solidFill>
                  <a:schemeClr val="accent1">
                    <a:lumMod val="75000"/>
                  </a:schemeClr>
                </a:solidFill>
                <a:effectLst/>
                <a:uFillTx/>
                <a:latin typeface="+mn-lt"/>
                <a:ea typeface="+mn-ea"/>
                <a:cs typeface="+mn-cs"/>
                <a:sym typeface="Gill Sans Light"/>
              </a:rPr>
              <a:t>Full bibliography</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lang="en-US" sz="1200" dirty="0" smtClean="0">
                <a:solidFill>
                  <a:schemeClr val="accent1">
                    <a:lumMod val="75000"/>
                  </a:schemeClr>
                </a:solidFill>
              </a:rPr>
              <a:t>Faculty </a:t>
            </a:r>
            <a:r>
              <a:rPr lang="en-US" sz="1200" dirty="0">
                <a:solidFill>
                  <a:schemeClr val="accent1">
                    <a:lumMod val="75000"/>
                  </a:schemeClr>
                </a:solidFill>
              </a:rPr>
              <a:t>of </a:t>
            </a:r>
            <a:r>
              <a:rPr lang="en-US" sz="1200" dirty="0" smtClean="0">
                <a:solidFill>
                  <a:schemeClr val="accent1">
                    <a:lumMod val="75000"/>
                  </a:schemeClr>
                </a:solidFill>
              </a:rPr>
              <a:t>Pharmacy</a:t>
            </a:r>
            <a:r>
              <a:rPr lang="sr-Latn-RS" sz="1200" dirty="0" smtClean="0">
                <a:solidFill>
                  <a:schemeClr val="accent1">
                    <a:lumMod val="75000"/>
                  </a:schemeClr>
                </a:solidFill>
              </a:rPr>
              <a:t> </a:t>
            </a:r>
            <a:r>
              <a:rPr lang="en-US" sz="1200" dirty="0" smtClean="0">
                <a:solidFill>
                  <a:schemeClr val="accent1">
                    <a:lumMod val="75000"/>
                  </a:schemeClr>
                </a:solidFill>
              </a:rPr>
              <a:t>Repository</a:t>
            </a:r>
            <a:r>
              <a:rPr lang="sr-Latn-RS" sz="1200" dirty="0" smtClean="0">
                <a:solidFill>
                  <a:schemeClr val="accent1">
                    <a:lumMod val="75000"/>
                  </a:schemeClr>
                </a:solidFill>
              </a:rPr>
              <a:t> </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3456196910"/>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967609" y="639606"/>
            <a:ext cx="4066819" cy="841256"/>
          </a:xfrm>
        </p:spPr>
        <p:txBody>
          <a:bodyPr/>
          <a:lstStyle/>
          <a:p>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r>
              <a:rPr lang="sr-Latn-RS" sz="2400" dirty="0" smtClean="0">
                <a:solidFill>
                  <a:srgbClr val="7030A0"/>
                </a:solidFill>
              </a:rPr>
              <a:t>ASST. PROF.</a:t>
            </a:r>
            <a:r>
              <a:rPr lang="en-US" sz="2400" dirty="0" smtClean="0">
                <a:solidFill>
                  <a:srgbClr val="7030A0"/>
                </a:solidFill>
              </a:rPr>
              <a:t> </a:t>
            </a:r>
            <a:r>
              <a:rPr lang="sr-Latn-RS" sz="2400" dirty="0" err="1" smtClean="0">
                <a:solidFill>
                  <a:srgbClr val="7030A0"/>
                </a:solidFill>
              </a:rPr>
              <a:t>Marin</a:t>
            </a:r>
            <a:r>
              <a:rPr lang="sr-Latn-RS" sz="2400" dirty="0" smtClean="0">
                <a:solidFill>
                  <a:srgbClr val="7030A0"/>
                </a:solidFill>
              </a:rPr>
              <a:t> </a:t>
            </a:r>
            <a:r>
              <a:rPr lang="sr-Latn-RS" sz="2400" dirty="0" err="1">
                <a:solidFill>
                  <a:srgbClr val="7030A0"/>
                </a:solidFill>
              </a:rPr>
              <a:t>Jukić</a:t>
            </a:r>
            <a:endParaRPr lang="en-US" sz="2400" dirty="0">
              <a:solidFill>
                <a:srgbClr val="7030A0"/>
              </a:solidFill>
            </a:endParaRPr>
          </a:p>
        </p:txBody>
      </p:sp>
      <p:sp>
        <p:nvSpPr>
          <p:cNvPr id="4" name="Text Placeholder 3">
            <a:extLst>
              <a:ext uri="{FF2B5EF4-FFF2-40B4-BE49-F238E27FC236}">
                <a16:creationId xmlns:a16="http://schemas.microsoft.com/office/drawing/2014/main" id="{88352119-476B-4847-891D-39732FF6DFDA}"/>
              </a:ext>
            </a:extLst>
          </p:cNvPr>
          <p:cNvSpPr>
            <a:spLocks noGrp="1"/>
          </p:cNvSpPr>
          <p:nvPr>
            <p:ph type="body" sz="quarter" idx="27"/>
          </p:nvPr>
        </p:nvSpPr>
        <p:spPr>
          <a:xfrm>
            <a:off x="967609" y="3412372"/>
            <a:ext cx="2823081" cy="394980"/>
          </a:xfrm>
        </p:spPr>
        <p:txBody>
          <a:bodyPr/>
          <a:lstStyle/>
          <a:p>
            <a:r>
              <a:rPr lang="sr-Latn-RS" dirty="0" err="1">
                <a:solidFill>
                  <a:srgbClr val="7030A0"/>
                </a:solidFill>
              </a:rPr>
              <a:t>physiology</a:t>
            </a:r>
            <a:endParaRPr lang="en-US" dirty="0">
              <a:solidFill>
                <a:srgbClr val="7030A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405271137"/>
              </p:ext>
            </p:extLst>
          </p:nvPr>
        </p:nvGraphicFramePr>
        <p:xfrm>
          <a:off x="967609" y="4096176"/>
          <a:ext cx="5908687" cy="6263116"/>
        </p:xfrm>
        <a:graphic>
          <a:graphicData uri="http://schemas.openxmlformats.org/drawingml/2006/table">
            <a:tbl>
              <a:tblPr firstRow="1" bandRow="1">
                <a:tableStyleId>{5940675A-B579-460E-94D1-54222C63F5DA}</a:tableStyleId>
              </a:tblPr>
              <a:tblGrid>
                <a:gridCol w="1066143">
                  <a:extLst>
                    <a:ext uri="{9D8B030D-6E8A-4147-A177-3AD203B41FA5}">
                      <a16:colId xmlns:a16="http://schemas.microsoft.com/office/drawing/2014/main" val="20000"/>
                    </a:ext>
                  </a:extLst>
                </a:gridCol>
                <a:gridCol w="4842544">
                  <a:extLst>
                    <a:ext uri="{9D8B030D-6E8A-4147-A177-3AD203B41FA5}">
                      <a16:colId xmlns:a16="http://schemas.microsoft.com/office/drawing/2014/main" val="20001"/>
                    </a:ext>
                  </a:extLst>
                </a:gridCol>
              </a:tblGrid>
              <a:tr h="678796">
                <a:tc>
                  <a:txBody>
                    <a:bodyPr/>
                    <a:lstStyle/>
                    <a:p>
                      <a:pPr algn="l"/>
                      <a:r>
                        <a:rPr lang="sr-Latn-RS" sz="1200" kern="1200" dirty="0" err="1" smtClean="0">
                          <a:solidFill>
                            <a:srgbClr val="7030A0"/>
                          </a:solidFill>
                          <a:effectLst/>
                        </a:rPr>
                        <a:t>Research</a:t>
                      </a:r>
                      <a:r>
                        <a:rPr lang="sr-Latn-RS" sz="1200" kern="1200" dirty="0" smtClean="0">
                          <a:solidFill>
                            <a:srgbClr val="7030A0"/>
                          </a:solidFill>
                          <a:effectLst/>
                        </a:rPr>
                        <a:t> </a:t>
                      </a:r>
                      <a:r>
                        <a:rPr lang="sr-Latn-RS" sz="1200" kern="1200" dirty="0" err="1" smtClean="0">
                          <a:solidFill>
                            <a:srgbClr val="7030A0"/>
                          </a:solidFill>
                          <a:effectLst/>
                        </a:rPr>
                        <a:t>topics</a:t>
                      </a:r>
                      <a:r>
                        <a:rPr lang="sr-Latn-RS" sz="1200" kern="1200" dirty="0" smtClean="0">
                          <a:solidFill>
                            <a:srgbClr val="7030A0"/>
                          </a:solidFill>
                          <a:effectLst/>
                        </a:rPr>
                        <a:t> </a:t>
                      </a:r>
                      <a:r>
                        <a:rPr lang="sr-Latn-RS" sz="1200" kern="1200" dirty="0" err="1" smtClean="0">
                          <a:solidFill>
                            <a:srgbClr val="7030A0"/>
                          </a:solidFill>
                          <a:effectLst/>
                        </a:rPr>
                        <a:t>titles</a:t>
                      </a:r>
                      <a:r>
                        <a:rPr lang="sr-Latn-RS" sz="1200" kern="1200" dirty="0" smtClean="0">
                          <a:solidFill>
                            <a:srgbClr val="7030A0"/>
                          </a:solidFill>
                          <a:effectLst/>
                        </a:rPr>
                        <a:t>:</a:t>
                      </a:r>
                      <a:endParaRPr lang="sr-Latn-RS" sz="1200" b="0" dirty="0"/>
                    </a:p>
                  </a:txBody>
                  <a:tcPr marL="36000" marR="36000" marT="46800" marB="46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b="1" dirty="0" smtClean="0">
                          <a:solidFill>
                            <a:srgbClr val="7030A0"/>
                          </a:solidFill>
                        </a:rPr>
                        <a:t>Neurobiology of Emotions (NEMO)</a:t>
                      </a:r>
                    </a:p>
                    <a:p>
                      <a:pPr algn="l"/>
                      <a:r>
                        <a:rPr lang="en-US" sz="1200" b="0" dirty="0" smtClean="0">
                          <a:solidFill>
                            <a:srgbClr val="7030A0"/>
                          </a:solidFill>
                        </a:rPr>
                        <a:t>Impact of brain development in emotionality</a:t>
                      </a:r>
                    </a:p>
                    <a:p>
                      <a:pPr algn="l"/>
                      <a:r>
                        <a:rPr lang="en-US" sz="1200" b="0" dirty="0" smtClean="0">
                          <a:solidFill>
                            <a:srgbClr val="7030A0"/>
                          </a:solidFill>
                        </a:rPr>
                        <a:t>Precise dosing of antipsychotics and antidepressants</a:t>
                      </a:r>
                      <a:endParaRPr lang="en-US" sz="1200" b="0" dirty="0">
                        <a:solidFill>
                          <a:srgbClr val="7030A0"/>
                        </a:solidFill>
                      </a:endParaRPr>
                    </a:p>
                  </a:txBody>
                  <a:tcPr marL="36000" marR="36000" marT="46800" marB="468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35733">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sr-Latn-RS" sz="1200" kern="1200" dirty="0" smtClean="0">
                          <a:solidFill>
                            <a:srgbClr val="003300"/>
                          </a:solidFill>
                          <a:effectLst/>
                          <a:latin typeface="Gill Sans Light (Body)"/>
                        </a:rPr>
                        <a:t>RG </a:t>
                      </a:r>
                      <a:r>
                        <a:rPr lang="sr-Latn-RS" sz="1200" kern="1200" dirty="0" err="1" smtClean="0">
                          <a:solidFill>
                            <a:srgbClr val="003300"/>
                          </a:solidFill>
                          <a:effectLst/>
                          <a:latin typeface="Gill Sans Light (Body)"/>
                        </a:rPr>
                        <a:t>members</a:t>
                      </a:r>
                      <a:r>
                        <a:rPr lang="sr-Latn-RS" sz="1200" b="0" dirty="0" smtClean="0">
                          <a:solidFill>
                            <a:srgbClr val="003300"/>
                          </a:solidFill>
                        </a:rPr>
                        <a:t>: </a:t>
                      </a:r>
                      <a:endParaRPr lang="sr-Latn-RS" sz="1200" b="0" dirty="0">
                        <a:solidFill>
                          <a:srgbClr val="003300"/>
                        </a:solidFill>
                      </a:endParaRPr>
                    </a:p>
                    <a:p>
                      <a:pPr algn="l"/>
                      <a:endParaRPr lang="sr-Latn-RS" sz="1200" b="0" dirty="0"/>
                    </a:p>
                  </a:txBody>
                  <a:tcPr marL="36000" marR="36000" marT="46800" marB="46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sr-Latn-RS" sz="1200" b="1" dirty="0" err="1" smtClean="0">
                          <a:solidFill>
                            <a:srgbClr val="003300"/>
                          </a:solidFill>
                        </a:rPr>
                        <a:t>Permanent</a:t>
                      </a:r>
                      <a:r>
                        <a:rPr lang="sr-Latn-RS" sz="1200" b="1" dirty="0" smtClean="0">
                          <a:solidFill>
                            <a:srgbClr val="003300"/>
                          </a:solidFill>
                        </a:rPr>
                        <a:t> </a:t>
                      </a:r>
                      <a:r>
                        <a:rPr lang="sr-Latn-RS" sz="1200" b="1" dirty="0" err="1" smtClean="0">
                          <a:solidFill>
                            <a:srgbClr val="003300"/>
                          </a:solidFill>
                        </a:rPr>
                        <a:t>team</a:t>
                      </a:r>
                      <a:r>
                        <a:rPr lang="sr-Latn-RS" sz="1200" b="1" dirty="0" smtClean="0">
                          <a:solidFill>
                            <a:srgbClr val="003300"/>
                          </a:solidFill>
                        </a:rPr>
                        <a:t> </a:t>
                      </a:r>
                      <a:r>
                        <a:rPr lang="sr-Latn-RS" sz="1200" b="1" dirty="0" err="1" smtClean="0">
                          <a:solidFill>
                            <a:srgbClr val="003300"/>
                          </a:solidFill>
                        </a:rPr>
                        <a:t>members</a:t>
                      </a:r>
                      <a:endParaRPr lang="sr-Latn-RS" sz="1200" b="1" dirty="0" smtClean="0">
                        <a:solidFill>
                          <a:srgbClr val="003300"/>
                        </a:solidFill>
                      </a:endParaRPr>
                    </a:p>
                    <a:p>
                      <a:pPr algn="l"/>
                      <a:r>
                        <a:rPr lang="sr-Latn-RS" sz="1200" b="0" dirty="0" smtClean="0">
                          <a:solidFill>
                            <a:srgbClr val="003300"/>
                          </a:solidFill>
                        </a:rPr>
                        <a:t>Dr. </a:t>
                      </a:r>
                      <a:r>
                        <a:rPr lang="sr-Latn-RS" sz="1200" b="0" dirty="0" err="1" smtClean="0">
                          <a:solidFill>
                            <a:srgbClr val="003300"/>
                          </a:solidFill>
                        </a:rPr>
                        <a:t>Marin</a:t>
                      </a:r>
                      <a:r>
                        <a:rPr lang="sr-Latn-RS" sz="1200" b="0" dirty="0" smtClean="0">
                          <a:solidFill>
                            <a:srgbClr val="003300"/>
                          </a:solidFill>
                        </a:rPr>
                        <a:t> </a:t>
                      </a:r>
                      <a:r>
                        <a:rPr lang="sr-Latn-RS" sz="1200" b="0" dirty="0" err="1" smtClean="0">
                          <a:solidFill>
                            <a:srgbClr val="003300"/>
                          </a:solidFill>
                        </a:rPr>
                        <a:t>Jukić</a:t>
                      </a:r>
                      <a:r>
                        <a:rPr lang="sr-Latn-RS" sz="1200" b="0" dirty="0" smtClean="0">
                          <a:solidFill>
                            <a:srgbClr val="003300"/>
                          </a:solidFill>
                        </a:rPr>
                        <a:t>, </a:t>
                      </a:r>
                      <a:r>
                        <a:rPr lang="sr-Latn-RS" sz="1200" b="0" dirty="0" err="1" smtClean="0">
                          <a:solidFill>
                            <a:srgbClr val="003300"/>
                          </a:solidFill>
                        </a:rPr>
                        <a:t>Assistant</a:t>
                      </a:r>
                      <a:r>
                        <a:rPr lang="sr-Latn-RS" sz="1200" b="0" baseline="0" dirty="0" smtClean="0">
                          <a:solidFill>
                            <a:srgbClr val="003300"/>
                          </a:solidFill>
                        </a:rPr>
                        <a:t> </a:t>
                      </a:r>
                      <a:r>
                        <a:rPr lang="sr-Latn-RS" sz="1200" b="0" baseline="0" dirty="0" err="1" smtClean="0">
                          <a:solidFill>
                            <a:srgbClr val="003300"/>
                          </a:solidFill>
                        </a:rPr>
                        <a:t>Professor</a:t>
                      </a:r>
                      <a:endParaRPr lang="sr-Latn-RS" sz="1200" b="0" dirty="0" smtClean="0">
                        <a:solidFill>
                          <a:srgbClr val="003300"/>
                        </a:solidFill>
                      </a:endParaRPr>
                    </a:p>
                    <a:p>
                      <a:pPr algn="l"/>
                      <a:r>
                        <a:rPr lang="sr-Latn-RS" sz="1200" b="0" dirty="0" smtClean="0">
                          <a:solidFill>
                            <a:srgbClr val="003300"/>
                          </a:solidFill>
                        </a:rPr>
                        <a:t>Mr. </a:t>
                      </a:r>
                      <a:r>
                        <a:rPr lang="sr-Latn-RS" sz="1200" b="0" dirty="0" err="1" smtClean="0">
                          <a:solidFill>
                            <a:srgbClr val="003300"/>
                          </a:solidFill>
                        </a:rPr>
                        <a:t>Pharm</a:t>
                      </a:r>
                      <a:r>
                        <a:rPr lang="sr-Latn-RS" sz="1200" b="0" dirty="0" smtClean="0">
                          <a:solidFill>
                            <a:srgbClr val="003300"/>
                          </a:solidFill>
                        </a:rPr>
                        <a:t>. Filip Milosavljević,</a:t>
                      </a:r>
                      <a:r>
                        <a:rPr lang="sr-Latn-RS" sz="1200" b="0" baseline="0" dirty="0" smtClean="0">
                          <a:solidFill>
                            <a:srgbClr val="003300"/>
                          </a:solidFill>
                        </a:rPr>
                        <a:t> </a:t>
                      </a:r>
                      <a:r>
                        <a:rPr lang="sr-Latn-RS" sz="1200" b="0" dirty="0" err="1" smtClean="0">
                          <a:solidFill>
                            <a:srgbClr val="003300"/>
                          </a:solidFill>
                        </a:rPr>
                        <a:t>PhD</a:t>
                      </a:r>
                      <a:r>
                        <a:rPr lang="sr-Latn-RS" sz="1200" b="0" dirty="0" smtClean="0">
                          <a:solidFill>
                            <a:srgbClr val="003300"/>
                          </a:solidFill>
                        </a:rPr>
                        <a:t> student</a:t>
                      </a:r>
                    </a:p>
                    <a:p>
                      <a:pPr algn="l"/>
                      <a:r>
                        <a:rPr lang="sr-Latn-RS" sz="1200" b="0" dirty="0" smtClean="0">
                          <a:solidFill>
                            <a:srgbClr val="003300"/>
                          </a:solidFill>
                        </a:rPr>
                        <a:t>Mr. </a:t>
                      </a:r>
                      <a:r>
                        <a:rPr lang="sr-Latn-RS" sz="1200" b="0" dirty="0" err="1" smtClean="0">
                          <a:solidFill>
                            <a:srgbClr val="003300"/>
                          </a:solidFill>
                        </a:rPr>
                        <a:t>Pharm</a:t>
                      </a:r>
                      <a:r>
                        <a:rPr lang="sr-Latn-RS" sz="1200" b="0" dirty="0" smtClean="0">
                          <a:solidFill>
                            <a:srgbClr val="003300"/>
                          </a:solidFill>
                        </a:rPr>
                        <a:t>. Aleksandra Jeremić,</a:t>
                      </a:r>
                      <a:r>
                        <a:rPr lang="sr-Latn-RS" sz="1200" b="0" baseline="0" dirty="0" smtClean="0">
                          <a:solidFill>
                            <a:srgbClr val="003300"/>
                          </a:solidFill>
                        </a:rPr>
                        <a:t> </a:t>
                      </a:r>
                      <a:r>
                        <a:rPr lang="sr-Latn-RS" sz="1200" b="0" dirty="0" err="1" smtClean="0">
                          <a:solidFill>
                            <a:srgbClr val="003300"/>
                          </a:solidFill>
                        </a:rPr>
                        <a:t>PhD</a:t>
                      </a:r>
                      <a:r>
                        <a:rPr lang="sr-Latn-RS" sz="1200" b="0" dirty="0" smtClean="0">
                          <a:solidFill>
                            <a:srgbClr val="003300"/>
                          </a:solidFill>
                        </a:rPr>
                        <a:t> student</a:t>
                      </a:r>
                    </a:p>
                    <a:p>
                      <a:pPr algn="l"/>
                      <a:r>
                        <a:rPr lang="sr-Latn-RS" sz="1200" b="0" dirty="0" smtClean="0">
                          <a:solidFill>
                            <a:srgbClr val="003300"/>
                          </a:solidFill>
                        </a:rPr>
                        <a:t>Dr. Zorana Pavlović (</a:t>
                      </a:r>
                      <a:r>
                        <a:rPr lang="sr-Latn-RS" sz="1200" b="0" dirty="0" err="1" smtClean="0">
                          <a:solidFill>
                            <a:srgbClr val="003300"/>
                          </a:solidFill>
                        </a:rPr>
                        <a:t>Psychiatrist</a:t>
                      </a:r>
                      <a:r>
                        <a:rPr lang="sr-Latn-RS" sz="1200" b="0" dirty="0" smtClean="0">
                          <a:solidFill>
                            <a:srgbClr val="003300"/>
                          </a:solidFill>
                        </a:rPr>
                        <a:t>, </a:t>
                      </a:r>
                      <a:r>
                        <a:rPr lang="sr-Latn-RS" sz="1200" b="0" dirty="0" err="1" smtClean="0">
                          <a:solidFill>
                            <a:srgbClr val="003300"/>
                          </a:solidFill>
                        </a:rPr>
                        <a:t>Faculty</a:t>
                      </a:r>
                      <a:r>
                        <a:rPr lang="sr-Latn-RS" sz="1200" b="0" dirty="0" smtClean="0">
                          <a:solidFill>
                            <a:srgbClr val="003300"/>
                          </a:solidFill>
                        </a:rPr>
                        <a:t> </a:t>
                      </a:r>
                      <a:r>
                        <a:rPr lang="sr-Latn-RS" sz="1200" b="0" dirty="0" err="1" smtClean="0">
                          <a:solidFill>
                            <a:srgbClr val="003300"/>
                          </a:solidFill>
                        </a:rPr>
                        <a:t>of</a:t>
                      </a:r>
                      <a:r>
                        <a:rPr lang="sr-Latn-RS" sz="1200" b="0" dirty="0" smtClean="0">
                          <a:solidFill>
                            <a:srgbClr val="003300"/>
                          </a:solidFill>
                        </a:rPr>
                        <a:t> Medicine </a:t>
                      </a:r>
                      <a:r>
                        <a:rPr lang="sr-Latn-RS" sz="1200" b="0" dirty="0" err="1" smtClean="0">
                          <a:solidFill>
                            <a:srgbClr val="003300"/>
                          </a:solidFill>
                        </a:rPr>
                        <a:t>and</a:t>
                      </a:r>
                      <a:r>
                        <a:rPr lang="sr-Latn-RS" sz="1200" b="0" dirty="0" smtClean="0">
                          <a:solidFill>
                            <a:srgbClr val="003300"/>
                          </a:solidFill>
                        </a:rPr>
                        <a:t> </a:t>
                      </a:r>
                      <a:r>
                        <a:rPr lang="sr-Latn-RS" sz="1200" b="0" dirty="0" err="1" smtClean="0">
                          <a:solidFill>
                            <a:srgbClr val="003300"/>
                          </a:solidFill>
                        </a:rPr>
                        <a:t>Clinical</a:t>
                      </a:r>
                      <a:r>
                        <a:rPr lang="sr-Latn-RS" sz="1200" b="0" dirty="0" smtClean="0">
                          <a:solidFill>
                            <a:srgbClr val="003300"/>
                          </a:solidFill>
                        </a:rPr>
                        <a:t> </a:t>
                      </a:r>
                      <a:r>
                        <a:rPr lang="sr-Latn-RS" sz="1200" b="0" dirty="0" err="1" smtClean="0">
                          <a:solidFill>
                            <a:srgbClr val="003300"/>
                          </a:solidFill>
                        </a:rPr>
                        <a:t>center</a:t>
                      </a:r>
                      <a:r>
                        <a:rPr lang="sr-Latn-RS" sz="1200" b="0" dirty="0" smtClean="0">
                          <a:solidFill>
                            <a:srgbClr val="003300"/>
                          </a:solidFill>
                        </a:rPr>
                        <a:t> </a:t>
                      </a:r>
                      <a:r>
                        <a:rPr lang="sr-Latn-RS" sz="1200" b="0" dirty="0" err="1" smtClean="0">
                          <a:solidFill>
                            <a:srgbClr val="003300"/>
                          </a:solidFill>
                        </a:rPr>
                        <a:t>of</a:t>
                      </a:r>
                      <a:r>
                        <a:rPr lang="sr-Latn-RS" sz="1200" b="0" dirty="0" smtClean="0">
                          <a:solidFill>
                            <a:srgbClr val="003300"/>
                          </a:solidFill>
                        </a:rPr>
                        <a:t> </a:t>
                      </a:r>
                      <a:r>
                        <a:rPr lang="sr-Latn-RS" sz="1200" b="0" dirty="0" err="1" smtClean="0">
                          <a:solidFill>
                            <a:srgbClr val="003300"/>
                          </a:solidFill>
                        </a:rPr>
                        <a:t>Serbia-Psychiatry</a:t>
                      </a:r>
                      <a:r>
                        <a:rPr lang="sr-Latn-RS" sz="1200" b="0" dirty="0" smtClean="0">
                          <a:solidFill>
                            <a:srgbClr val="003300"/>
                          </a:solidFill>
                        </a:rPr>
                        <a:t> </a:t>
                      </a:r>
                      <a:r>
                        <a:rPr lang="sr-Latn-RS" sz="1200" b="0" dirty="0" err="1" smtClean="0">
                          <a:solidFill>
                            <a:srgbClr val="003300"/>
                          </a:solidFill>
                        </a:rPr>
                        <a:t>Clinic</a:t>
                      </a:r>
                      <a:r>
                        <a:rPr lang="sr-Latn-RS" sz="1200" b="0" dirty="0" smtClean="0">
                          <a:solidFill>
                            <a:srgbClr val="003300"/>
                          </a:solidFill>
                        </a:rPr>
                        <a:t>)</a:t>
                      </a:r>
                    </a:p>
                    <a:p>
                      <a:pPr algn="l"/>
                      <a:r>
                        <a:rPr lang="sr-Latn-RS" sz="1200" b="0" dirty="0" smtClean="0">
                          <a:solidFill>
                            <a:srgbClr val="003300"/>
                          </a:solidFill>
                        </a:rPr>
                        <a:t>Dr.</a:t>
                      </a:r>
                      <a:r>
                        <a:rPr lang="sr-Latn-RS" sz="1200" b="0" baseline="0" dirty="0" smtClean="0">
                          <a:solidFill>
                            <a:srgbClr val="003300"/>
                          </a:solidFill>
                        </a:rPr>
                        <a:t> </a:t>
                      </a:r>
                      <a:r>
                        <a:rPr lang="sr-Latn-RS" sz="1200" b="0" dirty="0" smtClean="0">
                          <a:solidFill>
                            <a:srgbClr val="003300"/>
                          </a:solidFill>
                        </a:rPr>
                        <a:t>Čedo </a:t>
                      </a:r>
                      <a:r>
                        <a:rPr lang="sr-Latn-RS" sz="1200" b="0" dirty="0" err="1" smtClean="0">
                          <a:solidFill>
                            <a:srgbClr val="003300"/>
                          </a:solidFill>
                        </a:rPr>
                        <a:t>Miljević</a:t>
                      </a:r>
                      <a:r>
                        <a:rPr lang="sr-Latn-RS" sz="1200" b="0" dirty="0" smtClean="0">
                          <a:solidFill>
                            <a:srgbClr val="003300"/>
                          </a:solidFill>
                        </a:rPr>
                        <a:t>, </a:t>
                      </a:r>
                      <a:r>
                        <a:rPr lang="sr-Latn-RS" sz="1200" b="0" dirty="0" err="1" smtClean="0">
                          <a:solidFill>
                            <a:srgbClr val="003300"/>
                          </a:solidFill>
                        </a:rPr>
                        <a:t>Assistant</a:t>
                      </a:r>
                      <a:r>
                        <a:rPr lang="sr-Latn-RS" sz="1200" b="0" dirty="0" smtClean="0">
                          <a:solidFill>
                            <a:srgbClr val="003300"/>
                          </a:solidFill>
                        </a:rPr>
                        <a:t> </a:t>
                      </a:r>
                      <a:r>
                        <a:rPr lang="sr-Latn-RS" sz="1200" b="0" dirty="0" err="1" smtClean="0">
                          <a:solidFill>
                            <a:srgbClr val="003300"/>
                          </a:solidFill>
                        </a:rPr>
                        <a:t>Professor</a:t>
                      </a:r>
                      <a:r>
                        <a:rPr lang="sr-Latn-RS" sz="1200" b="0" dirty="0" smtClean="0">
                          <a:solidFill>
                            <a:srgbClr val="003300"/>
                          </a:solidFill>
                        </a:rPr>
                        <a:t> (</a:t>
                      </a:r>
                      <a:r>
                        <a:rPr lang="sr-Latn-RS" sz="1200" b="0" dirty="0" err="1" smtClean="0">
                          <a:solidFill>
                            <a:srgbClr val="003300"/>
                          </a:solidFill>
                        </a:rPr>
                        <a:t>Psychiatrist</a:t>
                      </a:r>
                      <a:r>
                        <a:rPr lang="sr-Latn-RS" sz="1200" b="0" dirty="0" smtClean="0">
                          <a:solidFill>
                            <a:srgbClr val="003300"/>
                          </a:solidFill>
                        </a:rPr>
                        <a:t>, </a:t>
                      </a:r>
                      <a:r>
                        <a:rPr lang="sr-Latn-RS" sz="1200" b="0" dirty="0" err="1" smtClean="0">
                          <a:solidFill>
                            <a:srgbClr val="003300"/>
                          </a:solidFill>
                        </a:rPr>
                        <a:t>Faculty</a:t>
                      </a:r>
                      <a:r>
                        <a:rPr lang="sr-Latn-RS" sz="1200" b="0" dirty="0" smtClean="0">
                          <a:solidFill>
                            <a:srgbClr val="003300"/>
                          </a:solidFill>
                        </a:rPr>
                        <a:t> </a:t>
                      </a:r>
                      <a:r>
                        <a:rPr lang="sr-Latn-RS" sz="1200" b="0" dirty="0" err="1" smtClean="0">
                          <a:solidFill>
                            <a:srgbClr val="003300"/>
                          </a:solidFill>
                        </a:rPr>
                        <a:t>of</a:t>
                      </a:r>
                      <a:r>
                        <a:rPr lang="sr-Latn-RS" sz="1200" b="0" dirty="0" smtClean="0">
                          <a:solidFill>
                            <a:srgbClr val="003300"/>
                          </a:solidFill>
                        </a:rPr>
                        <a:t> Medicine </a:t>
                      </a:r>
                      <a:r>
                        <a:rPr lang="sr-Latn-RS" sz="1200" b="0" dirty="0" err="1" smtClean="0">
                          <a:solidFill>
                            <a:srgbClr val="003300"/>
                          </a:solidFill>
                        </a:rPr>
                        <a:t>and</a:t>
                      </a:r>
                      <a:r>
                        <a:rPr lang="sr-Latn-RS" sz="1200" b="0" dirty="0" smtClean="0">
                          <a:solidFill>
                            <a:srgbClr val="003300"/>
                          </a:solidFill>
                        </a:rPr>
                        <a:t> Institute </a:t>
                      </a:r>
                      <a:r>
                        <a:rPr lang="sr-Latn-RS" sz="1200" b="0" dirty="0" err="1" smtClean="0">
                          <a:solidFill>
                            <a:srgbClr val="003300"/>
                          </a:solidFill>
                        </a:rPr>
                        <a:t>for</a:t>
                      </a:r>
                      <a:r>
                        <a:rPr lang="sr-Latn-RS" sz="1200" b="0" dirty="0" smtClean="0">
                          <a:solidFill>
                            <a:srgbClr val="003300"/>
                          </a:solidFill>
                        </a:rPr>
                        <a:t> </a:t>
                      </a:r>
                      <a:r>
                        <a:rPr lang="sr-Latn-RS" sz="1200" b="0" dirty="0" err="1" smtClean="0">
                          <a:solidFill>
                            <a:srgbClr val="003300"/>
                          </a:solidFill>
                        </a:rPr>
                        <a:t>Mental</a:t>
                      </a:r>
                      <a:r>
                        <a:rPr lang="sr-Latn-RS" sz="1200" b="0" dirty="0" smtClean="0">
                          <a:solidFill>
                            <a:srgbClr val="003300"/>
                          </a:solidFill>
                        </a:rPr>
                        <a:t> </a:t>
                      </a:r>
                      <a:r>
                        <a:rPr lang="sr-Latn-RS" sz="1200" b="0" dirty="0" err="1" smtClean="0">
                          <a:solidFill>
                            <a:srgbClr val="003300"/>
                          </a:solidFill>
                        </a:rPr>
                        <a:t>Health</a:t>
                      </a:r>
                      <a:r>
                        <a:rPr lang="sr-Latn-RS" sz="1200" b="0" dirty="0" smtClean="0">
                          <a:solidFill>
                            <a:srgbClr val="003300"/>
                          </a:solidFill>
                        </a:rPr>
                        <a:t>)</a:t>
                      </a:r>
                    </a:p>
                    <a:p>
                      <a:pPr algn="l"/>
                      <a:r>
                        <a:rPr lang="sr-Latn-RS" sz="1200" b="0" dirty="0" smtClean="0">
                          <a:solidFill>
                            <a:srgbClr val="003300"/>
                          </a:solidFill>
                        </a:rPr>
                        <a:t>Dr. Zvezdana Stojanović,</a:t>
                      </a:r>
                      <a:r>
                        <a:rPr lang="sr-Latn-RS" sz="1200" b="0" baseline="0" dirty="0" smtClean="0">
                          <a:solidFill>
                            <a:srgbClr val="003300"/>
                          </a:solidFill>
                        </a:rPr>
                        <a:t> </a:t>
                      </a:r>
                      <a:r>
                        <a:rPr lang="sr-Latn-RS" sz="1200" b="0" baseline="0" dirty="0" err="1" smtClean="0">
                          <a:solidFill>
                            <a:srgbClr val="003300"/>
                          </a:solidFill>
                        </a:rPr>
                        <a:t>Assistant</a:t>
                      </a:r>
                      <a:r>
                        <a:rPr lang="sr-Latn-RS" sz="1200" b="0" baseline="0" dirty="0" smtClean="0">
                          <a:solidFill>
                            <a:srgbClr val="003300"/>
                          </a:solidFill>
                        </a:rPr>
                        <a:t> </a:t>
                      </a:r>
                      <a:r>
                        <a:rPr lang="sr-Latn-RS" sz="1200" b="0" baseline="0" dirty="0" err="1" smtClean="0">
                          <a:solidFill>
                            <a:srgbClr val="003300"/>
                          </a:solidFill>
                        </a:rPr>
                        <a:t>Professor</a:t>
                      </a:r>
                      <a:r>
                        <a:rPr lang="sr-Latn-RS" sz="1200" b="0" dirty="0" smtClean="0">
                          <a:solidFill>
                            <a:srgbClr val="003300"/>
                          </a:solidFill>
                        </a:rPr>
                        <a:t> (</a:t>
                      </a:r>
                      <a:r>
                        <a:rPr lang="sr-Latn-RS" sz="1200" b="0" dirty="0" err="1" smtClean="0">
                          <a:solidFill>
                            <a:srgbClr val="003300"/>
                          </a:solidFill>
                        </a:rPr>
                        <a:t>Psychiatrist</a:t>
                      </a:r>
                      <a:r>
                        <a:rPr lang="sr-Latn-RS" sz="1200" b="0" dirty="0" smtClean="0">
                          <a:solidFill>
                            <a:srgbClr val="003300"/>
                          </a:solidFill>
                        </a:rPr>
                        <a:t>, </a:t>
                      </a:r>
                      <a:r>
                        <a:rPr lang="sr-Latn-RS" sz="1200" b="0" dirty="0" err="1" smtClean="0">
                          <a:solidFill>
                            <a:srgbClr val="003300"/>
                          </a:solidFill>
                        </a:rPr>
                        <a:t>Military</a:t>
                      </a:r>
                      <a:r>
                        <a:rPr lang="sr-Latn-RS" sz="1200" b="0" dirty="0" smtClean="0">
                          <a:solidFill>
                            <a:srgbClr val="003300"/>
                          </a:solidFill>
                        </a:rPr>
                        <a:t> </a:t>
                      </a:r>
                      <a:r>
                        <a:rPr lang="sr-Latn-RS" sz="1200" b="0" dirty="0" err="1" smtClean="0">
                          <a:solidFill>
                            <a:srgbClr val="003300"/>
                          </a:solidFill>
                        </a:rPr>
                        <a:t>Medical</a:t>
                      </a:r>
                      <a:r>
                        <a:rPr lang="sr-Latn-RS" sz="1200" b="0" dirty="0" smtClean="0">
                          <a:solidFill>
                            <a:srgbClr val="003300"/>
                          </a:solidFill>
                        </a:rPr>
                        <a:t> </a:t>
                      </a:r>
                      <a:r>
                        <a:rPr lang="sr-Latn-RS" sz="1200" b="0" dirty="0" err="1" smtClean="0">
                          <a:solidFill>
                            <a:srgbClr val="003300"/>
                          </a:solidFill>
                        </a:rPr>
                        <a:t>Academy</a:t>
                      </a:r>
                      <a:r>
                        <a:rPr lang="sr-Latn-RS" sz="1200" b="0" dirty="0" smtClean="0">
                          <a:solidFill>
                            <a:srgbClr val="003300"/>
                          </a:solidFill>
                        </a:rPr>
                        <a:t> – </a:t>
                      </a:r>
                      <a:r>
                        <a:rPr lang="sr-Latn-RS" sz="1200" b="0" dirty="0" err="1" smtClean="0">
                          <a:solidFill>
                            <a:srgbClr val="003300"/>
                          </a:solidFill>
                        </a:rPr>
                        <a:t>Faculty</a:t>
                      </a:r>
                      <a:r>
                        <a:rPr lang="sr-Latn-RS" sz="1200" b="0" dirty="0" smtClean="0">
                          <a:solidFill>
                            <a:srgbClr val="003300"/>
                          </a:solidFill>
                        </a:rPr>
                        <a:t> </a:t>
                      </a:r>
                      <a:r>
                        <a:rPr lang="sr-Latn-RS" sz="1200" b="0" dirty="0" err="1" smtClean="0">
                          <a:solidFill>
                            <a:srgbClr val="003300"/>
                          </a:solidFill>
                        </a:rPr>
                        <a:t>of</a:t>
                      </a:r>
                      <a:r>
                        <a:rPr lang="sr-Latn-RS" sz="1200" b="0" dirty="0" smtClean="0">
                          <a:solidFill>
                            <a:srgbClr val="003300"/>
                          </a:solidFill>
                        </a:rPr>
                        <a:t> Medicine </a:t>
                      </a:r>
                      <a:r>
                        <a:rPr lang="sr-Latn-RS" sz="1200" b="0" dirty="0" err="1" smtClean="0">
                          <a:solidFill>
                            <a:srgbClr val="003300"/>
                          </a:solidFill>
                        </a:rPr>
                        <a:t>and</a:t>
                      </a:r>
                      <a:r>
                        <a:rPr lang="sr-Latn-RS" sz="1200" b="0" dirty="0" smtClean="0">
                          <a:solidFill>
                            <a:srgbClr val="003300"/>
                          </a:solidFill>
                        </a:rPr>
                        <a:t> </a:t>
                      </a:r>
                      <a:r>
                        <a:rPr lang="sr-Latn-RS" sz="1200" b="0" dirty="0" err="1" smtClean="0">
                          <a:solidFill>
                            <a:srgbClr val="003300"/>
                          </a:solidFill>
                        </a:rPr>
                        <a:t>Psychiatry</a:t>
                      </a:r>
                      <a:r>
                        <a:rPr lang="sr-Latn-RS" sz="1200" b="0" dirty="0" smtClean="0">
                          <a:solidFill>
                            <a:srgbClr val="003300"/>
                          </a:solidFill>
                        </a:rPr>
                        <a:t> </a:t>
                      </a:r>
                      <a:r>
                        <a:rPr lang="sr-Latn-RS" sz="1200" b="0" dirty="0" err="1" smtClean="0">
                          <a:solidFill>
                            <a:srgbClr val="003300"/>
                          </a:solidFill>
                        </a:rPr>
                        <a:t>Clinic</a:t>
                      </a:r>
                      <a:r>
                        <a:rPr lang="sr-Latn-RS" sz="1200" b="0" dirty="0" smtClean="0">
                          <a:solidFill>
                            <a:srgbClr val="003300"/>
                          </a:solidFill>
                        </a:rPr>
                        <a:t>)</a:t>
                      </a:r>
                    </a:p>
                    <a:p>
                      <a:pPr algn="l"/>
                      <a:r>
                        <a:rPr lang="sr-Latn-RS" sz="1200" b="0" dirty="0" err="1" smtClean="0">
                          <a:solidFill>
                            <a:srgbClr val="003300"/>
                          </a:solidFill>
                        </a:rPr>
                        <a:t>ltc</a:t>
                      </a:r>
                      <a:r>
                        <a:rPr lang="sr-Latn-RS" sz="1200" b="0" dirty="0" smtClean="0">
                          <a:solidFill>
                            <a:srgbClr val="003300"/>
                          </a:solidFill>
                        </a:rPr>
                        <a:t>. Dr. Danilo Joković (</a:t>
                      </a:r>
                      <a:r>
                        <a:rPr lang="sr-Latn-RS" sz="1200" b="0" dirty="0" err="1" smtClean="0">
                          <a:solidFill>
                            <a:srgbClr val="003300"/>
                          </a:solidFill>
                        </a:rPr>
                        <a:t>Psychiatrist</a:t>
                      </a:r>
                      <a:r>
                        <a:rPr lang="sr-Latn-RS" sz="1200" b="0" dirty="0" smtClean="0">
                          <a:solidFill>
                            <a:srgbClr val="003300"/>
                          </a:solidFill>
                        </a:rPr>
                        <a:t>, </a:t>
                      </a:r>
                      <a:r>
                        <a:rPr lang="sr-Latn-RS" sz="1200" b="0" dirty="0" err="1" smtClean="0">
                          <a:solidFill>
                            <a:srgbClr val="003300"/>
                          </a:solidFill>
                        </a:rPr>
                        <a:t>Military</a:t>
                      </a:r>
                      <a:r>
                        <a:rPr lang="sr-Latn-RS" sz="1200" b="0" dirty="0" smtClean="0">
                          <a:solidFill>
                            <a:srgbClr val="003300"/>
                          </a:solidFill>
                        </a:rPr>
                        <a:t> </a:t>
                      </a:r>
                      <a:r>
                        <a:rPr lang="sr-Latn-RS" sz="1200" b="0" dirty="0" err="1" smtClean="0">
                          <a:solidFill>
                            <a:srgbClr val="003300"/>
                          </a:solidFill>
                        </a:rPr>
                        <a:t>Medical</a:t>
                      </a:r>
                      <a:r>
                        <a:rPr lang="sr-Latn-RS" sz="1200" b="0" dirty="0" smtClean="0">
                          <a:solidFill>
                            <a:srgbClr val="003300"/>
                          </a:solidFill>
                        </a:rPr>
                        <a:t> </a:t>
                      </a:r>
                      <a:r>
                        <a:rPr lang="sr-Latn-RS" sz="1200" b="0" dirty="0" err="1" smtClean="0">
                          <a:solidFill>
                            <a:srgbClr val="003300"/>
                          </a:solidFill>
                        </a:rPr>
                        <a:t>Academy</a:t>
                      </a:r>
                      <a:r>
                        <a:rPr lang="sr-Latn-RS" sz="1200" b="0" dirty="0" smtClean="0">
                          <a:solidFill>
                            <a:srgbClr val="003300"/>
                          </a:solidFill>
                        </a:rPr>
                        <a:t> – </a:t>
                      </a:r>
                      <a:r>
                        <a:rPr lang="sr-Latn-RS" sz="1200" b="0" dirty="0" err="1" smtClean="0">
                          <a:solidFill>
                            <a:srgbClr val="003300"/>
                          </a:solidFill>
                        </a:rPr>
                        <a:t>Psychiatry</a:t>
                      </a:r>
                      <a:r>
                        <a:rPr lang="sr-Latn-RS" sz="1200" b="0" dirty="0" smtClean="0">
                          <a:solidFill>
                            <a:srgbClr val="003300"/>
                          </a:solidFill>
                        </a:rPr>
                        <a:t> </a:t>
                      </a:r>
                      <a:r>
                        <a:rPr lang="sr-Latn-RS" sz="1200" b="0" dirty="0" err="1" smtClean="0">
                          <a:solidFill>
                            <a:srgbClr val="003300"/>
                          </a:solidFill>
                        </a:rPr>
                        <a:t>Clinic</a:t>
                      </a:r>
                      <a:r>
                        <a:rPr lang="sr-Latn-RS" sz="1200" b="0" dirty="0" smtClean="0">
                          <a:solidFill>
                            <a:srgbClr val="003300"/>
                          </a:solidFill>
                        </a:rPr>
                        <a:t>)</a:t>
                      </a:r>
                    </a:p>
                    <a:p>
                      <a:pPr algn="l"/>
                      <a:endParaRPr lang="sr-Latn-RS" sz="1200" b="0" dirty="0" smtClean="0">
                        <a:solidFill>
                          <a:srgbClr val="003300"/>
                        </a:solidFill>
                      </a:endParaRPr>
                    </a:p>
                    <a:p>
                      <a:pPr algn="l"/>
                      <a:r>
                        <a:rPr lang="sr-Latn-RS" sz="1200" b="1" dirty="0" err="1" smtClean="0">
                          <a:solidFill>
                            <a:srgbClr val="003300"/>
                          </a:solidFill>
                        </a:rPr>
                        <a:t>Team</a:t>
                      </a:r>
                      <a:r>
                        <a:rPr lang="sr-Latn-RS" sz="1200" b="1" dirty="0" smtClean="0">
                          <a:solidFill>
                            <a:srgbClr val="003300"/>
                          </a:solidFill>
                        </a:rPr>
                        <a:t> </a:t>
                      </a:r>
                      <a:r>
                        <a:rPr lang="sr-Latn-RS" sz="1200" b="1" dirty="0" err="1" smtClean="0">
                          <a:solidFill>
                            <a:srgbClr val="003300"/>
                          </a:solidFill>
                        </a:rPr>
                        <a:t>members</a:t>
                      </a:r>
                      <a:r>
                        <a:rPr lang="sr-Latn-RS" sz="1200" b="1" dirty="0" smtClean="0">
                          <a:solidFill>
                            <a:srgbClr val="003300"/>
                          </a:solidFill>
                        </a:rPr>
                        <a:t> on </a:t>
                      </a:r>
                      <a:r>
                        <a:rPr lang="sr-Latn-RS" sz="1200" b="1" dirty="0" err="1" smtClean="0">
                          <a:solidFill>
                            <a:srgbClr val="003300"/>
                          </a:solidFill>
                        </a:rPr>
                        <a:t>the</a:t>
                      </a:r>
                      <a:r>
                        <a:rPr lang="sr-Latn-RS" sz="1200" b="1" dirty="0" smtClean="0">
                          <a:solidFill>
                            <a:srgbClr val="003300"/>
                          </a:solidFill>
                        </a:rPr>
                        <a:t> NEMO </a:t>
                      </a:r>
                      <a:r>
                        <a:rPr lang="sr-Latn-RS" sz="1200" b="1" dirty="0" err="1" smtClean="0">
                          <a:solidFill>
                            <a:srgbClr val="003300"/>
                          </a:solidFill>
                        </a:rPr>
                        <a:t>group</a:t>
                      </a:r>
                      <a:r>
                        <a:rPr lang="sr-Latn-RS" sz="1200" b="1" dirty="0" smtClean="0">
                          <a:solidFill>
                            <a:srgbClr val="003300"/>
                          </a:solidFill>
                        </a:rPr>
                        <a:t> </a:t>
                      </a:r>
                      <a:r>
                        <a:rPr lang="sr-Latn-RS" sz="1200" b="1" dirty="0" err="1" smtClean="0">
                          <a:solidFill>
                            <a:srgbClr val="003300"/>
                          </a:solidFill>
                        </a:rPr>
                        <a:t>projects</a:t>
                      </a:r>
                      <a:endParaRPr lang="sr-Latn-RS" sz="1200" b="1" dirty="0" smtClean="0">
                        <a:solidFill>
                          <a:srgbClr val="003300"/>
                        </a:solidFill>
                      </a:endParaRPr>
                    </a:p>
                    <a:p>
                      <a:pPr algn="l"/>
                      <a:r>
                        <a:rPr lang="sr-Latn-RS" sz="1200" b="0" dirty="0" smtClean="0">
                          <a:solidFill>
                            <a:srgbClr val="003300"/>
                          </a:solidFill>
                        </a:rPr>
                        <a:t>Dr. Bojan Batinić, </a:t>
                      </a:r>
                      <a:r>
                        <a:rPr lang="sr-Latn-RS" sz="1200" b="0" dirty="0" err="1" smtClean="0">
                          <a:solidFill>
                            <a:srgbClr val="003300"/>
                          </a:solidFill>
                        </a:rPr>
                        <a:t>Assistant</a:t>
                      </a:r>
                      <a:r>
                        <a:rPr lang="sr-Latn-RS" sz="1200" b="0" dirty="0" smtClean="0">
                          <a:solidFill>
                            <a:srgbClr val="003300"/>
                          </a:solidFill>
                        </a:rPr>
                        <a:t> </a:t>
                      </a:r>
                      <a:r>
                        <a:rPr lang="sr-Latn-RS" sz="1200" b="0" dirty="0" err="1" smtClean="0">
                          <a:solidFill>
                            <a:srgbClr val="003300"/>
                          </a:solidFill>
                        </a:rPr>
                        <a:t>Professor</a:t>
                      </a:r>
                      <a:r>
                        <a:rPr lang="sr-Latn-RS" sz="1200" b="0" dirty="0" smtClean="0">
                          <a:solidFill>
                            <a:srgbClr val="003300"/>
                          </a:solidFill>
                        </a:rPr>
                        <a:t> (</a:t>
                      </a:r>
                      <a:r>
                        <a:rPr lang="sr-Latn-RS" sz="1200" b="0" dirty="0" err="1" smtClean="0">
                          <a:solidFill>
                            <a:srgbClr val="003300"/>
                          </a:solidFill>
                        </a:rPr>
                        <a:t>PsyCise</a:t>
                      </a:r>
                      <a:r>
                        <a:rPr lang="sr-Latn-RS" sz="1200" b="0" dirty="0" smtClean="0">
                          <a:solidFill>
                            <a:srgbClr val="003300"/>
                          </a:solidFill>
                        </a:rPr>
                        <a:t> </a:t>
                      </a:r>
                      <a:r>
                        <a:rPr lang="sr-Latn-RS" sz="1200" b="0" dirty="0" err="1" smtClean="0">
                          <a:solidFill>
                            <a:srgbClr val="003300"/>
                          </a:solidFill>
                        </a:rPr>
                        <a:t>project</a:t>
                      </a:r>
                      <a:r>
                        <a:rPr lang="sr-Latn-RS" sz="1200" b="0" dirty="0" smtClean="0">
                          <a:solidFill>
                            <a:srgbClr val="003300"/>
                          </a:solidFill>
                        </a:rPr>
                        <a:t>)</a:t>
                      </a:r>
                    </a:p>
                    <a:p>
                      <a:pPr algn="l"/>
                      <a:r>
                        <a:rPr lang="sr-Latn-RS" sz="1200" b="0" dirty="0" smtClean="0">
                          <a:solidFill>
                            <a:srgbClr val="003300"/>
                          </a:solidFill>
                        </a:rPr>
                        <a:t>Dr. Bojan Marković, </a:t>
                      </a:r>
                      <a:r>
                        <a:rPr lang="sr-Latn-RS" sz="1200" b="0" dirty="0" err="1" smtClean="0">
                          <a:solidFill>
                            <a:srgbClr val="003300"/>
                          </a:solidFill>
                        </a:rPr>
                        <a:t>Associate</a:t>
                      </a:r>
                      <a:r>
                        <a:rPr lang="sr-Latn-RS" sz="1200" b="0" dirty="0" smtClean="0">
                          <a:solidFill>
                            <a:srgbClr val="003300"/>
                          </a:solidFill>
                        </a:rPr>
                        <a:t> </a:t>
                      </a:r>
                      <a:r>
                        <a:rPr lang="sr-Latn-RS" sz="1200" b="0" dirty="0" err="1" smtClean="0">
                          <a:solidFill>
                            <a:srgbClr val="003300"/>
                          </a:solidFill>
                        </a:rPr>
                        <a:t>Professor</a:t>
                      </a:r>
                      <a:r>
                        <a:rPr lang="sr-Latn-RS" sz="1200" b="0" dirty="0" smtClean="0">
                          <a:solidFill>
                            <a:srgbClr val="003300"/>
                          </a:solidFill>
                        </a:rPr>
                        <a:t> (</a:t>
                      </a:r>
                      <a:r>
                        <a:rPr lang="sr-Latn-RS" sz="1200" b="0" dirty="0" err="1" smtClean="0">
                          <a:solidFill>
                            <a:srgbClr val="003300"/>
                          </a:solidFill>
                        </a:rPr>
                        <a:t>PsyCise</a:t>
                      </a:r>
                      <a:r>
                        <a:rPr lang="sr-Latn-RS" sz="1200" b="0" dirty="0" smtClean="0">
                          <a:solidFill>
                            <a:srgbClr val="003300"/>
                          </a:solidFill>
                        </a:rPr>
                        <a:t> </a:t>
                      </a:r>
                      <a:r>
                        <a:rPr lang="sr-Latn-RS" sz="1200" b="0" dirty="0" err="1" smtClean="0">
                          <a:solidFill>
                            <a:srgbClr val="003300"/>
                          </a:solidFill>
                        </a:rPr>
                        <a:t>project</a:t>
                      </a:r>
                      <a:r>
                        <a:rPr lang="sr-Latn-RS" sz="1200" b="0" dirty="0" smtClean="0">
                          <a:solidFill>
                            <a:srgbClr val="003300"/>
                          </a:solidFill>
                        </a:rPr>
                        <a:t>)</a:t>
                      </a:r>
                    </a:p>
                    <a:p>
                      <a:pPr algn="l"/>
                      <a:r>
                        <a:rPr lang="sr-Latn-RS" sz="1200" b="0" dirty="0" smtClean="0">
                          <a:solidFill>
                            <a:srgbClr val="003300"/>
                          </a:solidFill>
                        </a:rPr>
                        <a:t>Dr. Sandra Vladimirov (</a:t>
                      </a:r>
                      <a:r>
                        <a:rPr lang="sr-Latn-RS" sz="1200" b="0" dirty="0" err="1" smtClean="0">
                          <a:solidFill>
                            <a:srgbClr val="003300"/>
                          </a:solidFill>
                        </a:rPr>
                        <a:t>PsyCise</a:t>
                      </a:r>
                      <a:r>
                        <a:rPr lang="sr-Latn-RS" sz="1200" b="0" dirty="0" smtClean="0">
                          <a:solidFill>
                            <a:srgbClr val="003300"/>
                          </a:solidFill>
                        </a:rPr>
                        <a:t> </a:t>
                      </a:r>
                      <a:r>
                        <a:rPr lang="sr-Latn-RS" sz="1200" b="0" dirty="0" err="1" smtClean="0">
                          <a:solidFill>
                            <a:srgbClr val="003300"/>
                          </a:solidFill>
                        </a:rPr>
                        <a:t>project</a:t>
                      </a:r>
                      <a:r>
                        <a:rPr lang="sr-Latn-RS" sz="1200" b="0" dirty="0" smtClean="0">
                          <a:solidFill>
                            <a:srgbClr val="003300"/>
                          </a:solidFill>
                        </a:rPr>
                        <a:t>)</a:t>
                      </a:r>
                      <a:endParaRPr lang="sr-Latn-RS" sz="1200" b="0" dirty="0">
                        <a:solidFill>
                          <a:srgbClr val="003300"/>
                        </a:solidFill>
                      </a:endParaRPr>
                    </a:p>
                  </a:txBody>
                  <a:tcPr marL="36000" marR="36000" marT="46800" marB="468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45244">
                <a:tc>
                  <a:txBody>
                    <a:bodyPr/>
                    <a:lstStyle/>
                    <a:p>
                      <a:pPr algn="l"/>
                      <a:r>
                        <a:rPr lang="sr-Latn-RS" sz="1200" kern="1200" dirty="0" err="1" smtClean="0">
                          <a:solidFill>
                            <a:srgbClr val="7030A0"/>
                          </a:solidFill>
                          <a:effectLst/>
                        </a:rPr>
                        <a:t>Equipment</a:t>
                      </a:r>
                      <a:r>
                        <a:rPr lang="sr-Latn-RS" sz="1200" b="0" dirty="0" smtClean="0">
                          <a:solidFill>
                            <a:srgbClr val="7030A0"/>
                          </a:solidFill>
                        </a:rPr>
                        <a:t>: </a:t>
                      </a:r>
                      <a:endParaRPr lang="sr-Latn-RS" sz="1200" b="0" dirty="0"/>
                    </a:p>
                  </a:txBody>
                  <a:tcPr marL="36000" marR="36000" marT="46800" marB="46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sr-Latn-RS" sz="1200" b="0" dirty="0" err="1" smtClean="0">
                          <a:solidFill>
                            <a:srgbClr val="7030A0"/>
                          </a:solidFill>
                        </a:rPr>
                        <a:t>QuantStudio</a:t>
                      </a:r>
                      <a:r>
                        <a:rPr lang="sr-Latn-RS" sz="1200" b="0" dirty="0" smtClean="0">
                          <a:solidFill>
                            <a:srgbClr val="7030A0"/>
                          </a:solidFill>
                        </a:rPr>
                        <a:t> 5 – </a:t>
                      </a:r>
                      <a:r>
                        <a:rPr lang="sr-Latn-RS" sz="1200" b="0" dirty="0" err="1" smtClean="0">
                          <a:solidFill>
                            <a:srgbClr val="7030A0"/>
                          </a:solidFill>
                        </a:rPr>
                        <a:t>rtPCR</a:t>
                      </a:r>
                      <a:r>
                        <a:rPr lang="sr-Latn-RS" sz="1200" b="0" dirty="0" smtClean="0">
                          <a:solidFill>
                            <a:srgbClr val="7030A0"/>
                          </a:solidFill>
                        </a:rPr>
                        <a:t> </a:t>
                      </a:r>
                      <a:r>
                        <a:rPr lang="sr-Latn-RS" sz="1200" b="0" dirty="0" err="1" smtClean="0">
                          <a:solidFill>
                            <a:srgbClr val="7030A0"/>
                          </a:solidFill>
                        </a:rPr>
                        <a:t>machine</a:t>
                      </a:r>
                      <a:endParaRPr lang="sr-Latn-RS" sz="1200" b="0" dirty="0" smtClean="0">
                        <a:solidFill>
                          <a:srgbClr val="7030A0"/>
                        </a:solidFill>
                      </a:endParaRPr>
                    </a:p>
                    <a:p>
                      <a:pPr algn="l"/>
                      <a:r>
                        <a:rPr lang="sr-Latn-RS" sz="1200" b="0" dirty="0" smtClean="0">
                          <a:solidFill>
                            <a:srgbClr val="7030A0"/>
                          </a:solidFill>
                        </a:rPr>
                        <a:t>FujiLAS-1000plus – </a:t>
                      </a:r>
                      <a:r>
                        <a:rPr lang="sr-Latn-RS" sz="1200" b="0" dirty="0" err="1" smtClean="0">
                          <a:solidFill>
                            <a:srgbClr val="7030A0"/>
                          </a:solidFill>
                        </a:rPr>
                        <a:t>Chemiluminiscent</a:t>
                      </a:r>
                      <a:r>
                        <a:rPr lang="sr-Latn-RS" sz="1200" b="0" dirty="0" smtClean="0">
                          <a:solidFill>
                            <a:srgbClr val="7030A0"/>
                          </a:solidFill>
                        </a:rPr>
                        <a:t> </a:t>
                      </a:r>
                      <a:r>
                        <a:rPr lang="sr-Latn-RS" sz="1200" b="0" dirty="0" err="1" smtClean="0">
                          <a:solidFill>
                            <a:srgbClr val="7030A0"/>
                          </a:solidFill>
                        </a:rPr>
                        <a:t>and</a:t>
                      </a:r>
                      <a:r>
                        <a:rPr lang="sr-Latn-RS" sz="1200" b="0" dirty="0" smtClean="0">
                          <a:solidFill>
                            <a:srgbClr val="7030A0"/>
                          </a:solidFill>
                        </a:rPr>
                        <a:t> </a:t>
                      </a:r>
                      <a:r>
                        <a:rPr lang="sr-Latn-RS" sz="1200" b="0" dirty="0" err="1" smtClean="0">
                          <a:solidFill>
                            <a:srgbClr val="7030A0"/>
                          </a:solidFill>
                        </a:rPr>
                        <a:t>fluorescent</a:t>
                      </a:r>
                      <a:r>
                        <a:rPr lang="sr-Latn-RS" sz="1200" b="0" dirty="0" smtClean="0">
                          <a:solidFill>
                            <a:srgbClr val="7030A0"/>
                          </a:solidFill>
                        </a:rPr>
                        <a:t> </a:t>
                      </a:r>
                      <a:r>
                        <a:rPr lang="sr-Latn-RS" sz="1200" b="0" dirty="0" err="1" smtClean="0">
                          <a:solidFill>
                            <a:srgbClr val="7030A0"/>
                          </a:solidFill>
                        </a:rPr>
                        <a:t>imager</a:t>
                      </a:r>
                      <a:endParaRPr lang="sr-Latn-RS" sz="1200" b="0" dirty="0" smtClean="0">
                        <a:solidFill>
                          <a:srgbClr val="7030A0"/>
                        </a:solidFill>
                      </a:endParaRPr>
                    </a:p>
                    <a:p>
                      <a:pPr algn="l"/>
                      <a:r>
                        <a:rPr lang="sr-Latn-RS" sz="1200" b="0" dirty="0" err="1" smtClean="0">
                          <a:solidFill>
                            <a:srgbClr val="7030A0"/>
                          </a:solidFill>
                        </a:rPr>
                        <a:t>Transcardial</a:t>
                      </a:r>
                      <a:r>
                        <a:rPr lang="sr-Latn-RS" sz="1200" b="0" dirty="0" smtClean="0">
                          <a:solidFill>
                            <a:srgbClr val="7030A0"/>
                          </a:solidFill>
                        </a:rPr>
                        <a:t> </a:t>
                      </a:r>
                      <a:r>
                        <a:rPr lang="sr-Latn-RS" sz="1200" b="0" dirty="0" err="1" smtClean="0">
                          <a:solidFill>
                            <a:srgbClr val="7030A0"/>
                          </a:solidFill>
                        </a:rPr>
                        <a:t>perfusion</a:t>
                      </a:r>
                      <a:r>
                        <a:rPr lang="sr-Latn-RS" sz="1200" b="0" dirty="0" smtClean="0">
                          <a:solidFill>
                            <a:srgbClr val="7030A0"/>
                          </a:solidFill>
                        </a:rPr>
                        <a:t> </a:t>
                      </a:r>
                      <a:r>
                        <a:rPr lang="sr-Latn-RS" sz="1200" b="0" dirty="0" err="1" smtClean="0">
                          <a:solidFill>
                            <a:srgbClr val="7030A0"/>
                          </a:solidFill>
                        </a:rPr>
                        <a:t>pump</a:t>
                      </a:r>
                      <a:r>
                        <a:rPr lang="sr-Latn-RS" sz="1200" b="0" dirty="0" smtClean="0">
                          <a:solidFill>
                            <a:srgbClr val="7030A0"/>
                          </a:solidFill>
                        </a:rPr>
                        <a:t> </a:t>
                      </a:r>
                      <a:r>
                        <a:rPr lang="sr-Latn-RS" sz="1200" b="0" dirty="0" err="1" smtClean="0">
                          <a:solidFill>
                            <a:srgbClr val="7030A0"/>
                          </a:solidFill>
                        </a:rPr>
                        <a:t>for</a:t>
                      </a:r>
                      <a:r>
                        <a:rPr lang="sr-Latn-RS" sz="1200" b="0" dirty="0" smtClean="0">
                          <a:solidFill>
                            <a:srgbClr val="7030A0"/>
                          </a:solidFill>
                        </a:rPr>
                        <a:t> </a:t>
                      </a:r>
                      <a:r>
                        <a:rPr lang="sr-Latn-RS" sz="1200" b="0" dirty="0" err="1" smtClean="0">
                          <a:solidFill>
                            <a:srgbClr val="7030A0"/>
                          </a:solidFill>
                        </a:rPr>
                        <a:t>rodents</a:t>
                      </a:r>
                      <a:endParaRPr lang="sr-Latn-RS" sz="1200" b="0" dirty="0" smtClean="0">
                        <a:solidFill>
                          <a:srgbClr val="7030A0"/>
                        </a:solidFill>
                      </a:endParaRPr>
                    </a:p>
                    <a:p>
                      <a:pPr algn="l"/>
                      <a:r>
                        <a:rPr lang="sr-Latn-RS" sz="1200" b="0" dirty="0" smtClean="0">
                          <a:solidFill>
                            <a:srgbClr val="7030A0"/>
                          </a:solidFill>
                        </a:rPr>
                        <a:t>Nitrogen </a:t>
                      </a:r>
                      <a:r>
                        <a:rPr lang="sr-Latn-RS" sz="1200" b="0" dirty="0" err="1" smtClean="0">
                          <a:solidFill>
                            <a:srgbClr val="7030A0"/>
                          </a:solidFill>
                        </a:rPr>
                        <a:t>vaporizer</a:t>
                      </a:r>
                      <a:r>
                        <a:rPr lang="sr-Latn-RS" sz="1200" b="0" dirty="0" smtClean="0">
                          <a:solidFill>
                            <a:srgbClr val="7030A0"/>
                          </a:solidFill>
                        </a:rPr>
                        <a:t> </a:t>
                      </a:r>
                      <a:r>
                        <a:rPr lang="sr-Latn-RS" sz="1200" b="0" dirty="0" err="1" smtClean="0">
                          <a:solidFill>
                            <a:srgbClr val="7030A0"/>
                          </a:solidFill>
                        </a:rPr>
                        <a:t>with</a:t>
                      </a:r>
                      <a:r>
                        <a:rPr lang="sr-Latn-RS" sz="1200" b="0" dirty="0" smtClean="0">
                          <a:solidFill>
                            <a:srgbClr val="7030A0"/>
                          </a:solidFill>
                        </a:rPr>
                        <a:t> nitrogen generator</a:t>
                      </a:r>
                    </a:p>
                    <a:p>
                      <a:pPr algn="l"/>
                      <a:r>
                        <a:rPr lang="sr-Latn-RS" sz="1200" b="0" dirty="0" err="1" smtClean="0">
                          <a:solidFill>
                            <a:srgbClr val="7030A0"/>
                          </a:solidFill>
                        </a:rPr>
                        <a:t>Small</a:t>
                      </a:r>
                      <a:r>
                        <a:rPr lang="sr-Latn-RS" sz="1200" b="0" dirty="0" smtClean="0">
                          <a:solidFill>
                            <a:srgbClr val="7030A0"/>
                          </a:solidFill>
                        </a:rPr>
                        <a:t> </a:t>
                      </a:r>
                      <a:r>
                        <a:rPr lang="sr-Latn-RS" sz="1200" b="0" dirty="0" err="1" smtClean="0">
                          <a:solidFill>
                            <a:srgbClr val="7030A0"/>
                          </a:solidFill>
                        </a:rPr>
                        <a:t>equipment</a:t>
                      </a:r>
                      <a:r>
                        <a:rPr lang="sr-Latn-RS" sz="1200" b="0" dirty="0" smtClean="0">
                          <a:solidFill>
                            <a:srgbClr val="7030A0"/>
                          </a:solidFill>
                        </a:rPr>
                        <a:t> </a:t>
                      </a:r>
                      <a:r>
                        <a:rPr lang="sr-Latn-RS" sz="1200" b="0" dirty="0" err="1" smtClean="0">
                          <a:solidFill>
                            <a:srgbClr val="7030A0"/>
                          </a:solidFill>
                        </a:rPr>
                        <a:t>for</a:t>
                      </a:r>
                      <a:r>
                        <a:rPr lang="sr-Latn-RS" sz="1200" b="0" dirty="0" smtClean="0">
                          <a:solidFill>
                            <a:srgbClr val="7030A0"/>
                          </a:solidFill>
                        </a:rPr>
                        <a:t> PCR i HPLC </a:t>
                      </a:r>
                      <a:r>
                        <a:rPr lang="sr-Latn-RS" sz="1200" b="0" dirty="0" err="1" smtClean="0">
                          <a:solidFill>
                            <a:srgbClr val="7030A0"/>
                          </a:solidFill>
                        </a:rPr>
                        <a:t>sample</a:t>
                      </a:r>
                      <a:r>
                        <a:rPr lang="sr-Latn-RS" sz="1200" b="0" dirty="0" smtClean="0">
                          <a:solidFill>
                            <a:srgbClr val="7030A0"/>
                          </a:solidFill>
                        </a:rPr>
                        <a:t> </a:t>
                      </a:r>
                      <a:r>
                        <a:rPr lang="sr-Latn-RS" sz="1200" b="0" dirty="0" err="1" smtClean="0">
                          <a:solidFill>
                            <a:srgbClr val="7030A0"/>
                          </a:solidFill>
                        </a:rPr>
                        <a:t>preparation</a:t>
                      </a:r>
                      <a:endParaRPr lang="sr-Latn-RS" sz="1200" b="0" dirty="0">
                        <a:solidFill>
                          <a:srgbClr val="7030A0"/>
                        </a:solidFill>
                      </a:endParaRPr>
                    </a:p>
                  </a:txBody>
                  <a:tcPr marL="36000" marR="36000" marT="46800" marB="468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88969">
                <a:tc>
                  <a:txBody>
                    <a:bodyPr/>
                    <a:lstStyle/>
                    <a:p>
                      <a:pPr algn="l"/>
                      <a:r>
                        <a:rPr lang="sr-Latn-RS" sz="1200" b="0" dirty="0" err="1" smtClean="0">
                          <a:solidFill>
                            <a:srgbClr val="003300"/>
                          </a:solidFill>
                        </a:rPr>
                        <a:t>Methods</a:t>
                      </a:r>
                      <a:r>
                        <a:rPr lang="sr-Latn-RS" sz="1200" b="0" dirty="0" smtClean="0">
                          <a:solidFill>
                            <a:srgbClr val="003300"/>
                          </a:solidFill>
                        </a:rPr>
                        <a:t>: </a:t>
                      </a:r>
                      <a:endParaRPr lang="sr-Latn-RS" sz="1200" b="0" dirty="0">
                        <a:solidFill>
                          <a:srgbClr val="003300"/>
                        </a:solidFill>
                      </a:endParaRPr>
                    </a:p>
                  </a:txBody>
                  <a:tcPr marL="36000" marR="36000" marT="46800" marB="46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vi-VN" sz="1200" b="0" dirty="0" smtClean="0">
                          <a:solidFill>
                            <a:srgbClr val="003300"/>
                          </a:solidFill>
                        </a:rPr>
                        <a:t>Post mortem high resolution MRI of rodent brain (collaboration with Karolinska Institute – KERIC neuroimaging center)</a:t>
                      </a:r>
                    </a:p>
                    <a:p>
                      <a:pPr algn="l"/>
                      <a:r>
                        <a:rPr lang="vi-VN" sz="1200" b="0" dirty="0" smtClean="0">
                          <a:solidFill>
                            <a:srgbClr val="003300"/>
                          </a:solidFill>
                        </a:rPr>
                        <a:t>Rodent Behavior analysis</a:t>
                      </a:r>
                    </a:p>
                    <a:p>
                      <a:pPr algn="l"/>
                      <a:r>
                        <a:rPr lang="vi-VN" sz="1200" b="0" dirty="0" smtClean="0">
                          <a:solidFill>
                            <a:srgbClr val="003300"/>
                          </a:solidFill>
                        </a:rPr>
                        <a:t>Western Blot</a:t>
                      </a:r>
                    </a:p>
                    <a:p>
                      <a:pPr algn="l"/>
                      <a:r>
                        <a:rPr lang="vi-VN" sz="1200" b="0" dirty="0" smtClean="0">
                          <a:solidFill>
                            <a:srgbClr val="003300"/>
                          </a:solidFill>
                        </a:rPr>
                        <a:t>rtPCR – genotyping and gene expression analysis</a:t>
                      </a:r>
                    </a:p>
                    <a:p>
                      <a:pPr algn="l"/>
                      <a:r>
                        <a:rPr lang="vi-VN" sz="1200" b="0" dirty="0" smtClean="0">
                          <a:solidFill>
                            <a:srgbClr val="003300"/>
                          </a:solidFill>
                        </a:rPr>
                        <a:t>Imunohistochemistry</a:t>
                      </a:r>
                    </a:p>
                    <a:p>
                      <a:pPr algn="l"/>
                      <a:r>
                        <a:rPr lang="vi-VN" sz="1200" b="0" dirty="0" smtClean="0">
                          <a:solidFill>
                            <a:srgbClr val="003300"/>
                          </a:solidFill>
                        </a:rPr>
                        <a:t>Therapeutic drug monitoring of psychiatric drugs</a:t>
                      </a:r>
                      <a:endParaRPr lang="vi-VN" sz="1200" b="0" dirty="0">
                        <a:solidFill>
                          <a:srgbClr val="003300"/>
                        </a:solidFill>
                      </a:endParaRPr>
                    </a:p>
                  </a:txBody>
                  <a:tcPr marL="36000" marR="36000" marT="46800" marB="468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6146" name="Picture 2" descr="http://pharmacy.bg.ac.rs/img/Zaposleni/Docenti/Marin%20Jukic.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6999" y="1532323"/>
            <a:ext cx="1282069" cy="1776581"/>
          </a:xfrm>
          <a:prstGeom prst="rect">
            <a:avLst/>
          </a:prstGeom>
          <a:noFill/>
          <a:ln w="63500">
            <a:solidFill>
              <a:srgbClr val="ADCD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538550"/>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1747222" y="616444"/>
            <a:ext cx="4066819" cy="841256"/>
          </a:xfrm>
        </p:spPr>
        <p:txBody>
          <a:bodyPr/>
          <a:lstStyle/>
          <a:p>
            <a:pPr algn="ctr"/>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pPr algn="ctr"/>
            <a:r>
              <a:rPr lang="sr-Latn-RS" sz="2400" dirty="0" smtClean="0">
                <a:solidFill>
                  <a:srgbClr val="7030A0"/>
                </a:solidFill>
              </a:rPr>
              <a:t>ASST</a:t>
            </a:r>
            <a:r>
              <a:rPr lang="sr-Latn-RS" sz="2400" dirty="0">
                <a:solidFill>
                  <a:srgbClr val="7030A0"/>
                </a:solidFill>
              </a:rPr>
              <a:t>. PROF.</a:t>
            </a:r>
            <a:r>
              <a:rPr lang="sr-Latn-RS" sz="2400" dirty="0" smtClean="0">
                <a:solidFill>
                  <a:srgbClr val="7030A0"/>
                </a:solidFill>
              </a:rPr>
              <a:t> </a:t>
            </a:r>
            <a:r>
              <a:rPr lang="sr-Latn-RS" sz="2400" dirty="0" err="1" smtClean="0">
                <a:solidFill>
                  <a:srgbClr val="7030A0"/>
                </a:solidFill>
              </a:rPr>
              <a:t>Marin</a:t>
            </a:r>
            <a:r>
              <a:rPr lang="sr-Latn-RS" sz="2400" dirty="0" smtClean="0">
                <a:solidFill>
                  <a:srgbClr val="7030A0"/>
                </a:solidFill>
              </a:rPr>
              <a:t> </a:t>
            </a:r>
            <a:r>
              <a:rPr lang="sr-Latn-RS" sz="2400" dirty="0" err="1">
                <a:solidFill>
                  <a:srgbClr val="7030A0"/>
                </a:solidFill>
              </a:rPr>
              <a:t>Jukić</a:t>
            </a:r>
            <a:endParaRPr lang="en-US" sz="2400"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52428684"/>
              </p:ext>
            </p:extLst>
          </p:nvPr>
        </p:nvGraphicFramePr>
        <p:xfrm>
          <a:off x="334369" y="1627691"/>
          <a:ext cx="6942731" cy="8628480"/>
        </p:xfrm>
        <a:graphic>
          <a:graphicData uri="http://schemas.openxmlformats.org/drawingml/2006/table">
            <a:tbl>
              <a:tblPr firstRow="1" bandRow="1">
                <a:tableStyleId>{5940675A-B579-460E-94D1-54222C63F5DA}</a:tableStyleId>
              </a:tblPr>
              <a:tblGrid>
                <a:gridCol w="999866">
                  <a:extLst>
                    <a:ext uri="{9D8B030D-6E8A-4147-A177-3AD203B41FA5}">
                      <a16:colId xmlns:a16="http://schemas.microsoft.com/office/drawing/2014/main" val="20000"/>
                    </a:ext>
                  </a:extLst>
                </a:gridCol>
                <a:gridCol w="5942865">
                  <a:extLst>
                    <a:ext uri="{9D8B030D-6E8A-4147-A177-3AD203B41FA5}">
                      <a16:colId xmlns:a16="http://schemas.microsoft.com/office/drawing/2014/main" val="20001"/>
                    </a:ext>
                  </a:extLst>
                </a:gridCol>
              </a:tblGrid>
              <a:tr h="370840">
                <a:tc>
                  <a:txBody>
                    <a:bodyPr/>
                    <a:lstStyle/>
                    <a:p>
                      <a:pPr algn="l"/>
                      <a:r>
                        <a:rPr lang="sr-Latn-RS" sz="1200" b="0" kern="1200" dirty="0" err="1" smtClean="0">
                          <a:solidFill>
                            <a:srgbClr val="003300"/>
                          </a:solidFill>
                          <a:effectLst/>
                          <a:latin typeface="Gill Sans Light (Body)"/>
                        </a:rPr>
                        <a:t>Projects</a:t>
                      </a:r>
                      <a:r>
                        <a:rPr lang="sr-Latn-RS" sz="1200" b="0" kern="1200" dirty="0" smtClean="0">
                          <a:solidFill>
                            <a:srgbClr val="003300"/>
                          </a:solidFill>
                          <a:effectLst/>
                          <a:latin typeface="Gill Sans Light (Body)"/>
                        </a:rPr>
                        <a:t>/</a:t>
                      </a:r>
                      <a:br>
                        <a:rPr lang="sr-Latn-RS" sz="1200" b="0" kern="1200" dirty="0" smtClean="0">
                          <a:solidFill>
                            <a:srgbClr val="003300"/>
                          </a:solidFill>
                          <a:effectLst/>
                          <a:latin typeface="Gill Sans Light (Body)"/>
                        </a:rPr>
                      </a:br>
                      <a:r>
                        <a:rPr lang="sr-Latn-RS" sz="1200" b="0" kern="1200" dirty="0" err="1" smtClean="0">
                          <a:solidFill>
                            <a:srgbClr val="003300"/>
                          </a:solidFill>
                          <a:effectLst/>
                          <a:latin typeface="Gill Sans Light (Body)"/>
                        </a:rPr>
                        <a:t>funding</a:t>
                      </a:r>
                      <a:r>
                        <a:rPr lang="sr-Latn-RS" sz="1200" b="0" kern="1200" dirty="0" smtClean="0">
                          <a:solidFill>
                            <a:srgbClr val="003300"/>
                          </a:solidFill>
                          <a:effectLst/>
                          <a:latin typeface="Gill Sans Light (Body)"/>
                        </a:rPr>
                        <a:t>:</a:t>
                      </a:r>
                      <a:endParaRPr lang="sr-Latn-RS" sz="1200" b="0" dirty="0">
                        <a:solidFill>
                          <a:srgbClr val="003300"/>
                        </a:solidFill>
                        <a:latin typeface="Gill Sans Light (Body)"/>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sr-Latn-RS" sz="1200" b="1" i="0" u="none" strike="noStrike" cap="none" spc="0" baseline="0" dirty="0" err="1" smtClean="0">
                          <a:ln>
                            <a:noFill/>
                          </a:ln>
                          <a:solidFill>
                            <a:srgbClr val="003300"/>
                          </a:solidFill>
                          <a:effectLst/>
                          <a:uFillTx/>
                          <a:latin typeface="Gill Sans Light (Body)"/>
                          <a:ea typeface="+mn-ea"/>
                          <a:cs typeface="+mn-cs"/>
                          <a:sym typeface="Gill Sans"/>
                        </a:rPr>
                        <a:t>PsyCise</a:t>
                      </a:r>
                      <a:r>
                        <a:rPr lang="sr-Latn-RS" sz="1200" b="0" i="0" u="none" strike="noStrike" cap="none" spc="0" baseline="0" dirty="0" smtClean="0">
                          <a:ln>
                            <a:noFill/>
                          </a:ln>
                          <a:solidFill>
                            <a:srgbClr val="003300"/>
                          </a:solidFill>
                          <a:effectLst/>
                          <a:uFillTx/>
                          <a:latin typeface="Gill Sans Light (Body)"/>
                          <a:ea typeface="+mn-ea"/>
                          <a:cs typeface="+mn-cs"/>
                          <a:sym typeface="Gill Sans"/>
                        </a:rPr>
                        <a:t> – </a:t>
                      </a:r>
                      <a:r>
                        <a:rPr lang="sr-Latn-RS" sz="1200" b="0" i="0" u="none" strike="noStrike" cap="none" spc="0" baseline="0" dirty="0" err="1" smtClean="0">
                          <a:ln>
                            <a:noFill/>
                          </a:ln>
                          <a:solidFill>
                            <a:srgbClr val="003300"/>
                          </a:solidFill>
                          <a:effectLst/>
                          <a:uFillTx/>
                          <a:latin typeface="Gill Sans Light (Body)"/>
                          <a:ea typeface="+mn-ea"/>
                          <a:cs typeface="+mn-cs"/>
                          <a:sym typeface="Gill Sans"/>
                        </a:rPr>
                        <a:t>Science</a:t>
                      </a:r>
                      <a:r>
                        <a:rPr lang="sr-Latn-RS" sz="1200" b="0" i="0" u="none" strike="noStrike" cap="none" spc="0" baseline="0" dirty="0" smtClean="0">
                          <a:ln>
                            <a:noFill/>
                          </a:ln>
                          <a:solidFill>
                            <a:srgbClr val="003300"/>
                          </a:solidFill>
                          <a:effectLst/>
                          <a:uFillTx/>
                          <a:latin typeface="Gill Sans Light (Body)"/>
                          <a:ea typeface="+mn-ea"/>
                          <a:cs typeface="+mn-cs"/>
                          <a:sym typeface="Gill Sans"/>
                        </a:rPr>
                        <a:t> </a:t>
                      </a:r>
                      <a:r>
                        <a:rPr lang="sr-Latn-RS" sz="1200" b="0" i="0" u="none" strike="noStrike" cap="none" spc="0" baseline="0" dirty="0" err="1" smtClean="0">
                          <a:ln>
                            <a:noFill/>
                          </a:ln>
                          <a:solidFill>
                            <a:srgbClr val="003300"/>
                          </a:solidFill>
                          <a:effectLst/>
                          <a:uFillTx/>
                          <a:latin typeface="Gill Sans Light (Body)"/>
                          <a:ea typeface="+mn-ea"/>
                          <a:cs typeface="+mn-cs"/>
                          <a:sym typeface="Gill Sans"/>
                        </a:rPr>
                        <a:t>Fund</a:t>
                      </a:r>
                      <a:r>
                        <a:rPr lang="sr-Latn-RS" sz="1200" b="0" i="0" u="none" strike="noStrike" cap="none" spc="0" baseline="0" dirty="0" smtClean="0">
                          <a:ln>
                            <a:noFill/>
                          </a:ln>
                          <a:solidFill>
                            <a:srgbClr val="003300"/>
                          </a:solidFill>
                          <a:effectLst/>
                          <a:uFillTx/>
                          <a:latin typeface="Gill Sans Light (Body)"/>
                          <a:ea typeface="+mn-ea"/>
                          <a:cs typeface="+mn-cs"/>
                          <a:sym typeface="Gill Sans"/>
                        </a:rPr>
                        <a:t> </a:t>
                      </a:r>
                      <a:r>
                        <a:rPr lang="sr-Latn-RS" sz="1200" b="0" i="0" u="none" strike="noStrike" cap="none" spc="0" baseline="0" dirty="0" err="1" smtClean="0">
                          <a:ln>
                            <a:noFill/>
                          </a:ln>
                          <a:solidFill>
                            <a:srgbClr val="003300"/>
                          </a:solidFill>
                          <a:effectLst/>
                          <a:uFillTx/>
                          <a:latin typeface="Gill Sans Light (Body)"/>
                          <a:ea typeface="+mn-ea"/>
                          <a:cs typeface="+mn-cs"/>
                          <a:sym typeface="Gill Sans"/>
                        </a:rPr>
                        <a:t>of</a:t>
                      </a:r>
                      <a:r>
                        <a:rPr lang="sr-Latn-RS" sz="1200" b="0" i="0" u="none" strike="noStrike" cap="none" spc="0" baseline="0" dirty="0" smtClean="0">
                          <a:ln>
                            <a:noFill/>
                          </a:ln>
                          <a:solidFill>
                            <a:srgbClr val="003300"/>
                          </a:solidFill>
                          <a:effectLst/>
                          <a:uFillTx/>
                          <a:latin typeface="Gill Sans Light (Body)"/>
                          <a:ea typeface="+mn-ea"/>
                          <a:cs typeface="+mn-cs"/>
                          <a:sym typeface="Gill Sans"/>
                        </a:rPr>
                        <a:t> </a:t>
                      </a:r>
                      <a:r>
                        <a:rPr lang="sr-Latn-RS" sz="1200" b="0" i="0" u="none" strike="noStrike" cap="none" spc="0" baseline="0" dirty="0" err="1" smtClean="0">
                          <a:ln>
                            <a:noFill/>
                          </a:ln>
                          <a:solidFill>
                            <a:srgbClr val="003300"/>
                          </a:solidFill>
                          <a:effectLst/>
                          <a:uFillTx/>
                          <a:latin typeface="Gill Sans Light (Body)"/>
                          <a:ea typeface="+mn-ea"/>
                          <a:cs typeface="+mn-cs"/>
                          <a:sym typeface="Gill Sans"/>
                        </a:rPr>
                        <a:t>the</a:t>
                      </a:r>
                      <a:r>
                        <a:rPr lang="sr-Latn-RS" sz="1200" b="0" i="0" u="none" strike="noStrike" cap="none" spc="0" baseline="0" dirty="0" smtClean="0">
                          <a:ln>
                            <a:noFill/>
                          </a:ln>
                          <a:solidFill>
                            <a:srgbClr val="003300"/>
                          </a:solidFill>
                          <a:effectLst/>
                          <a:uFillTx/>
                          <a:latin typeface="Gill Sans Light (Body)"/>
                          <a:ea typeface="+mn-ea"/>
                          <a:cs typeface="+mn-cs"/>
                          <a:sym typeface="Gill Sans"/>
                        </a:rPr>
                        <a:t> </a:t>
                      </a:r>
                      <a:r>
                        <a:rPr lang="sr-Latn-RS" sz="1200" b="0" i="0" u="none" strike="noStrike" cap="none" spc="0" baseline="0" dirty="0" err="1" smtClean="0">
                          <a:ln>
                            <a:noFill/>
                          </a:ln>
                          <a:solidFill>
                            <a:srgbClr val="003300"/>
                          </a:solidFill>
                          <a:effectLst/>
                          <a:uFillTx/>
                          <a:latin typeface="Gill Sans Light (Body)"/>
                          <a:ea typeface="+mn-ea"/>
                          <a:cs typeface="+mn-cs"/>
                          <a:sym typeface="Gill Sans"/>
                        </a:rPr>
                        <a:t>Republic</a:t>
                      </a:r>
                      <a:r>
                        <a:rPr lang="sr-Latn-RS" sz="1200" b="0" i="0" u="none" strike="noStrike" cap="none" spc="0" baseline="0" dirty="0" smtClean="0">
                          <a:ln>
                            <a:noFill/>
                          </a:ln>
                          <a:solidFill>
                            <a:srgbClr val="003300"/>
                          </a:solidFill>
                          <a:effectLst/>
                          <a:uFillTx/>
                          <a:latin typeface="Gill Sans Light (Body)"/>
                          <a:ea typeface="+mn-ea"/>
                          <a:cs typeface="+mn-cs"/>
                          <a:sym typeface="Gill Sans"/>
                        </a:rPr>
                        <a:t> </a:t>
                      </a:r>
                      <a:r>
                        <a:rPr lang="sr-Latn-RS" sz="1200" b="0" i="0" u="none" strike="noStrike" cap="none" spc="0" baseline="0" dirty="0" err="1" smtClean="0">
                          <a:ln>
                            <a:noFill/>
                          </a:ln>
                          <a:solidFill>
                            <a:srgbClr val="003300"/>
                          </a:solidFill>
                          <a:effectLst/>
                          <a:uFillTx/>
                          <a:latin typeface="Gill Sans Light (Body)"/>
                          <a:ea typeface="+mn-ea"/>
                          <a:cs typeface="+mn-cs"/>
                          <a:sym typeface="Gill Sans"/>
                        </a:rPr>
                        <a:t>of</a:t>
                      </a:r>
                      <a:r>
                        <a:rPr lang="sr-Latn-RS" sz="1200" b="0" i="0" u="none" strike="noStrike" cap="none" spc="0" baseline="0" dirty="0" smtClean="0">
                          <a:ln>
                            <a:noFill/>
                          </a:ln>
                          <a:solidFill>
                            <a:srgbClr val="003300"/>
                          </a:solidFill>
                          <a:effectLst/>
                          <a:uFillTx/>
                          <a:latin typeface="Gill Sans Light (Body)"/>
                          <a:ea typeface="+mn-ea"/>
                          <a:cs typeface="+mn-cs"/>
                          <a:sym typeface="Gill Sans"/>
                        </a:rPr>
                        <a:t> </a:t>
                      </a:r>
                      <a:r>
                        <a:rPr lang="sr-Latn-RS" sz="1200" b="0" i="0" u="none" strike="noStrike" cap="none" spc="0" baseline="0" dirty="0" err="1" smtClean="0">
                          <a:ln>
                            <a:noFill/>
                          </a:ln>
                          <a:solidFill>
                            <a:srgbClr val="003300"/>
                          </a:solidFill>
                          <a:effectLst/>
                          <a:uFillTx/>
                          <a:latin typeface="Gill Sans Light (Body)"/>
                          <a:ea typeface="+mn-ea"/>
                          <a:cs typeface="+mn-cs"/>
                          <a:sym typeface="Gill Sans"/>
                        </a:rPr>
                        <a:t>Serbia</a:t>
                      </a:r>
                      <a:r>
                        <a:rPr lang="sr-Latn-RS" sz="1200" b="0" i="0" u="none" strike="noStrike" cap="none" spc="0" baseline="0" dirty="0" smtClean="0">
                          <a:ln>
                            <a:noFill/>
                          </a:ln>
                          <a:solidFill>
                            <a:srgbClr val="003300"/>
                          </a:solidFill>
                          <a:effectLst/>
                          <a:uFillTx/>
                          <a:latin typeface="Gill Sans Light (Body)"/>
                          <a:ea typeface="+mn-ea"/>
                          <a:cs typeface="+mn-cs"/>
                          <a:sym typeface="Gill Sans"/>
                        </a:rPr>
                        <a:t> 199.872,88 EUR</a:t>
                      </a:r>
                    </a:p>
                    <a:p>
                      <a:pPr algn="l"/>
                      <a:r>
                        <a:rPr lang="sr-Latn-RS" sz="1200" b="1" i="0" u="none" strike="noStrike" cap="none" spc="0" baseline="0" dirty="0" err="1" smtClean="0">
                          <a:ln>
                            <a:noFill/>
                          </a:ln>
                          <a:solidFill>
                            <a:srgbClr val="003300"/>
                          </a:solidFill>
                          <a:effectLst/>
                          <a:uFillTx/>
                          <a:latin typeface="Gill Sans Light (Body)"/>
                          <a:ea typeface="+mn-ea"/>
                          <a:cs typeface="+mn-cs"/>
                          <a:sym typeface="Gill Sans"/>
                        </a:rPr>
                        <a:t>PGx</a:t>
                      </a:r>
                      <a:r>
                        <a:rPr lang="sr-Latn-RS" sz="1200" b="1" i="0" u="none" strike="noStrike" cap="none" spc="0" baseline="0" dirty="0" smtClean="0">
                          <a:ln>
                            <a:noFill/>
                          </a:ln>
                          <a:solidFill>
                            <a:srgbClr val="003300"/>
                          </a:solidFill>
                          <a:effectLst/>
                          <a:uFillTx/>
                          <a:latin typeface="Gill Sans Light (Body)"/>
                          <a:ea typeface="+mn-ea"/>
                          <a:cs typeface="+mn-cs"/>
                          <a:sym typeface="Gill Sans"/>
                        </a:rPr>
                        <a:t>-PSY</a:t>
                      </a:r>
                      <a:r>
                        <a:rPr lang="sr-Latn-RS" sz="1200" b="0" i="0" u="none" strike="noStrike" cap="none" spc="0" baseline="0" dirty="0" smtClean="0">
                          <a:ln>
                            <a:noFill/>
                          </a:ln>
                          <a:solidFill>
                            <a:srgbClr val="003300"/>
                          </a:solidFill>
                          <a:effectLst/>
                          <a:uFillTx/>
                          <a:latin typeface="Gill Sans Light (Body)"/>
                          <a:ea typeface="+mn-ea"/>
                          <a:cs typeface="+mn-cs"/>
                          <a:sym typeface="Gill Sans"/>
                        </a:rPr>
                        <a:t> – </a:t>
                      </a:r>
                      <a:r>
                        <a:rPr lang="sr-Latn-RS" sz="1200" b="0" i="0" u="none" strike="noStrike" cap="none" spc="0" baseline="0" dirty="0" err="1" smtClean="0">
                          <a:ln>
                            <a:noFill/>
                          </a:ln>
                          <a:solidFill>
                            <a:srgbClr val="003300"/>
                          </a:solidFill>
                          <a:effectLst/>
                          <a:uFillTx/>
                          <a:latin typeface="Gill Sans Light (Body)"/>
                          <a:ea typeface="+mn-ea"/>
                          <a:cs typeface="+mn-cs"/>
                          <a:sym typeface="Gill Sans"/>
                        </a:rPr>
                        <a:t>Hoziron</a:t>
                      </a:r>
                      <a:r>
                        <a:rPr lang="sr-Latn-RS" sz="1200" b="0" i="0" u="none" strike="noStrike" cap="none" spc="0" baseline="0" dirty="0" smtClean="0">
                          <a:ln>
                            <a:noFill/>
                          </a:ln>
                          <a:solidFill>
                            <a:srgbClr val="003300"/>
                          </a:solidFill>
                          <a:effectLst/>
                          <a:uFillTx/>
                          <a:latin typeface="Gill Sans Light (Body)"/>
                          <a:ea typeface="+mn-ea"/>
                          <a:cs typeface="+mn-cs"/>
                          <a:sym typeface="Gill Sans"/>
                        </a:rPr>
                        <a:t> 2020 </a:t>
                      </a:r>
                      <a:r>
                        <a:rPr lang="sr-Latn-RS" sz="1200" b="0" i="0" u="none" strike="noStrike" cap="none" spc="0" baseline="0" dirty="0" err="1" smtClean="0">
                          <a:ln>
                            <a:noFill/>
                          </a:ln>
                          <a:solidFill>
                            <a:srgbClr val="003300"/>
                          </a:solidFill>
                          <a:effectLst/>
                          <a:uFillTx/>
                          <a:latin typeface="Gill Sans Light (Body)"/>
                          <a:ea typeface="+mn-ea"/>
                          <a:cs typeface="+mn-cs"/>
                          <a:sym typeface="Gill Sans"/>
                        </a:rPr>
                        <a:t>research</a:t>
                      </a:r>
                      <a:r>
                        <a:rPr lang="sr-Latn-RS" sz="1200" b="0" i="0" u="none" strike="noStrike" cap="none" spc="0" baseline="0" dirty="0" smtClean="0">
                          <a:ln>
                            <a:noFill/>
                          </a:ln>
                          <a:solidFill>
                            <a:srgbClr val="003300"/>
                          </a:solidFill>
                          <a:effectLst/>
                          <a:uFillTx/>
                          <a:latin typeface="Gill Sans Light (Body)"/>
                          <a:ea typeface="+mn-ea"/>
                          <a:cs typeface="+mn-cs"/>
                          <a:sym typeface="Gill Sans"/>
                        </a:rPr>
                        <a:t> </a:t>
                      </a:r>
                      <a:r>
                        <a:rPr lang="sr-Latn-RS" sz="1200" b="0" i="0" u="none" strike="noStrike" cap="none" spc="0" baseline="0" dirty="0" err="1" smtClean="0">
                          <a:ln>
                            <a:noFill/>
                          </a:ln>
                          <a:solidFill>
                            <a:srgbClr val="003300"/>
                          </a:solidFill>
                          <a:effectLst/>
                          <a:uFillTx/>
                          <a:latin typeface="Gill Sans Light (Body)"/>
                          <a:ea typeface="+mn-ea"/>
                          <a:cs typeface="+mn-cs"/>
                          <a:sym typeface="Gill Sans"/>
                        </a:rPr>
                        <a:t>and</a:t>
                      </a:r>
                      <a:r>
                        <a:rPr lang="sr-Latn-RS" sz="1200" b="0" i="0" u="none" strike="noStrike" cap="none" spc="0" baseline="0" dirty="0" smtClean="0">
                          <a:ln>
                            <a:noFill/>
                          </a:ln>
                          <a:solidFill>
                            <a:srgbClr val="003300"/>
                          </a:solidFill>
                          <a:effectLst/>
                          <a:uFillTx/>
                          <a:latin typeface="Gill Sans Light (Body)"/>
                          <a:ea typeface="+mn-ea"/>
                          <a:cs typeface="+mn-cs"/>
                          <a:sym typeface="Gill Sans"/>
                        </a:rPr>
                        <a:t> </a:t>
                      </a:r>
                      <a:r>
                        <a:rPr lang="sr-Latn-RS" sz="1200" b="0" i="0" u="none" strike="noStrike" cap="none" spc="0" baseline="0" dirty="0" err="1" smtClean="0">
                          <a:ln>
                            <a:noFill/>
                          </a:ln>
                          <a:solidFill>
                            <a:srgbClr val="003300"/>
                          </a:solidFill>
                          <a:effectLst/>
                          <a:uFillTx/>
                          <a:latin typeface="Gill Sans Light (Body)"/>
                          <a:ea typeface="+mn-ea"/>
                          <a:cs typeface="+mn-cs"/>
                          <a:sym typeface="Gill Sans"/>
                        </a:rPr>
                        <a:t>innovation</a:t>
                      </a:r>
                      <a:r>
                        <a:rPr lang="sr-Latn-RS" sz="1200" b="0" i="0" u="none" strike="noStrike" cap="none" spc="0" baseline="0" dirty="0" smtClean="0">
                          <a:ln>
                            <a:noFill/>
                          </a:ln>
                          <a:solidFill>
                            <a:srgbClr val="003300"/>
                          </a:solidFill>
                          <a:effectLst/>
                          <a:uFillTx/>
                          <a:latin typeface="Gill Sans Light (Body)"/>
                          <a:ea typeface="+mn-ea"/>
                          <a:cs typeface="+mn-cs"/>
                          <a:sym typeface="Gill Sans"/>
                        </a:rPr>
                        <a:t> 484.981,25 EUR</a:t>
                      </a:r>
                    </a:p>
                    <a:p>
                      <a:pPr algn="l"/>
                      <a:r>
                        <a:rPr lang="sr-Latn-RS" sz="1200" b="1" i="0" u="none" strike="noStrike" cap="none" spc="0" baseline="0" dirty="0" smtClean="0">
                          <a:ln>
                            <a:noFill/>
                          </a:ln>
                          <a:solidFill>
                            <a:srgbClr val="003300"/>
                          </a:solidFill>
                          <a:effectLst/>
                          <a:uFillTx/>
                          <a:latin typeface="Gill Sans Light (Body)"/>
                          <a:ea typeface="+mn-ea"/>
                          <a:cs typeface="+mn-cs"/>
                          <a:sym typeface="Gill Sans"/>
                        </a:rPr>
                        <a:t>Pokreni se za nauku</a:t>
                      </a:r>
                      <a:r>
                        <a:rPr lang="sr-Latn-RS" sz="1200" b="0" i="0" u="none" strike="noStrike" cap="none" spc="0" baseline="0" dirty="0" smtClean="0">
                          <a:ln>
                            <a:noFill/>
                          </a:ln>
                          <a:solidFill>
                            <a:srgbClr val="003300"/>
                          </a:solidFill>
                          <a:effectLst/>
                          <a:uFillTx/>
                          <a:latin typeface="Gill Sans Light (Body)"/>
                          <a:ea typeface="+mn-ea"/>
                          <a:cs typeface="+mn-cs"/>
                          <a:sym typeface="Gill Sans"/>
                        </a:rPr>
                        <a:t> </a:t>
                      </a:r>
                      <a:r>
                        <a:rPr lang="sr-Latn-RS" sz="1200" b="0" i="0" u="none" strike="noStrike" cap="none" spc="0" baseline="0" dirty="0" err="1" smtClean="0">
                          <a:ln>
                            <a:noFill/>
                          </a:ln>
                          <a:solidFill>
                            <a:srgbClr val="003300"/>
                          </a:solidFill>
                          <a:effectLst/>
                          <a:uFillTx/>
                          <a:latin typeface="Gill Sans Light (Body)"/>
                          <a:ea typeface="+mn-ea"/>
                          <a:cs typeface="+mn-cs"/>
                          <a:sym typeface="Gill Sans"/>
                        </a:rPr>
                        <a:t>initiative</a:t>
                      </a:r>
                      <a:r>
                        <a:rPr lang="sr-Latn-RS" sz="1200" b="0" i="0" u="none" strike="noStrike" cap="none" spc="0" baseline="0" dirty="0" smtClean="0">
                          <a:ln>
                            <a:noFill/>
                          </a:ln>
                          <a:solidFill>
                            <a:srgbClr val="003300"/>
                          </a:solidFill>
                          <a:effectLst/>
                          <a:uFillTx/>
                          <a:latin typeface="Gill Sans Light (Body)"/>
                          <a:ea typeface="+mn-ea"/>
                          <a:cs typeface="+mn-cs"/>
                          <a:sym typeface="Gill Sans"/>
                        </a:rPr>
                        <a:t> 1.200.000 RSD</a:t>
                      </a:r>
                      <a:endParaRPr lang="sr-Latn-RS" sz="1200" b="0" i="0" u="none" strike="noStrike" cap="none" spc="0" baseline="0" dirty="0">
                        <a:ln>
                          <a:noFill/>
                        </a:ln>
                        <a:solidFill>
                          <a:srgbClr val="003300"/>
                        </a:solidFill>
                        <a:effectLst/>
                        <a:uFillTx/>
                        <a:latin typeface="Gill Sans Light (Body)"/>
                        <a:ea typeface="+mn-ea"/>
                        <a:cs typeface="+mn-cs"/>
                        <a:sym typeface="Gill Sans"/>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l"/>
                      <a:r>
                        <a:rPr lang="sr-Latn-RS" sz="1200" kern="1200" dirty="0" err="1" smtClean="0">
                          <a:solidFill>
                            <a:srgbClr val="7030A0"/>
                          </a:solidFill>
                          <a:effectLst/>
                        </a:rPr>
                        <a:t>Collabora</a:t>
                      </a:r>
                      <a:r>
                        <a:rPr lang="sr-Latn-RS" sz="1200" kern="1200" dirty="0" smtClean="0">
                          <a:solidFill>
                            <a:srgbClr val="7030A0"/>
                          </a:solidFill>
                          <a:effectLst/>
                        </a:rPr>
                        <a:t>-</a:t>
                      </a:r>
                      <a:r>
                        <a:rPr lang="sr-Latn-RS" sz="1200" kern="1200" dirty="0" err="1" smtClean="0">
                          <a:solidFill>
                            <a:srgbClr val="7030A0"/>
                          </a:solidFill>
                          <a:effectLst/>
                        </a:rPr>
                        <a:t>tions</a:t>
                      </a:r>
                      <a:r>
                        <a:rPr lang="sr-Latn-RS" sz="1200" b="0" i="0" u="none" strike="noStrike" cap="none" spc="0" baseline="0" dirty="0" smtClean="0">
                          <a:ln>
                            <a:noFill/>
                          </a:ln>
                          <a:solidFill>
                            <a:srgbClr val="7030A0"/>
                          </a:solidFill>
                          <a:effectLst/>
                          <a:uFillTx/>
                          <a:latin typeface="Gill Sans Light (Body)"/>
                          <a:ea typeface="+mn-ea"/>
                          <a:cs typeface="+mn-cs"/>
                          <a:sym typeface="Gill Sans"/>
                        </a:rPr>
                        <a:t>:</a:t>
                      </a:r>
                      <a:endParaRPr lang="sr-Latn-RS" sz="1200" b="0" dirty="0">
                        <a:solidFill>
                          <a:srgbClr val="7030A0"/>
                        </a:solidFill>
                        <a:latin typeface="Gill Sans Light (Body)"/>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sr-Latn-RS" sz="1200" b="1" i="0" u="none" strike="noStrike" cap="none" spc="0" baseline="0" dirty="0" err="1" smtClean="0">
                          <a:ln>
                            <a:noFill/>
                          </a:ln>
                          <a:solidFill>
                            <a:srgbClr val="7030A0"/>
                          </a:solidFill>
                          <a:effectLst/>
                          <a:uFillTx/>
                          <a:latin typeface="Gill Sans Light (Body)"/>
                          <a:ea typeface="+mn-ea"/>
                          <a:cs typeface="+mn-cs"/>
                          <a:sym typeface="Gill Sans"/>
                        </a:rPr>
                        <a:t>University</a:t>
                      </a:r>
                      <a:r>
                        <a:rPr lang="sr-Latn-RS" sz="1200" b="1" i="0" u="none" strike="noStrike" cap="none" spc="0" baseline="0" dirty="0" smtClean="0">
                          <a:ln>
                            <a:noFill/>
                          </a:ln>
                          <a:solidFill>
                            <a:srgbClr val="7030A0"/>
                          </a:solidFill>
                          <a:effectLst/>
                          <a:uFillTx/>
                          <a:latin typeface="Gill Sans Light (Body)"/>
                          <a:ea typeface="+mn-ea"/>
                          <a:cs typeface="+mn-cs"/>
                          <a:sym typeface="Gill Sans"/>
                        </a:rPr>
                        <a:t> </a:t>
                      </a:r>
                      <a:r>
                        <a:rPr lang="sr-Latn-RS" sz="1200" b="1" i="0" u="none" strike="noStrike" cap="none" spc="0" baseline="0" dirty="0" err="1" smtClean="0">
                          <a:ln>
                            <a:noFill/>
                          </a:ln>
                          <a:solidFill>
                            <a:srgbClr val="7030A0"/>
                          </a:solidFill>
                          <a:effectLst/>
                          <a:uFillTx/>
                          <a:latin typeface="Gill Sans Light (Body)"/>
                          <a:ea typeface="+mn-ea"/>
                          <a:cs typeface="+mn-cs"/>
                          <a:sym typeface="Gill Sans"/>
                        </a:rPr>
                        <a:t>of</a:t>
                      </a:r>
                      <a:r>
                        <a:rPr lang="sr-Latn-RS" sz="1200" b="1" i="0" u="none" strike="noStrike" cap="none" spc="0" baseline="0" dirty="0" smtClean="0">
                          <a:ln>
                            <a:noFill/>
                          </a:ln>
                          <a:solidFill>
                            <a:srgbClr val="7030A0"/>
                          </a:solidFill>
                          <a:effectLst/>
                          <a:uFillTx/>
                          <a:latin typeface="Gill Sans Light (Body)"/>
                          <a:ea typeface="+mn-ea"/>
                          <a:cs typeface="+mn-cs"/>
                          <a:sym typeface="Gill Sans"/>
                        </a:rPr>
                        <a:t> </a:t>
                      </a:r>
                      <a:r>
                        <a:rPr lang="sr-Latn-RS" sz="1200" b="1" i="0" u="none" strike="noStrike" cap="none" spc="0" baseline="0" dirty="0" err="1" smtClean="0">
                          <a:ln>
                            <a:noFill/>
                          </a:ln>
                          <a:solidFill>
                            <a:srgbClr val="7030A0"/>
                          </a:solidFill>
                          <a:effectLst/>
                          <a:uFillTx/>
                          <a:latin typeface="Gill Sans Light (Body)"/>
                          <a:ea typeface="+mn-ea"/>
                          <a:cs typeface="+mn-cs"/>
                          <a:sym typeface="Gill Sans"/>
                        </a:rPr>
                        <a:t>Belgrade</a:t>
                      </a:r>
                      <a:r>
                        <a:rPr lang="sr-Latn-RS" sz="1200" b="1" i="0" u="none" strike="noStrike" cap="none" spc="0" baseline="0" dirty="0" smtClean="0">
                          <a:ln>
                            <a:noFill/>
                          </a:ln>
                          <a:solidFill>
                            <a:srgbClr val="7030A0"/>
                          </a:solidFill>
                          <a:effectLst/>
                          <a:uFillTx/>
                          <a:latin typeface="Gill Sans Light (Body)"/>
                          <a:ea typeface="+mn-ea"/>
                          <a:cs typeface="+mn-cs"/>
                          <a:sym typeface="Gill Sans"/>
                        </a:rPr>
                        <a:t> – </a:t>
                      </a:r>
                      <a:r>
                        <a:rPr lang="sr-Latn-RS" sz="1200" b="1" i="0" u="none" strike="noStrike" cap="none" spc="0" baseline="0" dirty="0" err="1" smtClean="0">
                          <a:ln>
                            <a:noFill/>
                          </a:ln>
                          <a:solidFill>
                            <a:srgbClr val="7030A0"/>
                          </a:solidFill>
                          <a:effectLst/>
                          <a:uFillTx/>
                          <a:latin typeface="Gill Sans Light (Body)"/>
                          <a:ea typeface="+mn-ea"/>
                          <a:cs typeface="+mn-cs"/>
                          <a:sym typeface="Gill Sans"/>
                        </a:rPr>
                        <a:t>Faculty</a:t>
                      </a:r>
                      <a:r>
                        <a:rPr lang="sr-Latn-RS" sz="1200" b="1" i="0" u="none" strike="noStrike" cap="none" spc="0" baseline="0" dirty="0" smtClean="0">
                          <a:ln>
                            <a:noFill/>
                          </a:ln>
                          <a:solidFill>
                            <a:srgbClr val="7030A0"/>
                          </a:solidFill>
                          <a:effectLst/>
                          <a:uFillTx/>
                          <a:latin typeface="Gill Sans Light (Body)"/>
                          <a:ea typeface="+mn-ea"/>
                          <a:cs typeface="+mn-cs"/>
                          <a:sym typeface="Gill Sans"/>
                        </a:rPr>
                        <a:t> </a:t>
                      </a:r>
                      <a:r>
                        <a:rPr lang="sr-Latn-RS" sz="1200" b="1" i="0" u="none" strike="noStrike" cap="none" spc="0" baseline="0" dirty="0" err="1" smtClean="0">
                          <a:ln>
                            <a:noFill/>
                          </a:ln>
                          <a:solidFill>
                            <a:srgbClr val="7030A0"/>
                          </a:solidFill>
                          <a:effectLst/>
                          <a:uFillTx/>
                          <a:latin typeface="Gill Sans Light (Body)"/>
                          <a:ea typeface="+mn-ea"/>
                          <a:cs typeface="+mn-cs"/>
                          <a:sym typeface="Gill Sans"/>
                        </a:rPr>
                        <a:t>of</a:t>
                      </a:r>
                      <a:r>
                        <a:rPr lang="sr-Latn-RS" sz="1200" b="1" i="0" u="none" strike="noStrike" cap="none" spc="0" baseline="0" dirty="0" smtClean="0">
                          <a:ln>
                            <a:noFill/>
                          </a:ln>
                          <a:solidFill>
                            <a:srgbClr val="7030A0"/>
                          </a:solidFill>
                          <a:effectLst/>
                          <a:uFillTx/>
                          <a:latin typeface="Gill Sans Light (Body)"/>
                          <a:ea typeface="+mn-ea"/>
                          <a:cs typeface="+mn-cs"/>
                          <a:sym typeface="Gill Sans"/>
                        </a:rPr>
                        <a:t> </a:t>
                      </a:r>
                      <a:r>
                        <a:rPr lang="sr-Latn-RS" sz="1200" b="1" i="0" u="none" strike="noStrike" cap="none" spc="0" baseline="0" dirty="0" err="1" smtClean="0">
                          <a:ln>
                            <a:noFill/>
                          </a:ln>
                          <a:solidFill>
                            <a:srgbClr val="7030A0"/>
                          </a:solidFill>
                          <a:effectLst/>
                          <a:uFillTx/>
                          <a:latin typeface="Gill Sans Light (Body)"/>
                          <a:ea typeface="+mn-ea"/>
                          <a:cs typeface="+mn-cs"/>
                          <a:sym typeface="Gill Sans"/>
                        </a:rPr>
                        <a:t>Pharmacy</a:t>
                      </a:r>
                      <a:endParaRPr lang="sr-Latn-RS" sz="1200" b="1" i="0" u="none" strike="noStrike" cap="none" spc="0" baseline="0" dirty="0" smtClean="0">
                        <a:ln>
                          <a:noFill/>
                        </a:ln>
                        <a:solidFill>
                          <a:srgbClr val="7030A0"/>
                        </a:solidFill>
                        <a:effectLst/>
                        <a:uFillTx/>
                        <a:latin typeface="Gill Sans Light (Body)"/>
                        <a:ea typeface="+mn-ea"/>
                        <a:cs typeface="+mn-cs"/>
                        <a:sym typeface="Gill Sans"/>
                      </a:endParaRPr>
                    </a:p>
                    <a:p>
                      <a:pPr algn="l"/>
                      <a:r>
                        <a:rPr lang="sr-Latn-RS" sz="1200" b="0" i="0" u="none" strike="noStrike" cap="none" spc="0" baseline="0" dirty="0" smtClean="0">
                          <a:ln>
                            <a:noFill/>
                          </a:ln>
                          <a:solidFill>
                            <a:srgbClr val="7030A0"/>
                          </a:solidFill>
                          <a:effectLst/>
                          <a:uFillTx/>
                          <a:latin typeface="Gill Sans Light (Body)"/>
                          <a:ea typeface="+mn-ea"/>
                          <a:cs typeface="+mn-cs"/>
                          <a:sym typeface="Gill Sans"/>
                        </a:rPr>
                        <a:t>   Prof. Vesna Pešić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group</a:t>
                      </a:r>
                      <a:endParaRPr lang="sr-Latn-RS" sz="1200" b="0" i="0" u="none" strike="noStrike" cap="none" spc="0" baseline="0" dirty="0" smtClean="0">
                        <a:ln>
                          <a:noFill/>
                        </a:ln>
                        <a:solidFill>
                          <a:srgbClr val="7030A0"/>
                        </a:solidFill>
                        <a:effectLst/>
                        <a:uFillTx/>
                        <a:latin typeface="Gill Sans Light (Body)"/>
                        <a:ea typeface="+mn-ea"/>
                        <a:cs typeface="+mn-cs"/>
                        <a:sym typeface="Gill Sans"/>
                      </a:endParaRPr>
                    </a:p>
                    <a:p>
                      <a:pPr algn="l"/>
                      <a:r>
                        <a:rPr lang="sr-Latn-RS" sz="1200" b="0" i="0" u="none" strike="noStrike" cap="none" spc="0" baseline="0" dirty="0" smtClean="0">
                          <a:ln>
                            <a:noFill/>
                          </a:ln>
                          <a:solidFill>
                            <a:srgbClr val="7030A0"/>
                          </a:solidFill>
                          <a:effectLst/>
                          <a:uFillTx/>
                          <a:latin typeface="Gill Sans Light (Body)"/>
                          <a:ea typeface="+mn-ea"/>
                          <a:cs typeface="+mn-cs"/>
                          <a:sym typeface="Gill Sans"/>
                        </a:rPr>
                        <a:t>   Prof. Miroslav Savić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group</a:t>
                      </a:r>
                      <a:endParaRPr lang="sr-Latn-RS" sz="1200" b="0" i="0" u="none" strike="noStrike" cap="none" spc="0" baseline="0" dirty="0" smtClean="0">
                        <a:ln>
                          <a:noFill/>
                        </a:ln>
                        <a:solidFill>
                          <a:srgbClr val="7030A0"/>
                        </a:solidFill>
                        <a:effectLst/>
                        <a:uFillTx/>
                        <a:latin typeface="Gill Sans Light (Body)"/>
                        <a:ea typeface="+mn-ea"/>
                        <a:cs typeface="+mn-cs"/>
                        <a:sym typeface="Gill Sans"/>
                      </a:endParaRPr>
                    </a:p>
                    <a:p>
                      <a:pPr algn="l"/>
                      <a:r>
                        <a:rPr lang="sr-Latn-RS" sz="1200" b="0" i="0" u="none" strike="noStrike" cap="none" spc="0" baseline="0" dirty="0" smtClean="0">
                          <a:ln>
                            <a:noFill/>
                          </a:ln>
                          <a:solidFill>
                            <a:srgbClr val="7030A0"/>
                          </a:solidFill>
                          <a:effectLst/>
                          <a:uFillTx/>
                          <a:latin typeface="Gill Sans Light (Body)"/>
                          <a:ea typeface="+mn-ea"/>
                          <a:cs typeface="+mn-cs"/>
                          <a:sym typeface="Gill Sans"/>
                        </a:rPr>
                        <a:t>   Prof. Svetlana Ignjatović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group</a:t>
                      </a:r>
                      <a:endParaRPr lang="sr-Latn-RS" sz="1200" b="0" i="0" u="none" strike="noStrike" cap="none" spc="0" baseline="0" dirty="0" smtClean="0">
                        <a:ln>
                          <a:noFill/>
                        </a:ln>
                        <a:solidFill>
                          <a:srgbClr val="7030A0"/>
                        </a:solidFill>
                        <a:effectLst/>
                        <a:uFillTx/>
                        <a:latin typeface="Gill Sans Light (Body)"/>
                        <a:ea typeface="+mn-ea"/>
                        <a:cs typeface="+mn-cs"/>
                        <a:sym typeface="Gill Sans"/>
                      </a:endParaRPr>
                    </a:p>
                    <a:p>
                      <a:pPr algn="l"/>
                      <a:r>
                        <a:rPr lang="sr-Latn-RS" sz="1200" b="0" i="0" u="none" strike="noStrike" cap="none" spc="0" baseline="0" dirty="0" smtClean="0">
                          <a:ln>
                            <a:noFill/>
                          </a:ln>
                          <a:solidFill>
                            <a:srgbClr val="7030A0"/>
                          </a:solidFill>
                          <a:effectLst/>
                          <a:uFillTx/>
                          <a:latin typeface="Gill Sans Light (Body)"/>
                          <a:ea typeface="+mn-ea"/>
                          <a:cs typeface="+mn-cs"/>
                          <a:sym typeface="Gill Sans"/>
                        </a:rPr>
                        <a:t>   Department for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pharmaceutical</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chemistry</a:t>
                      </a:r>
                      <a:r>
                        <a:rPr lang="sr-Latn-RS" sz="1200" b="0" i="0" u="none" strike="noStrike" cap="none" spc="0" baseline="0" dirty="0" smtClean="0">
                          <a:ln>
                            <a:noFill/>
                          </a:ln>
                          <a:solidFill>
                            <a:srgbClr val="7030A0"/>
                          </a:solidFill>
                          <a:effectLst/>
                          <a:uFillTx/>
                          <a:latin typeface="Gill Sans Light (Body)"/>
                          <a:ea typeface="+mn-ea"/>
                          <a:cs typeface="+mn-cs"/>
                          <a:sym typeface="Gill Sans"/>
                        </a:rPr>
                        <a:t> (HPLC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apparatus</a:t>
                      </a:r>
                      <a:r>
                        <a:rPr lang="sr-Latn-RS" sz="1200" b="0" i="0" u="none" strike="noStrike" cap="none" spc="0" baseline="0" dirty="0" smtClean="0">
                          <a:ln>
                            <a:noFill/>
                          </a:ln>
                          <a:solidFill>
                            <a:srgbClr val="7030A0"/>
                          </a:solidFill>
                          <a:effectLst/>
                          <a:uFillTx/>
                          <a:latin typeface="Gill Sans Light (Body)"/>
                          <a:ea typeface="+mn-ea"/>
                          <a:cs typeface="+mn-cs"/>
                          <a:sym typeface="Gill Sans"/>
                        </a:rPr>
                        <a:t>/</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method</a:t>
                      </a:r>
                      <a:r>
                        <a:rPr lang="sr-Latn-RS" sz="1200" b="0" i="0" u="none" strike="noStrike" cap="none" spc="0" baseline="0" dirty="0" smtClean="0">
                          <a:ln>
                            <a:noFill/>
                          </a:ln>
                          <a:solidFill>
                            <a:srgbClr val="7030A0"/>
                          </a:solidFill>
                          <a:effectLst/>
                          <a:uFillTx/>
                          <a:latin typeface="Gill Sans Light (Body)"/>
                          <a:ea typeface="+mn-ea"/>
                          <a:cs typeface="+mn-cs"/>
                          <a:sym typeface="Gill Sans"/>
                        </a:rPr>
                        <a:t>)</a:t>
                      </a:r>
                    </a:p>
                    <a:p>
                      <a:pPr algn="l"/>
                      <a:r>
                        <a:rPr lang="sr-Latn-RS" sz="1200" b="0" i="0" u="none" strike="noStrike" cap="none" spc="0" baseline="0" dirty="0" smtClean="0">
                          <a:ln>
                            <a:noFill/>
                          </a:ln>
                          <a:solidFill>
                            <a:srgbClr val="7030A0"/>
                          </a:solidFill>
                          <a:effectLst/>
                          <a:uFillTx/>
                          <a:latin typeface="Gill Sans Light (Body)"/>
                          <a:ea typeface="+mn-ea"/>
                          <a:cs typeface="+mn-cs"/>
                          <a:sym typeface="Gill Sans"/>
                        </a:rPr>
                        <a:t>   Department for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medical</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biochemistry</a:t>
                      </a:r>
                      <a:r>
                        <a:rPr lang="sr-Latn-RS" sz="1200" b="0" i="0" u="none" strike="noStrike" cap="none" spc="0" baseline="0" dirty="0" smtClean="0">
                          <a:ln>
                            <a:noFill/>
                          </a:ln>
                          <a:solidFill>
                            <a:srgbClr val="7030A0"/>
                          </a:solidFill>
                          <a:effectLst/>
                          <a:uFillTx/>
                          <a:latin typeface="Gill Sans Light (Body)"/>
                          <a:ea typeface="+mn-ea"/>
                          <a:cs typeface="+mn-cs"/>
                          <a:sym typeface="Gill Sans"/>
                        </a:rPr>
                        <a:t> (HPLC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apparatus</a:t>
                      </a:r>
                      <a:r>
                        <a:rPr lang="sr-Latn-RS" sz="1200" b="0" i="0" u="none" strike="noStrike" cap="none" spc="0" baseline="0" dirty="0" smtClean="0">
                          <a:ln>
                            <a:noFill/>
                          </a:ln>
                          <a:solidFill>
                            <a:srgbClr val="7030A0"/>
                          </a:solidFill>
                          <a:effectLst/>
                          <a:uFillTx/>
                          <a:latin typeface="Gill Sans Light (Body)"/>
                          <a:ea typeface="+mn-ea"/>
                          <a:cs typeface="+mn-cs"/>
                          <a:sym typeface="Gill Sans"/>
                        </a:rPr>
                        <a:t>/</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method</a:t>
                      </a:r>
                      <a:r>
                        <a:rPr lang="sr-Latn-RS" sz="1200" b="0" i="0" u="none" strike="noStrike" cap="none" spc="0" baseline="0" dirty="0" smtClean="0">
                          <a:ln>
                            <a:noFill/>
                          </a:ln>
                          <a:solidFill>
                            <a:srgbClr val="7030A0"/>
                          </a:solidFill>
                          <a:effectLst/>
                          <a:uFillTx/>
                          <a:latin typeface="Gill Sans Light (Body)"/>
                          <a:ea typeface="+mn-ea"/>
                          <a:cs typeface="+mn-cs"/>
                          <a:sym typeface="Gill Sans"/>
                        </a:rPr>
                        <a:t>)</a:t>
                      </a:r>
                    </a:p>
                    <a:p>
                      <a:pPr algn="l"/>
                      <a:endParaRPr lang="sr-Latn-RS" sz="1200" b="0" i="0" u="none" strike="noStrike" cap="none" spc="0" baseline="0" dirty="0" smtClean="0">
                        <a:ln>
                          <a:noFill/>
                        </a:ln>
                        <a:solidFill>
                          <a:srgbClr val="7030A0"/>
                        </a:solidFill>
                        <a:effectLst/>
                        <a:uFillTx/>
                        <a:latin typeface="Gill Sans Light (Body)"/>
                        <a:ea typeface="+mn-ea"/>
                        <a:cs typeface="+mn-cs"/>
                        <a:sym typeface="Gill Sans"/>
                      </a:endParaRPr>
                    </a:p>
                    <a:p>
                      <a:pPr algn="l"/>
                      <a:r>
                        <a:rPr lang="sr-Latn-RS" sz="1200" b="1" i="0" u="none" strike="noStrike" cap="none" spc="0" baseline="0" dirty="0" err="1" smtClean="0">
                          <a:ln>
                            <a:noFill/>
                          </a:ln>
                          <a:solidFill>
                            <a:srgbClr val="7030A0"/>
                          </a:solidFill>
                          <a:effectLst/>
                          <a:uFillTx/>
                          <a:latin typeface="Gill Sans Light (Body)"/>
                          <a:ea typeface="+mn-ea"/>
                          <a:cs typeface="+mn-cs"/>
                          <a:sym typeface="Gill Sans"/>
                        </a:rPr>
                        <a:t>University</a:t>
                      </a:r>
                      <a:r>
                        <a:rPr lang="sr-Latn-RS" sz="1200" b="1" i="0" u="none" strike="noStrike" cap="none" spc="0" baseline="0" dirty="0" smtClean="0">
                          <a:ln>
                            <a:noFill/>
                          </a:ln>
                          <a:solidFill>
                            <a:srgbClr val="7030A0"/>
                          </a:solidFill>
                          <a:effectLst/>
                          <a:uFillTx/>
                          <a:latin typeface="Gill Sans Light (Body)"/>
                          <a:ea typeface="+mn-ea"/>
                          <a:cs typeface="+mn-cs"/>
                          <a:sym typeface="Gill Sans"/>
                        </a:rPr>
                        <a:t> </a:t>
                      </a:r>
                      <a:r>
                        <a:rPr lang="sr-Latn-RS" sz="1200" b="1" i="0" u="none" strike="noStrike" cap="none" spc="0" baseline="0" dirty="0" err="1" smtClean="0">
                          <a:ln>
                            <a:noFill/>
                          </a:ln>
                          <a:solidFill>
                            <a:srgbClr val="7030A0"/>
                          </a:solidFill>
                          <a:effectLst/>
                          <a:uFillTx/>
                          <a:latin typeface="Gill Sans Light (Body)"/>
                          <a:ea typeface="+mn-ea"/>
                          <a:cs typeface="+mn-cs"/>
                          <a:sym typeface="Gill Sans"/>
                        </a:rPr>
                        <a:t>of</a:t>
                      </a:r>
                      <a:r>
                        <a:rPr lang="sr-Latn-RS" sz="1200" b="1" i="0" u="none" strike="noStrike" cap="none" spc="0" baseline="0" dirty="0" smtClean="0">
                          <a:ln>
                            <a:noFill/>
                          </a:ln>
                          <a:solidFill>
                            <a:srgbClr val="7030A0"/>
                          </a:solidFill>
                          <a:effectLst/>
                          <a:uFillTx/>
                          <a:latin typeface="Gill Sans Light (Body)"/>
                          <a:ea typeface="+mn-ea"/>
                          <a:cs typeface="+mn-cs"/>
                          <a:sym typeface="Gill Sans"/>
                        </a:rPr>
                        <a:t> </a:t>
                      </a:r>
                      <a:r>
                        <a:rPr lang="sr-Latn-RS" sz="1200" b="1" i="0" u="none" strike="noStrike" cap="none" spc="0" baseline="0" dirty="0" err="1" smtClean="0">
                          <a:ln>
                            <a:noFill/>
                          </a:ln>
                          <a:solidFill>
                            <a:srgbClr val="7030A0"/>
                          </a:solidFill>
                          <a:effectLst/>
                          <a:uFillTx/>
                          <a:latin typeface="Gill Sans Light (Body)"/>
                          <a:ea typeface="+mn-ea"/>
                          <a:cs typeface="+mn-cs"/>
                          <a:sym typeface="Gill Sans"/>
                        </a:rPr>
                        <a:t>Belgrade</a:t>
                      </a:r>
                      <a:r>
                        <a:rPr lang="sr-Latn-RS" sz="1200" b="1" i="0" u="none" strike="noStrike" cap="none" spc="0" baseline="0" dirty="0" smtClean="0">
                          <a:ln>
                            <a:noFill/>
                          </a:ln>
                          <a:solidFill>
                            <a:srgbClr val="7030A0"/>
                          </a:solidFill>
                          <a:effectLst/>
                          <a:uFillTx/>
                          <a:latin typeface="Gill Sans Light (Body)"/>
                          <a:ea typeface="+mn-ea"/>
                          <a:cs typeface="+mn-cs"/>
                          <a:sym typeface="Gill Sans"/>
                        </a:rPr>
                        <a:t> – </a:t>
                      </a:r>
                      <a:r>
                        <a:rPr lang="sr-Latn-RS" sz="1200" b="1" i="0" u="none" strike="noStrike" cap="none" spc="0" baseline="0" dirty="0" err="1" smtClean="0">
                          <a:ln>
                            <a:noFill/>
                          </a:ln>
                          <a:solidFill>
                            <a:srgbClr val="7030A0"/>
                          </a:solidFill>
                          <a:effectLst/>
                          <a:uFillTx/>
                          <a:latin typeface="Gill Sans Light (Body)"/>
                          <a:ea typeface="+mn-ea"/>
                          <a:cs typeface="+mn-cs"/>
                          <a:sym typeface="Gill Sans"/>
                        </a:rPr>
                        <a:t>Faculty</a:t>
                      </a:r>
                      <a:r>
                        <a:rPr lang="sr-Latn-RS" sz="1200" b="1" i="0" u="none" strike="noStrike" cap="none" spc="0" baseline="0" dirty="0" smtClean="0">
                          <a:ln>
                            <a:noFill/>
                          </a:ln>
                          <a:solidFill>
                            <a:srgbClr val="7030A0"/>
                          </a:solidFill>
                          <a:effectLst/>
                          <a:uFillTx/>
                          <a:latin typeface="Gill Sans Light (Body)"/>
                          <a:ea typeface="+mn-ea"/>
                          <a:cs typeface="+mn-cs"/>
                          <a:sym typeface="Gill Sans"/>
                        </a:rPr>
                        <a:t> </a:t>
                      </a:r>
                      <a:r>
                        <a:rPr lang="sr-Latn-RS" sz="1200" b="1" i="0" u="none" strike="noStrike" cap="none" spc="0" baseline="0" dirty="0" err="1" smtClean="0">
                          <a:ln>
                            <a:noFill/>
                          </a:ln>
                          <a:solidFill>
                            <a:srgbClr val="7030A0"/>
                          </a:solidFill>
                          <a:effectLst/>
                          <a:uFillTx/>
                          <a:latin typeface="Gill Sans Light (Body)"/>
                          <a:ea typeface="+mn-ea"/>
                          <a:cs typeface="+mn-cs"/>
                          <a:sym typeface="Gill Sans"/>
                        </a:rPr>
                        <a:t>of</a:t>
                      </a:r>
                      <a:r>
                        <a:rPr lang="sr-Latn-RS" sz="1200" b="1" i="0" u="none" strike="noStrike" cap="none" spc="0" baseline="0" dirty="0" smtClean="0">
                          <a:ln>
                            <a:noFill/>
                          </a:ln>
                          <a:solidFill>
                            <a:srgbClr val="7030A0"/>
                          </a:solidFill>
                          <a:effectLst/>
                          <a:uFillTx/>
                          <a:latin typeface="Gill Sans Light (Body)"/>
                          <a:ea typeface="+mn-ea"/>
                          <a:cs typeface="+mn-cs"/>
                          <a:sym typeface="Gill Sans"/>
                        </a:rPr>
                        <a:t> Medicine</a:t>
                      </a:r>
                    </a:p>
                    <a:p>
                      <a:pPr algn="l"/>
                      <a:r>
                        <a:rPr lang="sr-Latn-RS" sz="1200" b="0" i="0" u="none" strike="noStrike" cap="none" spc="0" baseline="0" dirty="0" smtClean="0">
                          <a:ln>
                            <a:noFill/>
                          </a:ln>
                          <a:solidFill>
                            <a:srgbClr val="7030A0"/>
                          </a:solidFill>
                          <a:effectLst/>
                          <a:uFillTx/>
                          <a:latin typeface="Gill Sans Light (Body)"/>
                          <a:ea typeface="+mn-ea"/>
                          <a:cs typeface="+mn-cs"/>
                          <a:sym typeface="Gill Sans"/>
                        </a:rPr>
                        <a:t>   Prof. Nađa Marić Bojović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group</a:t>
                      </a:r>
                      <a:endParaRPr lang="sr-Latn-RS" sz="1200" b="0" i="0" u="none" strike="noStrike" cap="none" spc="0" baseline="0" dirty="0" smtClean="0">
                        <a:ln>
                          <a:noFill/>
                        </a:ln>
                        <a:solidFill>
                          <a:srgbClr val="7030A0"/>
                        </a:solidFill>
                        <a:effectLst/>
                        <a:uFillTx/>
                        <a:latin typeface="Gill Sans Light (Body)"/>
                        <a:ea typeface="+mn-ea"/>
                        <a:cs typeface="+mn-cs"/>
                        <a:sym typeface="Gill Sans"/>
                      </a:endParaRPr>
                    </a:p>
                    <a:p>
                      <a:pPr algn="l"/>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Prof</a:t>
                      </a:r>
                      <a:r>
                        <a:rPr lang="sr-Latn-RS" sz="1200" b="0" i="0" u="none" strike="noStrike" cap="none" spc="0" baseline="0" dirty="0" smtClean="0">
                          <a:ln>
                            <a:noFill/>
                          </a:ln>
                          <a:solidFill>
                            <a:srgbClr val="7030A0"/>
                          </a:solidFill>
                          <a:effectLst/>
                          <a:uFillTx/>
                          <a:latin typeface="Gill Sans Light (Body)"/>
                          <a:ea typeface="+mn-ea"/>
                          <a:cs typeface="+mn-cs"/>
                          <a:sym typeface="Gill Sans"/>
                        </a:rPr>
                        <a:t> Branislav Filipović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group</a:t>
                      </a:r>
                      <a:endParaRPr lang="sr-Latn-RS" sz="1200" b="0" i="0" u="none" strike="noStrike" cap="none" spc="0" baseline="0" dirty="0" smtClean="0">
                        <a:ln>
                          <a:noFill/>
                        </a:ln>
                        <a:solidFill>
                          <a:srgbClr val="7030A0"/>
                        </a:solidFill>
                        <a:effectLst/>
                        <a:uFillTx/>
                        <a:latin typeface="Gill Sans Light (Body)"/>
                        <a:ea typeface="+mn-ea"/>
                        <a:cs typeface="+mn-cs"/>
                        <a:sym typeface="Gill Sans"/>
                      </a:endParaRPr>
                    </a:p>
                    <a:p>
                      <a:pPr algn="l"/>
                      <a:endParaRPr lang="sr-Latn-RS" sz="1200" b="0" i="0" u="none" strike="noStrike" cap="none" spc="0" baseline="0" dirty="0" smtClean="0">
                        <a:ln>
                          <a:noFill/>
                        </a:ln>
                        <a:solidFill>
                          <a:srgbClr val="7030A0"/>
                        </a:solidFill>
                        <a:effectLst/>
                        <a:uFillTx/>
                        <a:latin typeface="Gill Sans Light (Body)"/>
                        <a:ea typeface="+mn-ea"/>
                        <a:cs typeface="+mn-cs"/>
                        <a:sym typeface="Gill Sans"/>
                      </a:endParaRPr>
                    </a:p>
                    <a:p>
                      <a:pPr algn="l"/>
                      <a:r>
                        <a:rPr lang="sr-Latn-RS" sz="1200" b="1" i="0" u="none" strike="noStrike" cap="none" spc="0" baseline="0" dirty="0" err="1" smtClean="0">
                          <a:ln>
                            <a:noFill/>
                          </a:ln>
                          <a:solidFill>
                            <a:srgbClr val="7030A0"/>
                          </a:solidFill>
                          <a:effectLst/>
                          <a:uFillTx/>
                          <a:latin typeface="Gill Sans Light (Body)"/>
                          <a:ea typeface="+mn-ea"/>
                          <a:cs typeface="+mn-cs"/>
                          <a:sym typeface="Gill Sans"/>
                        </a:rPr>
                        <a:t>International</a:t>
                      </a:r>
                      <a:r>
                        <a:rPr lang="sr-Latn-RS" sz="1200" b="1" i="0" u="none" strike="noStrike" cap="none" spc="0" baseline="0" dirty="0" smtClean="0">
                          <a:ln>
                            <a:noFill/>
                          </a:ln>
                          <a:solidFill>
                            <a:srgbClr val="7030A0"/>
                          </a:solidFill>
                          <a:effectLst/>
                          <a:uFillTx/>
                          <a:latin typeface="Gill Sans Light (Body)"/>
                          <a:ea typeface="+mn-ea"/>
                          <a:cs typeface="+mn-cs"/>
                          <a:sym typeface="Gill Sans"/>
                        </a:rPr>
                        <a:t> </a:t>
                      </a:r>
                      <a:r>
                        <a:rPr lang="sr-Latn-RS" sz="1200" b="1" i="0" u="none" strike="noStrike" cap="none" spc="0" baseline="0" dirty="0" err="1" smtClean="0">
                          <a:ln>
                            <a:noFill/>
                          </a:ln>
                          <a:solidFill>
                            <a:srgbClr val="7030A0"/>
                          </a:solidFill>
                          <a:effectLst/>
                          <a:uFillTx/>
                          <a:latin typeface="Gill Sans Light (Body)"/>
                          <a:ea typeface="+mn-ea"/>
                          <a:cs typeface="+mn-cs"/>
                          <a:sym typeface="Gill Sans"/>
                        </a:rPr>
                        <a:t>collaborations</a:t>
                      </a:r>
                      <a:endParaRPr lang="sr-Latn-RS" sz="1200" b="1" i="0" u="none" strike="noStrike" cap="none" spc="0" baseline="0" dirty="0" smtClean="0">
                        <a:ln>
                          <a:noFill/>
                        </a:ln>
                        <a:solidFill>
                          <a:srgbClr val="7030A0"/>
                        </a:solidFill>
                        <a:effectLst/>
                        <a:uFillTx/>
                        <a:latin typeface="Gill Sans Light (Body)"/>
                        <a:ea typeface="+mn-ea"/>
                        <a:cs typeface="+mn-cs"/>
                        <a:sym typeface="Gill Sans"/>
                      </a:endParaRPr>
                    </a:p>
                    <a:p>
                      <a:pPr algn="l"/>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Karolinska</a:t>
                      </a:r>
                      <a:r>
                        <a:rPr lang="sr-Latn-RS" sz="1200" b="0" i="0" u="none" strike="noStrike" cap="none" spc="0" baseline="0" dirty="0" smtClean="0">
                          <a:ln>
                            <a:noFill/>
                          </a:ln>
                          <a:solidFill>
                            <a:srgbClr val="7030A0"/>
                          </a:solidFill>
                          <a:effectLst/>
                          <a:uFillTx/>
                          <a:latin typeface="Gill Sans Light (Body)"/>
                          <a:ea typeface="+mn-ea"/>
                          <a:cs typeface="+mn-cs"/>
                          <a:sym typeface="Gill Sans"/>
                        </a:rPr>
                        <a:t> Institute,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Stockholm</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Sweden</a:t>
                      </a:r>
                      <a:r>
                        <a:rPr lang="sr-Latn-RS" sz="1200" b="0" i="0" u="none" strike="noStrike" cap="none" spc="0" baseline="0" dirty="0" smtClean="0">
                          <a:ln>
                            <a:noFill/>
                          </a:ln>
                          <a:solidFill>
                            <a:srgbClr val="7030A0"/>
                          </a:solidFill>
                          <a:effectLst/>
                          <a:uFillTx/>
                          <a:latin typeface="Gill Sans Light (Body)"/>
                          <a:ea typeface="+mn-ea"/>
                          <a:cs typeface="+mn-cs"/>
                          <a:sym typeface="Gill Sans"/>
                        </a:rPr>
                        <a:t>; Magnus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Ingelman-Sundberg</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group</a:t>
                      </a:r>
                      <a:endParaRPr lang="sr-Latn-RS" sz="1200" b="0" i="0" u="none" strike="noStrike" cap="none" spc="0" baseline="0" dirty="0" smtClean="0">
                        <a:ln>
                          <a:noFill/>
                        </a:ln>
                        <a:solidFill>
                          <a:srgbClr val="7030A0"/>
                        </a:solidFill>
                        <a:effectLst/>
                        <a:uFillTx/>
                        <a:latin typeface="Gill Sans Light (Body)"/>
                        <a:ea typeface="+mn-ea"/>
                        <a:cs typeface="+mn-cs"/>
                        <a:sym typeface="Gill Sans"/>
                      </a:endParaRPr>
                    </a:p>
                    <a:p>
                      <a:pPr algn="l"/>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Karolinska</a:t>
                      </a:r>
                      <a:r>
                        <a:rPr lang="sr-Latn-RS" sz="1200" b="0" i="0" u="none" strike="noStrike" cap="none" spc="0" baseline="0" dirty="0" smtClean="0">
                          <a:ln>
                            <a:noFill/>
                          </a:ln>
                          <a:solidFill>
                            <a:srgbClr val="7030A0"/>
                          </a:solidFill>
                          <a:effectLst/>
                          <a:uFillTx/>
                          <a:latin typeface="Gill Sans Light (Body)"/>
                          <a:ea typeface="+mn-ea"/>
                          <a:cs typeface="+mn-cs"/>
                          <a:sym typeface="Gill Sans"/>
                        </a:rPr>
                        <a:t> Institute,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Stockholm</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Sweden</a:t>
                      </a:r>
                      <a:r>
                        <a:rPr lang="sr-Latn-RS" sz="1200" b="0" i="0" u="none" strike="noStrike" cap="none" spc="0" baseline="0" dirty="0" smtClean="0">
                          <a:ln>
                            <a:noFill/>
                          </a:ln>
                          <a:solidFill>
                            <a:srgbClr val="7030A0"/>
                          </a:solidFill>
                          <a:effectLst/>
                          <a:uFillTx/>
                          <a:latin typeface="Gill Sans Light (Body)"/>
                          <a:ea typeface="+mn-ea"/>
                          <a:cs typeface="+mn-cs"/>
                          <a:sym typeface="Gill Sans"/>
                        </a:rPr>
                        <a:t>; Peter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Damberg</a:t>
                      </a:r>
                      <a:r>
                        <a:rPr lang="sr-Latn-RS" sz="1200" b="0" i="0" u="none" strike="noStrike" cap="none" spc="0" baseline="0" dirty="0" smtClean="0">
                          <a:ln>
                            <a:noFill/>
                          </a:ln>
                          <a:solidFill>
                            <a:srgbClr val="7030A0"/>
                          </a:solidFill>
                          <a:effectLst/>
                          <a:uFillTx/>
                          <a:latin typeface="Gill Sans Light (Body)"/>
                          <a:ea typeface="+mn-ea"/>
                          <a:cs typeface="+mn-cs"/>
                          <a:sym typeface="Gill Sans"/>
                        </a:rPr>
                        <a:t> (KERIC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neuroimaging</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br>
                        <a:rPr lang="sr-Latn-RS" sz="1200" b="0" i="0" u="none" strike="noStrike" cap="none" spc="0" baseline="0" dirty="0" smtClean="0">
                          <a:ln>
                            <a:noFill/>
                          </a:ln>
                          <a:solidFill>
                            <a:srgbClr val="7030A0"/>
                          </a:solidFill>
                          <a:effectLst/>
                          <a:uFillTx/>
                          <a:latin typeface="Gill Sans Light (Body)"/>
                          <a:ea typeface="+mn-ea"/>
                          <a:cs typeface="+mn-cs"/>
                          <a:sym typeface="Gill Sans"/>
                        </a:rPr>
                      </a:b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center</a:t>
                      </a:r>
                      <a:r>
                        <a:rPr lang="sr-Latn-RS" sz="1200" b="0" i="0" u="none" strike="noStrike" cap="none" spc="0" baseline="0" dirty="0" smtClean="0">
                          <a:ln>
                            <a:noFill/>
                          </a:ln>
                          <a:solidFill>
                            <a:srgbClr val="7030A0"/>
                          </a:solidFill>
                          <a:effectLst/>
                          <a:uFillTx/>
                          <a:latin typeface="Gill Sans Light (Body)"/>
                          <a:ea typeface="+mn-ea"/>
                          <a:cs typeface="+mn-cs"/>
                          <a:sym typeface="Gill Sans"/>
                        </a:rPr>
                        <a:t>)</a:t>
                      </a:r>
                    </a:p>
                    <a:p>
                      <a:pPr algn="l"/>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Stockholm</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University</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Sweden</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Chunliang</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Wang</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group</a:t>
                      </a:r>
                      <a:endParaRPr lang="sr-Latn-RS" sz="1200" b="0" i="0" u="none" strike="noStrike" cap="none" spc="0" baseline="0" dirty="0" smtClean="0">
                        <a:ln>
                          <a:noFill/>
                        </a:ln>
                        <a:solidFill>
                          <a:srgbClr val="7030A0"/>
                        </a:solidFill>
                        <a:effectLst/>
                        <a:uFillTx/>
                        <a:latin typeface="Gill Sans Light (Body)"/>
                        <a:ea typeface="+mn-ea"/>
                        <a:cs typeface="+mn-cs"/>
                        <a:sym typeface="Gill Sans"/>
                      </a:endParaRPr>
                    </a:p>
                    <a:p>
                      <a:pPr algn="l"/>
                      <a:r>
                        <a:rPr lang="sr-Latn-RS" sz="1200" b="0" i="0" u="none" strike="noStrike" cap="none" spc="0" baseline="0" dirty="0" smtClean="0">
                          <a:ln>
                            <a:noFill/>
                          </a:ln>
                          <a:solidFill>
                            <a:srgbClr val="7030A0"/>
                          </a:solidFill>
                          <a:effectLst/>
                          <a:uFillTx/>
                          <a:latin typeface="Gill Sans Light (Body)"/>
                          <a:ea typeface="+mn-ea"/>
                          <a:cs typeface="+mn-cs"/>
                          <a:sym typeface="Gill Sans"/>
                        </a:rPr>
                        <a:t>   Oslo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University</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Norway</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Espen</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Molden</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group</a:t>
                      </a:r>
                      <a:endParaRPr lang="sr-Latn-RS" sz="1200" b="0" i="0" u="none" strike="noStrike" cap="none" spc="0" baseline="0" dirty="0" smtClean="0">
                        <a:ln>
                          <a:noFill/>
                        </a:ln>
                        <a:solidFill>
                          <a:srgbClr val="7030A0"/>
                        </a:solidFill>
                        <a:effectLst/>
                        <a:uFillTx/>
                        <a:latin typeface="Gill Sans Light (Body)"/>
                        <a:ea typeface="+mn-ea"/>
                        <a:cs typeface="+mn-cs"/>
                        <a:sym typeface="Gill Sans"/>
                      </a:endParaRPr>
                    </a:p>
                    <a:p>
                      <a:pPr algn="l"/>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Medical</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University</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Vienna</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Austria</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Rupert</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Lanzenberger</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group</a:t>
                      </a:r>
                      <a:endParaRPr lang="sr-Latn-RS" sz="1200" b="0" i="0" u="none" strike="noStrike" cap="none" spc="0" baseline="0" dirty="0" smtClean="0">
                        <a:ln>
                          <a:noFill/>
                        </a:ln>
                        <a:solidFill>
                          <a:srgbClr val="7030A0"/>
                        </a:solidFill>
                        <a:effectLst/>
                        <a:uFillTx/>
                        <a:latin typeface="Gill Sans Light (Body)"/>
                        <a:ea typeface="+mn-ea"/>
                        <a:cs typeface="+mn-cs"/>
                        <a:sym typeface="Gill Sans"/>
                      </a:endParaRPr>
                    </a:p>
                    <a:p>
                      <a:pPr algn="l"/>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Muenster</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University</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Germany</a:t>
                      </a:r>
                      <a:r>
                        <a:rPr lang="sr-Latn-RS" sz="1200" b="0" i="0" u="none" strike="noStrike" cap="none" spc="0" baseline="0" dirty="0" smtClean="0">
                          <a:ln>
                            <a:noFill/>
                          </a:ln>
                          <a:solidFill>
                            <a:srgbClr val="7030A0"/>
                          </a:solidFill>
                          <a:effectLst/>
                          <a:uFillTx/>
                          <a:latin typeface="Gill Sans Light (Body)"/>
                          <a:ea typeface="+mn-ea"/>
                          <a:cs typeface="+mn-cs"/>
                          <a:sym typeface="Gill Sans"/>
                        </a:rPr>
                        <a:t>; Udo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Danlowski</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group</a:t>
                      </a:r>
                      <a:endParaRPr lang="sr-Latn-RS" sz="1200" b="0" i="0" u="none" strike="noStrike" cap="none" spc="0" baseline="0" dirty="0" smtClean="0">
                        <a:ln>
                          <a:noFill/>
                        </a:ln>
                        <a:solidFill>
                          <a:srgbClr val="7030A0"/>
                        </a:solidFill>
                        <a:effectLst/>
                        <a:uFillTx/>
                        <a:latin typeface="Gill Sans Light (Body)"/>
                        <a:ea typeface="+mn-ea"/>
                        <a:cs typeface="+mn-cs"/>
                        <a:sym typeface="Gill Sans"/>
                      </a:endParaRPr>
                    </a:p>
                    <a:p>
                      <a:pPr algn="l"/>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Bonn</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University</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Germany</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Marcus</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Noethen</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group</a:t>
                      </a:r>
                      <a:endParaRPr lang="sr-Latn-RS" sz="1200" b="0" i="0" u="none" strike="noStrike" cap="none" spc="0" baseline="0" dirty="0" smtClean="0">
                        <a:ln>
                          <a:noFill/>
                        </a:ln>
                        <a:solidFill>
                          <a:srgbClr val="7030A0"/>
                        </a:solidFill>
                        <a:effectLst/>
                        <a:uFillTx/>
                        <a:latin typeface="Gill Sans Light (Body)"/>
                        <a:ea typeface="+mn-ea"/>
                        <a:cs typeface="+mn-cs"/>
                        <a:sym typeface="Gill Sans"/>
                      </a:endParaRPr>
                    </a:p>
                    <a:p>
                      <a:pPr algn="l"/>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University</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of</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Maryland</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Bethesda</a:t>
                      </a:r>
                      <a:r>
                        <a:rPr lang="sr-Latn-RS" sz="1200" b="0" i="0" u="none" strike="noStrike" cap="none" spc="0" baseline="0" dirty="0" smtClean="0">
                          <a:ln>
                            <a:noFill/>
                          </a:ln>
                          <a:solidFill>
                            <a:srgbClr val="7030A0"/>
                          </a:solidFill>
                          <a:effectLst/>
                          <a:uFillTx/>
                          <a:latin typeface="Gill Sans Light (Body)"/>
                          <a:ea typeface="+mn-ea"/>
                          <a:cs typeface="+mn-cs"/>
                          <a:sym typeface="Gill Sans"/>
                        </a:rPr>
                        <a:t>, USA;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Todd</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Gould</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group</a:t>
                      </a:r>
                      <a:endParaRPr lang="sr-Latn-RS" sz="1200" b="0" i="0" u="none" strike="noStrike" cap="none" spc="0" baseline="0" dirty="0" smtClean="0">
                        <a:ln>
                          <a:noFill/>
                        </a:ln>
                        <a:solidFill>
                          <a:srgbClr val="7030A0"/>
                        </a:solidFill>
                        <a:effectLst/>
                        <a:uFillTx/>
                        <a:latin typeface="Gill Sans Light (Body)"/>
                        <a:ea typeface="+mn-ea"/>
                        <a:cs typeface="+mn-cs"/>
                        <a:sym typeface="Gill Sans"/>
                      </a:endParaRPr>
                    </a:p>
                    <a:p>
                      <a:pPr algn="l"/>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Mastricht</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University</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the</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Nederlands</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Roos</a:t>
                      </a:r>
                      <a:r>
                        <a:rPr lang="sr-Latn-RS" sz="1200" b="0" i="0" u="none" strike="noStrike" cap="none" spc="0" baseline="0" dirty="0" smtClean="0">
                          <a:ln>
                            <a:noFill/>
                          </a:ln>
                          <a:solidFill>
                            <a:srgbClr val="7030A0"/>
                          </a:solidFill>
                          <a:effectLst/>
                          <a:uFillTx/>
                          <a:latin typeface="Gill Sans Light (Body)"/>
                          <a:ea typeface="+mn-ea"/>
                          <a:cs typeface="+mn-cs"/>
                          <a:sym typeface="Gill Sans"/>
                        </a:rPr>
                        <a:t> van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Westerhenen</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group</a:t>
                      </a:r>
                      <a:endParaRPr lang="sr-Latn-RS" sz="1200" b="0" i="0" u="none" strike="noStrike" cap="none" spc="0" baseline="0" dirty="0" smtClean="0">
                        <a:ln>
                          <a:noFill/>
                        </a:ln>
                        <a:solidFill>
                          <a:srgbClr val="7030A0"/>
                        </a:solidFill>
                        <a:effectLst/>
                        <a:uFillTx/>
                        <a:latin typeface="Gill Sans Light (Body)"/>
                        <a:ea typeface="+mn-ea"/>
                        <a:cs typeface="+mn-cs"/>
                        <a:sym typeface="Gill Sans"/>
                      </a:endParaRPr>
                    </a:p>
                    <a:p>
                      <a:pPr algn="l"/>
                      <a:r>
                        <a:rPr lang="sr-Latn-RS" sz="1200" b="0" i="0" u="none" strike="noStrike" cap="none" spc="0" baseline="0" dirty="0" smtClean="0">
                          <a:ln>
                            <a:noFill/>
                          </a:ln>
                          <a:solidFill>
                            <a:srgbClr val="7030A0"/>
                          </a:solidFill>
                          <a:effectLst/>
                          <a:uFillTx/>
                          <a:latin typeface="Gill Sans Light (Body)"/>
                          <a:ea typeface="+mn-ea"/>
                          <a:cs typeface="+mn-cs"/>
                          <a:sym typeface="Gill Sans"/>
                        </a:rPr>
                        <a:t>   Toronto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University</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Canada</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Rachel</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Tyndale</a:t>
                      </a:r>
                      <a:r>
                        <a:rPr lang="sr-Latn-RS" sz="1200" b="0" i="0" u="none" strike="noStrike" cap="none" spc="0" baseline="0" dirty="0" smtClean="0">
                          <a:ln>
                            <a:noFill/>
                          </a:ln>
                          <a:solidFill>
                            <a:srgbClr val="7030A0"/>
                          </a:solidFill>
                          <a:effectLst/>
                          <a:uFillTx/>
                          <a:latin typeface="Gill Sans Light (Body)"/>
                          <a:ea typeface="+mn-ea"/>
                          <a:cs typeface="+mn-cs"/>
                          <a:sym typeface="Gill Sans"/>
                        </a:rPr>
                        <a:t> </a:t>
                      </a:r>
                      <a:r>
                        <a:rPr lang="sr-Latn-RS" sz="1200" b="0" i="0" u="none" strike="noStrike" cap="none" spc="0" baseline="0" dirty="0" err="1" smtClean="0">
                          <a:ln>
                            <a:noFill/>
                          </a:ln>
                          <a:solidFill>
                            <a:srgbClr val="7030A0"/>
                          </a:solidFill>
                          <a:effectLst/>
                          <a:uFillTx/>
                          <a:latin typeface="Gill Sans Light (Body)"/>
                          <a:ea typeface="+mn-ea"/>
                          <a:cs typeface="+mn-cs"/>
                          <a:sym typeface="Gill Sans"/>
                        </a:rPr>
                        <a:t>group</a:t>
                      </a:r>
                      <a:endParaRPr lang="sr-Latn-RS" sz="1200" b="0" i="0" u="none" strike="noStrike" cap="none" spc="0" baseline="0" dirty="0">
                        <a:ln>
                          <a:noFill/>
                        </a:ln>
                        <a:solidFill>
                          <a:srgbClr val="7030A0"/>
                        </a:solidFill>
                        <a:effectLst/>
                        <a:uFillTx/>
                        <a:latin typeface="Gill Sans Light (Body)"/>
                        <a:ea typeface="+mn-ea"/>
                        <a:cs typeface="+mn-cs"/>
                        <a:sym typeface="Gill Sans"/>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l"/>
                      <a:r>
                        <a:rPr lang="sr-Latn-RS" sz="1200" b="0" kern="1200" dirty="0" err="1" smtClean="0">
                          <a:solidFill>
                            <a:srgbClr val="003300"/>
                          </a:solidFill>
                          <a:effectLst/>
                          <a:latin typeface="Gill Sans Light (Body)"/>
                          <a:ea typeface="Times New Roman"/>
                          <a:cs typeface="Arial"/>
                        </a:rPr>
                        <a:t>Selected</a:t>
                      </a:r>
                      <a:r>
                        <a:rPr lang="sr-Latn-RS" sz="1200" b="0" kern="1200" dirty="0" smtClean="0">
                          <a:solidFill>
                            <a:srgbClr val="003300"/>
                          </a:solidFill>
                          <a:effectLst/>
                          <a:latin typeface="Gill Sans Light (Body)"/>
                          <a:ea typeface="Times New Roman"/>
                          <a:cs typeface="Arial"/>
                        </a:rPr>
                        <a:t> </a:t>
                      </a:r>
                      <a:r>
                        <a:rPr lang="sr-Latn-RS" sz="1200" b="0" kern="1200" dirty="0" err="1" smtClean="0">
                          <a:solidFill>
                            <a:srgbClr val="003300"/>
                          </a:solidFill>
                          <a:effectLst/>
                          <a:latin typeface="Gill Sans Light (Body)"/>
                          <a:ea typeface="Times New Roman"/>
                          <a:cs typeface="Arial"/>
                        </a:rPr>
                        <a:t>publications</a:t>
                      </a:r>
                      <a:r>
                        <a:rPr lang="sr-Latn-RS" sz="1200" b="0" kern="1200" dirty="0" smtClean="0">
                          <a:solidFill>
                            <a:srgbClr val="003300"/>
                          </a:solidFill>
                          <a:effectLst/>
                          <a:latin typeface="Gill Sans Light (Body)"/>
                          <a:ea typeface="Times New Roman"/>
                          <a:cs typeface="Arial"/>
                        </a:rPr>
                        <a:t>:</a:t>
                      </a:r>
                      <a:endParaRPr lang="sr-Latn-RS" sz="1200" b="0" dirty="0">
                        <a:solidFill>
                          <a:srgbClr val="003300"/>
                        </a:solidFill>
                        <a:effectLst/>
                        <a:latin typeface="Gill Sans Light (Body)"/>
                        <a:ea typeface="Times New Roman"/>
                        <a:cs typeface="Times New Roman"/>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7800" indent="-177800" algn="l"/>
                      <a:r>
                        <a:rPr lang="sr-Latn-RS" sz="1200" b="0" i="0" u="none" strike="noStrike" cap="none" spc="0" baseline="0" dirty="0" err="1">
                          <a:ln>
                            <a:noFill/>
                          </a:ln>
                          <a:solidFill>
                            <a:srgbClr val="003300"/>
                          </a:solidFill>
                          <a:effectLst/>
                          <a:uFillTx/>
                          <a:latin typeface="Gill Sans Light (Body)"/>
                          <a:ea typeface="+mn-ea"/>
                          <a:cs typeface="+mn-cs"/>
                          <a:sym typeface="Gill Sans"/>
                        </a:rPr>
                        <a:t>Milosavljevic</a:t>
                      </a:r>
                      <a:r>
                        <a:rPr lang="sr-Latn-RS" sz="1200" b="0" i="0" u="none" strike="noStrike" cap="none" spc="0" baseline="0" dirty="0">
                          <a:ln>
                            <a:noFill/>
                          </a:ln>
                          <a:solidFill>
                            <a:srgbClr val="003300"/>
                          </a:solidFill>
                          <a:effectLst/>
                          <a:uFillTx/>
                          <a:latin typeface="Gill Sans Light (Body)"/>
                          <a:ea typeface="+mn-ea"/>
                          <a:cs typeface="+mn-cs"/>
                          <a:sym typeface="Gill Sans"/>
                        </a:rPr>
                        <a:t> F, </a:t>
                      </a:r>
                      <a:r>
                        <a:rPr lang="sr-Latn-RS" sz="1200" b="0" i="0" u="none" strike="noStrike" cap="none" spc="0" baseline="0" dirty="0" err="1">
                          <a:ln>
                            <a:noFill/>
                          </a:ln>
                          <a:solidFill>
                            <a:srgbClr val="003300"/>
                          </a:solidFill>
                          <a:effectLst/>
                          <a:uFillTx/>
                          <a:latin typeface="Gill Sans Light (Body)"/>
                          <a:ea typeface="+mn-ea"/>
                          <a:cs typeface="+mn-cs"/>
                          <a:sym typeface="Gill Sans"/>
                        </a:rPr>
                        <a:t>Bukvic</a:t>
                      </a:r>
                      <a:r>
                        <a:rPr lang="sr-Latn-RS" sz="1200" b="0" i="0" u="none" strike="noStrike" cap="none" spc="0" baseline="0" dirty="0">
                          <a:ln>
                            <a:noFill/>
                          </a:ln>
                          <a:solidFill>
                            <a:srgbClr val="003300"/>
                          </a:solidFill>
                          <a:effectLst/>
                          <a:uFillTx/>
                          <a:latin typeface="Gill Sans Light (Body)"/>
                          <a:ea typeface="+mn-ea"/>
                          <a:cs typeface="+mn-cs"/>
                          <a:sym typeface="Gill Sans"/>
                        </a:rPr>
                        <a:t> N, </a:t>
                      </a:r>
                      <a:r>
                        <a:rPr lang="sr-Latn-RS" sz="1200" b="0" i="0" u="none" strike="noStrike" cap="none" spc="0" baseline="0" dirty="0" err="1">
                          <a:ln>
                            <a:noFill/>
                          </a:ln>
                          <a:solidFill>
                            <a:srgbClr val="003300"/>
                          </a:solidFill>
                          <a:effectLst/>
                          <a:uFillTx/>
                          <a:latin typeface="Gill Sans Light (Body)"/>
                          <a:ea typeface="+mn-ea"/>
                          <a:cs typeface="+mn-cs"/>
                          <a:sym typeface="Gill Sans"/>
                        </a:rPr>
                        <a:t>Pavlovic</a:t>
                      </a:r>
                      <a:r>
                        <a:rPr lang="sr-Latn-RS" sz="1200" b="0" i="0" u="none" strike="noStrike" cap="none" spc="0" baseline="0" dirty="0">
                          <a:ln>
                            <a:noFill/>
                          </a:ln>
                          <a:solidFill>
                            <a:srgbClr val="003300"/>
                          </a:solidFill>
                          <a:effectLst/>
                          <a:uFillTx/>
                          <a:latin typeface="Gill Sans Light (Body)"/>
                          <a:ea typeface="+mn-ea"/>
                          <a:cs typeface="+mn-cs"/>
                          <a:sym typeface="Gill Sans"/>
                        </a:rPr>
                        <a:t> Z, </a:t>
                      </a:r>
                      <a:r>
                        <a:rPr lang="sr-Latn-RS" sz="1200" b="0" i="0" u="none" strike="noStrike" cap="none" spc="0" baseline="0" dirty="0" err="1">
                          <a:ln>
                            <a:noFill/>
                          </a:ln>
                          <a:solidFill>
                            <a:srgbClr val="003300"/>
                          </a:solidFill>
                          <a:effectLst/>
                          <a:uFillTx/>
                          <a:latin typeface="Gill Sans Light (Body)"/>
                          <a:ea typeface="+mn-ea"/>
                          <a:cs typeface="+mn-cs"/>
                          <a:sym typeface="Gill Sans"/>
                        </a:rPr>
                        <a:t>Miljevic</a:t>
                      </a:r>
                      <a:r>
                        <a:rPr lang="sr-Latn-RS" sz="1200" b="0" i="0" u="none" strike="noStrike" cap="none" spc="0" baseline="0" dirty="0">
                          <a:ln>
                            <a:noFill/>
                          </a:ln>
                          <a:solidFill>
                            <a:srgbClr val="003300"/>
                          </a:solidFill>
                          <a:effectLst/>
                          <a:uFillTx/>
                          <a:latin typeface="Gill Sans Light (Body)"/>
                          <a:ea typeface="+mn-ea"/>
                          <a:cs typeface="+mn-cs"/>
                          <a:sym typeface="Gill Sans"/>
                        </a:rPr>
                        <a:t> C, </a:t>
                      </a:r>
                      <a:r>
                        <a:rPr lang="sr-Latn-RS" sz="1200" b="0" i="0" u="none" strike="noStrike" cap="none" spc="0" baseline="0" dirty="0" err="1">
                          <a:ln>
                            <a:noFill/>
                          </a:ln>
                          <a:solidFill>
                            <a:srgbClr val="003300"/>
                          </a:solidFill>
                          <a:effectLst/>
                          <a:uFillTx/>
                          <a:latin typeface="Gill Sans Light (Body)"/>
                          <a:ea typeface="+mn-ea"/>
                          <a:cs typeface="+mn-cs"/>
                          <a:sym typeface="Gill Sans"/>
                        </a:rPr>
                        <a:t>Pešic</a:t>
                      </a:r>
                      <a:r>
                        <a:rPr lang="sr-Latn-RS" sz="1200" b="0" i="0" u="none" strike="noStrike" cap="none" spc="0" baseline="0" dirty="0">
                          <a:ln>
                            <a:noFill/>
                          </a:ln>
                          <a:solidFill>
                            <a:srgbClr val="003300"/>
                          </a:solidFill>
                          <a:effectLst/>
                          <a:uFillTx/>
                          <a:latin typeface="Gill Sans Light (Body)"/>
                          <a:ea typeface="+mn-ea"/>
                          <a:cs typeface="+mn-cs"/>
                          <a:sym typeface="Gill Sans"/>
                        </a:rPr>
                        <a:t> V, </a:t>
                      </a:r>
                      <a:r>
                        <a:rPr lang="sr-Latn-RS" sz="1200" b="0" i="0" u="none" strike="noStrike" cap="none" spc="0" baseline="0" dirty="0" err="1">
                          <a:ln>
                            <a:noFill/>
                          </a:ln>
                          <a:solidFill>
                            <a:srgbClr val="003300"/>
                          </a:solidFill>
                          <a:effectLst/>
                          <a:uFillTx/>
                          <a:latin typeface="Gill Sans Light (Body)"/>
                          <a:ea typeface="+mn-ea"/>
                          <a:cs typeface="+mn-cs"/>
                          <a:sym typeface="Gill Sans"/>
                        </a:rPr>
                        <a:t>Molden</a:t>
                      </a:r>
                      <a:r>
                        <a:rPr lang="sr-Latn-RS" sz="1200" b="0" i="0" u="none" strike="noStrike" cap="none" spc="0" baseline="0" dirty="0">
                          <a:ln>
                            <a:noFill/>
                          </a:ln>
                          <a:solidFill>
                            <a:srgbClr val="003300"/>
                          </a:solidFill>
                          <a:effectLst/>
                          <a:uFillTx/>
                          <a:latin typeface="Gill Sans Light (Body)"/>
                          <a:ea typeface="+mn-ea"/>
                          <a:cs typeface="+mn-cs"/>
                          <a:sym typeface="Gill Sans"/>
                        </a:rPr>
                        <a:t> E, </a:t>
                      </a:r>
                      <a:r>
                        <a:rPr lang="sr-Latn-RS" sz="1200" b="0" i="0" u="none" strike="noStrike" cap="none" spc="0" baseline="0" dirty="0" err="1">
                          <a:ln>
                            <a:noFill/>
                          </a:ln>
                          <a:solidFill>
                            <a:srgbClr val="003300"/>
                          </a:solidFill>
                          <a:effectLst/>
                          <a:uFillTx/>
                          <a:latin typeface="Gill Sans Light (Body)"/>
                          <a:ea typeface="+mn-ea"/>
                          <a:cs typeface="+mn-cs"/>
                          <a:sym typeface="Gill Sans"/>
                        </a:rPr>
                        <a:t>Ingelman</a:t>
                      </a:r>
                      <a:r>
                        <a:rPr lang="sr-Latn-RS" sz="1200" b="0" i="0" u="none" strike="noStrike" cap="none" spc="0" baseline="0" dirty="0">
                          <a:ln>
                            <a:noFill/>
                          </a:ln>
                          <a:solidFill>
                            <a:srgbClr val="003300"/>
                          </a:solidFill>
                          <a:effectLst/>
                          <a:uFillTx/>
                          <a:latin typeface="Gill Sans Light (Body)"/>
                          <a:ea typeface="+mn-ea"/>
                          <a:cs typeface="+mn-cs"/>
                          <a:sym typeface="Gill Sans"/>
                        </a:rPr>
                        <a:t>-</a:t>
                      </a:r>
                      <a:r>
                        <a:rPr lang="sr-Latn-RS" sz="1200" b="0" i="0" u="none" strike="noStrike" cap="none" spc="0" baseline="0" dirty="0" err="1">
                          <a:ln>
                            <a:noFill/>
                          </a:ln>
                          <a:solidFill>
                            <a:srgbClr val="003300"/>
                          </a:solidFill>
                          <a:effectLst/>
                          <a:uFillTx/>
                          <a:latin typeface="Gill Sans Light (Body)"/>
                          <a:ea typeface="+mn-ea"/>
                          <a:cs typeface="+mn-cs"/>
                          <a:sym typeface="Gill Sans"/>
                        </a:rPr>
                        <a:t>Sundberg</a:t>
                      </a:r>
                      <a:r>
                        <a:rPr lang="sr-Latn-RS" sz="1200" b="0" i="0" u="none" strike="noStrike" cap="none" spc="0" baseline="0" dirty="0">
                          <a:ln>
                            <a:noFill/>
                          </a:ln>
                          <a:solidFill>
                            <a:srgbClr val="003300"/>
                          </a:solidFill>
                          <a:effectLst/>
                          <a:uFillTx/>
                          <a:latin typeface="Gill Sans Light (Body)"/>
                          <a:ea typeface="+mn-ea"/>
                          <a:cs typeface="+mn-cs"/>
                          <a:sym typeface="Gill Sans"/>
                        </a:rPr>
                        <a:t> M, </a:t>
                      </a:r>
                      <a:r>
                        <a:rPr lang="sr-Latn-RS" sz="1200" b="0" i="0" u="none" strike="noStrike" cap="none" spc="0" baseline="0" dirty="0" err="1">
                          <a:ln>
                            <a:noFill/>
                          </a:ln>
                          <a:solidFill>
                            <a:srgbClr val="003300"/>
                          </a:solidFill>
                          <a:effectLst/>
                          <a:uFillTx/>
                          <a:latin typeface="Gill Sans Light (Body)"/>
                          <a:ea typeface="+mn-ea"/>
                          <a:cs typeface="+mn-cs"/>
                          <a:sym typeface="Gill Sans"/>
                        </a:rPr>
                        <a:t>Leucht</a:t>
                      </a:r>
                      <a:r>
                        <a:rPr lang="sr-Latn-RS" sz="1200" b="0" i="0" u="none" strike="noStrike" cap="none" spc="0" baseline="0" dirty="0">
                          <a:ln>
                            <a:noFill/>
                          </a:ln>
                          <a:solidFill>
                            <a:srgbClr val="003300"/>
                          </a:solidFill>
                          <a:effectLst/>
                          <a:uFillTx/>
                          <a:latin typeface="Gill Sans Light (Body)"/>
                          <a:ea typeface="+mn-ea"/>
                          <a:cs typeface="+mn-cs"/>
                          <a:sym typeface="Gill Sans"/>
                        </a:rPr>
                        <a:t> S, </a:t>
                      </a:r>
                      <a:r>
                        <a:rPr lang="sr-Latn-RS" sz="1200" b="0" i="0" u="none" strike="noStrike" cap="none" spc="0" baseline="0" dirty="0" err="1">
                          <a:ln>
                            <a:noFill/>
                          </a:ln>
                          <a:solidFill>
                            <a:srgbClr val="003300"/>
                          </a:solidFill>
                          <a:effectLst/>
                          <a:uFillTx/>
                          <a:latin typeface="Gill Sans Light (Body)"/>
                          <a:ea typeface="+mn-ea"/>
                          <a:cs typeface="+mn-cs"/>
                          <a:sym typeface="Gill Sans"/>
                        </a:rPr>
                        <a:t>Jukic</a:t>
                      </a:r>
                      <a:r>
                        <a:rPr lang="sr-Latn-RS" sz="1200" b="0" i="0" u="none" strike="noStrike" cap="none" spc="0" baseline="0" dirty="0">
                          <a:ln>
                            <a:noFill/>
                          </a:ln>
                          <a:solidFill>
                            <a:srgbClr val="003300"/>
                          </a:solidFill>
                          <a:effectLst/>
                          <a:uFillTx/>
                          <a:latin typeface="Gill Sans Light (Body)"/>
                          <a:ea typeface="+mn-ea"/>
                          <a:cs typeface="+mn-cs"/>
                          <a:sym typeface="Gill Sans"/>
                        </a:rPr>
                        <a:t> MM. </a:t>
                      </a:r>
                      <a:r>
                        <a:rPr lang="sr-Latn-RS" sz="1200" b="0" i="0" u="none" strike="noStrike" cap="none" spc="0" baseline="0" dirty="0" err="1">
                          <a:ln>
                            <a:noFill/>
                          </a:ln>
                          <a:solidFill>
                            <a:srgbClr val="003300"/>
                          </a:solidFill>
                          <a:effectLst/>
                          <a:uFillTx/>
                          <a:latin typeface="Gill Sans Light (Body)"/>
                          <a:ea typeface="+mn-ea"/>
                          <a:cs typeface="+mn-cs"/>
                          <a:sym typeface="Gill Sans"/>
                        </a:rPr>
                        <a:t>Association</a:t>
                      </a:r>
                      <a:r>
                        <a:rPr lang="sr-Latn-RS" sz="1200" b="0" i="0" u="none" strike="noStrike" cap="none" spc="0" baseline="0" dirty="0">
                          <a:ln>
                            <a:noFill/>
                          </a:ln>
                          <a:solidFill>
                            <a:srgbClr val="003300"/>
                          </a:solidFill>
                          <a:effectLst/>
                          <a:uFillTx/>
                          <a:latin typeface="Gill Sans Light (Body)"/>
                          <a:ea typeface="+mn-ea"/>
                          <a:cs typeface="+mn-cs"/>
                          <a:sym typeface="Gill Sans"/>
                        </a:rPr>
                        <a:t> of CYP2C19 </a:t>
                      </a:r>
                      <a:r>
                        <a:rPr lang="sr-Latn-RS" sz="1200" b="0" i="0" u="none" strike="noStrike" cap="none" spc="0" baseline="0" dirty="0" err="1">
                          <a:ln>
                            <a:noFill/>
                          </a:ln>
                          <a:solidFill>
                            <a:srgbClr val="003300"/>
                          </a:solidFill>
                          <a:effectLst/>
                          <a:uFillTx/>
                          <a:latin typeface="Gill Sans Light (Body)"/>
                          <a:ea typeface="+mn-ea"/>
                          <a:cs typeface="+mn-cs"/>
                          <a:sym typeface="Gill Sans"/>
                        </a:rPr>
                        <a:t>and</a:t>
                      </a:r>
                      <a:r>
                        <a:rPr lang="sr-Latn-RS" sz="1200" b="0" i="0" u="none" strike="noStrike" cap="none" spc="0" baseline="0" dirty="0">
                          <a:ln>
                            <a:noFill/>
                          </a:ln>
                          <a:solidFill>
                            <a:srgbClr val="003300"/>
                          </a:solidFill>
                          <a:effectLst/>
                          <a:uFillTx/>
                          <a:latin typeface="Gill Sans Light (Body)"/>
                          <a:ea typeface="+mn-ea"/>
                          <a:cs typeface="+mn-cs"/>
                          <a:sym typeface="Gill Sans"/>
                        </a:rPr>
                        <a:t> CYP2D6 </a:t>
                      </a:r>
                      <a:r>
                        <a:rPr lang="sr-Latn-RS" sz="1200" b="0" i="0" u="none" strike="noStrike" cap="none" spc="0" baseline="0" dirty="0" err="1">
                          <a:ln>
                            <a:noFill/>
                          </a:ln>
                          <a:solidFill>
                            <a:srgbClr val="003300"/>
                          </a:solidFill>
                          <a:effectLst/>
                          <a:uFillTx/>
                          <a:latin typeface="Gill Sans Light (Body)"/>
                          <a:ea typeface="+mn-ea"/>
                          <a:cs typeface="+mn-cs"/>
                          <a:sym typeface="Gill Sans"/>
                        </a:rPr>
                        <a:t>Poor</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and</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Intermediate</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Metabolizer</a:t>
                      </a:r>
                      <a:r>
                        <a:rPr lang="sr-Latn-RS" sz="1200" b="0" i="0" u="none" strike="noStrike" cap="none" spc="0" baseline="0" dirty="0">
                          <a:ln>
                            <a:noFill/>
                          </a:ln>
                          <a:solidFill>
                            <a:srgbClr val="003300"/>
                          </a:solidFill>
                          <a:effectLst/>
                          <a:uFillTx/>
                          <a:latin typeface="Gill Sans Light (Body)"/>
                          <a:ea typeface="+mn-ea"/>
                          <a:cs typeface="+mn-cs"/>
                          <a:sym typeface="Gill Sans"/>
                        </a:rPr>
                        <a:t> Status </a:t>
                      </a:r>
                      <a:r>
                        <a:rPr lang="sr-Latn-RS" sz="1200" b="0" i="0" u="none" strike="noStrike" cap="none" spc="0" baseline="0" dirty="0" err="1">
                          <a:ln>
                            <a:noFill/>
                          </a:ln>
                          <a:solidFill>
                            <a:srgbClr val="003300"/>
                          </a:solidFill>
                          <a:effectLst/>
                          <a:uFillTx/>
                          <a:latin typeface="Gill Sans Light (Body)"/>
                          <a:ea typeface="+mn-ea"/>
                          <a:cs typeface="+mn-cs"/>
                          <a:sym typeface="Gill Sans"/>
                        </a:rPr>
                        <a:t>With</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Antidepressant</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and</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Antipsychotic</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Exposure</a:t>
                      </a:r>
                      <a:r>
                        <a:rPr lang="sr-Latn-RS" sz="1200" b="0" i="0" u="none" strike="noStrike" cap="none" spc="0" baseline="0" dirty="0">
                          <a:ln>
                            <a:noFill/>
                          </a:ln>
                          <a:solidFill>
                            <a:srgbClr val="003300"/>
                          </a:solidFill>
                          <a:effectLst/>
                          <a:uFillTx/>
                          <a:latin typeface="Gill Sans Light (Body)"/>
                          <a:ea typeface="+mn-ea"/>
                          <a:cs typeface="+mn-cs"/>
                          <a:sym typeface="Gill Sans"/>
                        </a:rPr>
                        <a:t>: A </a:t>
                      </a:r>
                      <a:r>
                        <a:rPr lang="sr-Latn-RS" sz="1200" b="0" i="0" u="none" strike="noStrike" cap="none" spc="0" baseline="0" dirty="0" err="1">
                          <a:ln>
                            <a:noFill/>
                          </a:ln>
                          <a:solidFill>
                            <a:srgbClr val="003300"/>
                          </a:solidFill>
                          <a:effectLst/>
                          <a:uFillTx/>
                          <a:latin typeface="Gill Sans Light (Body)"/>
                          <a:ea typeface="+mn-ea"/>
                          <a:cs typeface="+mn-cs"/>
                          <a:sym typeface="Gill Sans"/>
                        </a:rPr>
                        <a:t>Systematic</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Review</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and</a:t>
                      </a:r>
                      <a:r>
                        <a:rPr lang="sr-Latn-RS" sz="1200" b="0" i="0" u="none" strike="noStrike" cap="none" spc="0" baseline="0" dirty="0">
                          <a:ln>
                            <a:noFill/>
                          </a:ln>
                          <a:solidFill>
                            <a:srgbClr val="003300"/>
                          </a:solidFill>
                          <a:effectLst/>
                          <a:uFillTx/>
                          <a:latin typeface="Gill Sans Light (Body)"/>
                          <a:ea typeface="+mn-ea"/>
                          <a:cs typeface="+mn-cs"/>
                          <a:sym typeface="Gill Sans"/>
                        </a:rPr>
                        <a:t> Meta-</a:t>
                      </a:r>
                      <a:r>
                        <a:rPr lang="sr-Latn-RS" sz="1200" b="0" i="0" u="none" strike="noStrike" cap="none" spc="0" baseline="0" dirty="0" err="1">
                          <a:ln>
                            <a:noFill/>
                          </a:ln>
                          <a:solidFill>
                            <a:srgbClr val="003300"/>
                          </a:solidFill>
                          <a:effectLst/>
                          <a:uFillTx/>
                          <a:latin typeface="Gill Sans Light (Body)"/>
                          <a:ea typeface="+mn-ea"/>
                          <a:cs typeface="+mn-cs"/>
                          <a:sym typeface="Gill Sans"/>
                        </a:rPr>
                        <a:t>analysis</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1" i="1" u="none" strike="noStrike" cap="none" spc="0" baseline="0" dirty="0">
                          <a:ln>
                            <a:noFill/>
                          </a:ln>
                          <a:solidFill>
                            <a:srgbClr val="003300"/>
                          </a:solidFill>
                          <a:effectLst/>
                          <a:uFillTx/>
                          <a:latin typeface="Gill Sans Light (Body)"/>
                          <a:ea typeface="+mn-ea"/>
                          <a:cs typeface="+mn-cs"/>
                          <a:sym typeface="Gill Sans"/>
                        </a:rPr>
                        <a:t>JAMA </a:t>
                      </a:r>
                      <a:r>
                        <a:rPr lang="sr-Latn-RS" sz="1200" b="1" i="1" u="none" strike="noStrike" cap="none" spc="0" baseline="0" dirty="0" err="1">
                          <a:ln>
                            <a:noFill/>
                          </a:ln>
                          <a:solidFill>
                            <a:srgbClr val="003300"/>
                          </a:solidFill>
                          <a:effectLst/>
                          <a:uFillTx/>
                          <a:latin typeface="Gill Sans Light (Body)"/>
                          <a:ea typeface="+mn-ea"/>
                          <a:cs typeface="+mn-cs"/>
                          <a:sym typeface="Gill Sans"/>
                        </a:rPr>
                        <a:t>Psychiatry</a:t>
                      </a:r>
                      <a:r>
                        <a:rPr lang="sr-Latn-RS" sz="1200" b="0" i="0" u="none" strike="noStrike" cap="none" spc="0" baseline="0" dirty="0">
                          <a:ln>
                            <a:noFill/>
                          </a:ln>
                          <a:solidFill>
                            <a:srgbClr val="003300"/>
                          </a:solidFill>
                          <a:effectLst/>
                          <a:uFillTx/>
                          <a:latin typeface="Gill Sans Light (Body)"/>
                          <a:ea typeface="+mn-ea"/>
                          <a:cs typeface="+mn-cs"/>
                          <a:sym typeface="Gill Sans"/>
                        </a:rPr>
                        <a:t>. 2020 Nov 25 (</a:t>
                      </a:r>
                      <a:r>
                        <a:rPr lang="sr-Latn-RS" sz="1200" b="0" i="0" u="none" strike="noStrike" cap="none" spc="0" baseline="0" dirty="0" err="1">
                          <a:ln>
                            <a:noFill/>
                          </a:ln>
                          <a:solidFill>
                            <a:srgbClr val="003300"/>
                          </a:solidFill>
                          <a:effectLst/>
                          <a:uFillTx/>
                          <a:latin typeface="Gill Sans Light (Body)"/>
                          <a:ea typeface="+mn-ea"/>
                          <a:cs typeface="+mn-cs"/>
                          <a:sym typeface="Gill Sans"/>
                        </a:rPr>
                        <a:t>ahead</a:t>
                      </a:r>
                      <a:r>
                        <a:rPr lang="sr-Latn-RS" sz="1200" b="0" i="0" u="none" strike="noStrike" cap="none" spc="0" baseline="0" dirty="0">
                          <a:ln>
                            <a:noFill/>
                          </a:ln>
                          <a:solidFill>
                            <a:srgbClr val="003300"/>
                          </a:solidFill>
                          <a:effectLst/>
                          <a:uFillTx/>
                          <a:latin typeface="Gill Sans Light (Body)"/>
                          <a:ea typeface="+mn-ea"/>
                          <a:cs typeface="+mn-cs"/>
                          <a:sym typeface="Gill Sans"/>
                        </a:rPr>
                        <a:t> of </a:t>
                      </a:r>
                      <a:r>
                        <a:rPr lang="sr-Latn-RS" sz="1200" b="0" i="0" u="none" strike="noStrike" cap="none" spc="0" baseline="0" dirty="0" err="1">
                          <a:ln>
                            <a:noFill/>
                          </a:ln>
                          <a:solidFill>
                            <a:srgbClr val="003300"/>
                          </a:solidFill>
                          <a:effectLst/>
                          <a:uFillTx/>
                          <a:latin typeface="Gill Sans Light (Body)"/>
                          <a:ea typeface="+mn-ea"/>
                          <a:cs typeface="+mn-cs"/>
                          <a:sym typeface="Gill Sans"/>
                        </a:rPr>
                        <a:t>print</a:t>
                      </a:r>
                      <a:r>
                        <a:rPr lang="sr-Latn-RS" sz="1200" b="0" i="0" u="none" strike="noStrike" cap="none" spc="0" baseline="0" dirty="0">
                          <a:ln>
                            <a:noFill/>
                          </a:ln>
                          <a:solidFill>
                            <a:srgbClr val="003300"/>
                          </a:solidFill>
                          <a:effectLst/>
                          <a:uFillTx/>
                          <a:latin typeface="Gill Sans Light (Body)"/>
                          <a:ea typeface="+mn-ea"/>
                          <a:cs typeface="+mn-cs"/>
                          <a:sym typeface="Gill Sans"/>
                        </a:rPr>
                        <a:t>)</a:t>
                      </a:r>
                    </a:p>
                    <a:p>
                      <a:pPr marL="177800" indent="-177800" algn="l"/>
                      <a:r>
                        <a:rPr lang="sr-Latn-RS" sz="1200" b="0" i="0" u="none" strike="noStrike" cap="none" spc="0" baseline="0" dirty="0" err="1">
                          <a:ln>
                            <a:noFill/>
                          </a:ln>
                          <a:solidFill>
                            <a:srgbClr val="7030A0"/>
                          </a:solidFill>
                          <a:effectLst/>
                          <a:uFillTx/>
                          <a:latin typeface="Gill Sans Light (Body)"/>
                          <a:ea typeface="+mn-ea"/>
                          <a:cs typeface="+mn-cs"/>
                          <a:sym typeface="Gill Sans"/>
                        </a:rPr>
                        <a:t>Jukic</a:t>
                      </a:r>
                      <a:r>
                        <a:rPr lang="sr-Latn-RS" sz="1200" b="0" i="0" u="none" strike="noStrike" cap="none" spc="0" baseline="0" dirty="0">
                          <a:ln>
                            <a:noFill/>
                          </a:ln>
                          <a:solidFill>
                            <a:srgbClr val="7030A0"/>
                          </a:solidFill>
                          <a:effectLst/>
                          <a:uFillTx/>
                          <a:latin typeface="Gill Sans Light (Body)"/>
                          <a:ea typeface="+mn-ea"/>
                          <a:cs typeface="+mn-cs"/>
                          <a:sym typeface="Gill Sans"/>
                        </a:rPr>
                        <a:t> MM, </a:t>
                      </a:r>
                      <a:r>
                        <a:rPr lang="sr-Latn-RS" sz="1200" b="0" i="0" u="none" strike="noStrike" cap="none" spc="0" baseline="0" dirty="0" err="1">
                          <a:ln>
                            <a:noFill/>
                          </a:ln>
                          <a:solidFill>
                            <a:srgbClr val="7030A0"/>
                          </a:solidFill>
                          <a:effectLst/>
                          <a:uFillTx/>
                          <a:latin typeface="Gill Sans Light (Body)"/>
                          <a:ea typeface="+mn-ea"/>
                          <a:cs typeface="+mn-cs"/>
                          <a:sym typeface="Gill Sans"/>
                        </a:rPr>
                        <a:t>Smith</a:t>
                      </a:r>
                      <a:r>
                        <a:rPr lang="sr-Latn-RS" sz="1200" b="0" i="0" u="none" strike="noStrike" cap="none" spc="0" baseline="0" dirty="0">
                          <a:ln>
                            <a:noFill/>
                          </a:ln>
                          <a:solidFill>
                            <a:srgbClr val="7030A0"/>
                          </a:solidFill>
                          <a:effectLst/>
                          <a:uFillTx/>
                          <a:latin typeface="Gill Sans Light (Body)"/>
                          <a:ea typeface="+mn-ea"/>
                          <a:cs typeface="+mn-cs"/>
                          <a:sym typeface="Gill Sans"/>
                        </a:rPr>
                        <a:t> RL, </a:t>
                      </a:r>
                      <a:r>
                        <a:rPr lang="sr-Latn-RS" sz="1200" b="0" i="0" u="none" strike="noStrike" cap="none" spc="0" baseline="0" dirty="0" err="1">
                          <a:ln>
                            <a:noFill/>
                          </a:ln>
                          <a:solidFill>
                            <a:srgbClr val="7030A0"/>
                          </a:solidFill>
                          <a:effectLst/>
                          <a:uFillTx/>
                          <a:latin typeface="Gill Sans Light (Body)"/>
                          <a:ea typeface="+mn-ea"/>
                          <a:cs typeface="+mn-cs"/>
                          <a:sym typeface="Gill Sans"/>
                        </a:rPr>
                        <a:t>Haslemo</a:t>
                      </a:r>
                      <a:r>
                        <a:rPr lang="sr-Latn-RS" sz="1200" b="0" i="0" u="none" strike="noStrike" cap="none" spc="0" baseline="0" dirty="0">
                          <a:ln>
                            <a:noFill/>
                          </a:ln>
                          <a:solidFill>
                            <a:srgbClr val="7030A0"/>
                          </a:solidFill>
                          <a:effectLst/>
                          <a:uFillTx/>
                          <a:latin typeface="Gill Sans Light (Body)"/>
                          <a:ea typeface="+mn-ea"/>
                          <a:cs typeface="+mn-cs"/>
                          <a:sym typeface="Gill Sans"/>
                        </a:rPr>
                        <a:t> T, </a:t>
                      </a:r>
                      <a:r>
                        <a:rPr lang="sr-Latn-RS" sz="1200" b="0" i="0" u="none" strike="noStrike" cap="none" spc="0" baseline="0" dirty="0" err="1">
                          <a:ln>
                            <a:noFill/>
                          </a:ln>
                          <a:solidFill>
                            <a:srgbClr val="7030A0"/>
                          </a:solidFill>
                          <a:effectLst/>
                          <a:uFillTx/>
                          <a:latin typeface="Gill Sans Light (Body)"/>
                          <a:ea typeface="+mn-ea"/>
                          <a:cs typeface="+mn-cs"/>
                          <a:sym typeface="Gill Sans"/>
                        </a:rPr>
                        <a:t>Molden</a:t>
                      </a:r>
                      <a:r>
                        <a:rPr lang="sr-Latn-RS" sz="1200" b="0" i="0" u="none" strike="noStrike" cap="none" spc="0" baseline="0" dirty="0">
                          <a:ln>
                            <a:noFill/>
                          </a:ln>
                          <a:solidFill>
                            <a:srgbClr val="7030A0"/>
                          </a:solidFill>
                          <a:effectLst/>
                          <a:uFillTx/>
                          <a:latin typeface="Gill Sans Light (Body)"/>
                          <a:ea typeface="+mn-ea"/>
                          <a:cs typeface="+mn-cs"/>
                          <a:sym typeface="Gill Sans"/>
                        </a:rPr>
                        <a:t> E, </a:t>
                      </a:r>
                      <a:r>
                        <a:rPr lang="sr-Latn-RS" sz="1200" b="0" i="0" u="none" strike="noStrike" cap="none" spc="0" baseline="0" dirty="0" err="1">
                          <a:ln>
                            <a:noFill/>
                          </a:ln>
                          <a:solidFill>
                            <a:srgbClr val="7030A0"/>
                          </a:solidFill>
                          <a:effectLst/>
                          <a:uFillTx/>
                          <a:latin typeface="Gill Sans Light (Body)"/>
                          <a:ea typeface="+mn-ea"/>
                          <a:cs typeface="+mn-cs"/>
                          <a:sym typeface="Gill Sans"/>
                        </a:rPr>
                        <a:t>Ingelman</a:t>
                      </a:r>
                      <a:r>
                        <a:rPr lang="sr-Latn-RS" sz="1200" b="0" i="0" u="none" strike="noStrike" cap="none" spc="0" baseline="0" dirty="0">
                          <a:ln>
                            <a:noFill/>
                          </a:ln>
                          <a:solidFill>
                            <a:srgbClr val="7030A0"/>
                          </a:solidFill>
                          <a:effectLst/>
                          <a:uFillTx/>
                          <a:latin typeface="Gill Sans Light (Body)"/>
                          <a:ea typeface="+mn-ea"/>
                          <a:cs typeface="+mn-cs"/>
                          <a:sym typeface="Gill Sans"/>
                        </a:rPr>
                        <a:t>-</a:t>
                      </a:r>
                      <a:r>
                        <a:rPr lang="sr-Latn-RS" sz="1200" b="0" i="0" u="none" strike="noStrike" cap="none" spc="0" baseline="0" dirty="0" err="1">
                          <a:ln>
                            <a:noFill/>
                          </a:ln>
                          <a:solidFill>
                            <a:srgbClr val="7030A0"/>
                          </a:solidFill>
                          <a:effectLst/>
                          <a:uFillTx/>
                          <a:latin typeface="Gill Sans Light (Body)"/>
                          <a:ea typeface="+mn-ea"/>
                          <a:cs typeface="+mn-cs"/>
                          <a:sym typeface="Gill Sans"/>
                        </a:rPr>
                        <a:t>Sundberg</a:t>
                      </a:r>
                      <a:r>
                        <a:rPr lang="sr-Latn-RS" sz="1200" b="0" i="0" u="none" strike="noStrike" cap="none" spc="0" baseline="0" dirty="0">
                          <a:ln>
                            <a:noFill/>
                          </a:ln>
                          <a:solidFill>
                            <a:srgbClr val="7030A0"/>
                          </a:solidFill>
                          <a:effectLst/>
                          <a:uFillTx/>
                          <a:latin typeface="Gill Sans Light (Body)"/>
                          <a:ea typeface="+mn-ea"/>
                          <a:cs typeface="+mn-cs"/>
                          <a:sym typeface="Gill Sans"/>
                        </a:rPr>
                        <a:t> M. </a:t>
                      </a:r>
                      <a:r>
                        <a:rPr lang="sr-Latn-RS" sz="1200" b="0" i="0" u="none" strike="noStrike" cap="none" spc="0" baseline="0" dirty="0" err="1">
                          <a:ln>
                            <a:noFill/>
                          </a:ln>
                          <a:solidFill>
                            <a:srgbClr val="7030A0"/>
                          </a:solidFill>
                          <a:effectLst/>
                          <a:uFillTx/>
                          <a:latin typeface="Gill Sans Light (Body)"/>
                          <a:ea typeface="+mn-ea"/>
                          <a:cs typeface="+mn-cs"/>
                          <a:sym typeface="Gill Sans"/>
                        </a:rPr>
                        <a:t>Effect</a:t>
                      </a:r>
                      <a:r>
                        <a:rPr lang="sr-Latn-RS" sz="1200" b="0" i="0" u="none" strike="noStrike" cap="none" spc="0" baseline="0" dirty="0">
                          <a:ln>
                            <a:noFill/>
                          </a:ln>
                          <a:solidFill>
                            <a:srgbClr val="7030A0"/>
                          </a:solidFill>
                          <a:effectLst/>
                          <a:uFillTx/>
                          <a:latin typeface="Gill Sans Light (Body)"/>
                          <a:ea typeface="+mn-ea"/>
                          <a:cs typeface="+mn-cs"/>
                          <a:sym typeface="Gill Sans"/>
                        </a:rPr>
                        <a:t> of CYP2D6 </a:t>
                      </a:r>
                      <a:r>
                        <a:rPr lang="sr-Latn-RS" sz="1200" b="0" i="0" u="none" strike="noStrike" cap="none" spc="0" baseline="0" dirty="0" err="1">
                          <a:ln>
                            <a:noFill/>
                          </a:ln>
                          <a:solidFill>
                            <a:srgbClr val="7030A0"/>
                          </a:solidFill>
                          <a:effectLst/>
                          <a:uFillTx/>
                          <a:latin typeface="Gill Sans Light (Body)"/>
                          <a:ea typeface="+mn-ea"/>
                          <a:cs typeface="+mn-cs"/>
                          <a:sym typeface="Gill Sans"/>
                        </a:rPr>
                        <a:t>genotype</a:t>
                      </a:r>
                      <a:r>
                        <a:rPr lang="sr-Latn-RS" sz="1200" b="0" i="0" u="none" strike="noStrike" cap="none" spc="0" baseline="0" dirty="0">
                          <a:ln>
                            <a:noFill/>
                          </a:ln>
                          <a:solidFill>
                            <a:srgbClr val="7030A0"/>
                          </a:solidFill>
                          <a:effectLst/>
                          <a:uFillTx/>
                          <a:latin typeface="Gill Sans Light (Body)"/>
                          <a:ea typeface="+mn-ea"/>
                          <a:cs typeface="+mn-cs"/>
                          <a:sym typeface="Gill Sans"/>
                        </a:rPr>
                        <a:t> on </a:t>
                      </a:r>
                      <a:r>
                        <a:rPr lang="sr-Latn-RS" sz="1200" b="0" i="0" u="none" strike="noStrike" cap="none" spc="0" baseline="0" dirty="0" err="1">
                          <a:ln>
                            <a:noFill/>
                          </a:ln>
                          <a:solidFill>
                            <a:srgbClr val="7030A0"/>
                          </a:solidFill>
                          <a:effectLst/>
                          <a:uFillTx/>
                          <a:latin typeface="Gill Sans Light (Body)"/>
                          <a:ea typeface="+mn-ea"/>
                          <a:cs typeface="+mn-cs"/>
                          <a:sym typeface="Gill Sans"/>
                        </a:rPr>
                        <a:t>exposure</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and</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efficacy</a:t>
                      </a:r>
                      <a:r>
                        <a:rPr lang="sr-Latn-RS" sz="1200" b="0" i="0" u="none" strike="noStrike" cap="none" spc="0" baseline="0" dirty="0">
                          <a:ln>
                            <a:noFill/>
                          </a:ln>
                          <a:solidFill>
                            <a:srgbClr val="7030A0"/>
                          </a:solidFill>
                          <a:effectLst/>
                          <a:uFillTx/>
                          <a:latin typeface="Gill Sans Light (Body)"/>
                          <a:ea typeface="+mn-ea"/>
                          <a:cs typeface="+mn-cs"/>
                          <a:sym typeface="Gill Sans"/>
                        </a:rPr>
                        <a:t> of </a:t>
                      </a:r>
                      <a:r>
                        <a:rPr lang="sr-Latn-RS" sz="1200" b="0" i="0" u="none" strike="noStrike" cap="none" spc="0" baseline="0" dirty="0" err="1">
                          <a:ln>
                            <a:noFill/>
                          </a:ln>
                          <a:solidFill>
                            <a:srgbClr val="7030A0"/>
                          </a:solidFill>
                          <a:effectLst/>
                          <a:uFillTx/>
                          <a:latin typeface="Gill Sans Light (Body)"/>
                          <a:ea typeface="+mn-ea"/>
                          <a:cs typeface="+mn-cs"/>
                          <a:sym typeface="Gill Sans"/>
                        </a:rPr>
                        <a:t>risperidone</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and</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aripiprazole</a:t>
                      </a:r>
                      <a:r>
                        <a:rPr lang="sr-Latn-RS" sz="1200" b="0" i="0" u="none" strike="noStrike" cap="none" spc="0" baseline="0" dirty="0">
                          <a:ln>
                            <a:noFill/>
                          </a:ln>
                          <a:solidFill>
                            <a:srgbClr val="7030A0"/>
                          </a:solidFill>
                          <a:effectLst/>
                          <a:uFillTx/>
                          <a:latin typeface="Gill Sans Light (Body)"/>
                          <a:ea typeface="+mn-ea"/>
                          <a:cs typeface="+mn-cs"/>
                          <a:sym typeface="Gill Sans"/>
                        </a:rPr>
                        <a:t>: a </a:t>
                      </a:r>
                      <a:r>
                        <a:rPr lang="sr-Latn-RS" sz="1200" b="0" i="0" u="none" strike="noStrike" cap="none" spc="0" baseline="0" dirty="0" err="1">
                          <a:ln>
                            <a:noFill/>
                          </a:ln>
                          <a:solidFill>
                            <a:srgbClr val="7030A0"/>
                          </a:solidFill>
                          <a:effectLst/>
                          <a:uFillTx/>
                          <a:latin typeface="Gill Sans Light (Body)"/>
                          <a:ea typeface="+mn-ea"/>
                          <a:cs typeface="+mn-cs"/>
                          <a:sym typeface="Gill Sans"/>
                        </a:rPr>
                        <a:t>retrospective</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cohort</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study</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1" i="1" u="none" strike="noStrike" cap="none" spc="0" baseline="0" dirty="0" err="1">
                          <a:ln>
                            <a:noFill/>
                          </a:ln>
                          <a:solidFill>
                            <a:srgbClr val="7030A0"/>
                          </a:solidFill>
                          <a:effectLst/>
                          <a:uFillTx/>
                          <a:latin typeface="Gill Sans Light (Body)"/>
                          <a:ea typeface="+mn-ea"/>
                          <a:cs typeface="+mn-cs"/>
                          <a:sym typeface="Gill Sans"/>
                        </a:rPr>
                        <a:t>Lancet</a:t>
                      </a:r>
                      <a:r>
                        <a:rPr lang="sr-Latn-RS" sz="1200" b="1" i="1" u="none" strike="noStrike" cap="none" spc="0" baseline="0" dirty="0">
                          <a:ln>
                            <a:noFill/>
                          </a:ln>
                          <a:solidFill>
                            <a:srgbClr val="7030A0"/>
                          </a:solidFill>
                          <a:effectLst/>
                          <a:uFillTx/>
                          <a:latin typeface="Gill Sans Light (Body)"/>
                          <a:ea typeface="+mn-ea"/>
                          <a:cs typeface="+mn-cs"/>
                          <a:sym typeface="Gill Sans"/>
                        </a:rPr>
                        <a:t> </a:t>
                      </a:r>
                      <a:r>
                        <a:rPr lang="sr-Latn-RS" sz="1200" b="1" i="1" u="none" strike="noStrike" cap="none" spc="0" baseline="0" dirty="0" err="1">
                          <a:ln>
                            <a:noFill/>
                          </a:ln>
                          <a:solidFill>
                            <a:srgbClr val="7030A0"/>
                          </a:solidFill>
                          <a:effectLst/>
                          <a:uFillTx/>
                          <a:latin typeface="Gill Sans Light (Body)"/>
                          <a:ea typeface="+mn-ea"/>
                          <a:cs typeface="+mn-cs"/>
                          <a:sym typeface="Gill Sans"/>
                        </a:rPr>
                        <a:t>Psychiatry</a:t>
                      </a:r>
                      <a:r>
                        <a:rPr lang="sr-Latn-RS" sz="1200" b="0" i="0" u="none" strike="noStrike" cap="none" spc="0" baseline="0" dirty="0">
                          <a:ln>
                            <a:noFill/>
                          </a:ln>
                          <a:solidFill>
                            <a:srgbClr val="7030A0"/>
                          </a:solidFill>
                          <a:effectLst/>
                          <a:uFillTx/>
                          <a:latin typeface="Gill Sans Light (Body)"/>
                          <a:ea typeface="+mn-ea"/>
                          <a:cs typeface="+mn-cs"/>
                          <a:sym typeface="Gill Sans"/>
                        </a:rPr>
                        <a:t> 2019 </a:t>
                      </a:r>
                      <a:r>
                        <a:rPr lang="sr-Latn-RS" sz="1200" b="0" i="0" u="none" strike="noStrike" cap="none" spc="0" baseline="0" dirty="0" err="1">
                          <a:ln>
                            <a:noFill/>
                          </a:ln>
                          <a:solidFill>
                            <a:srgbClr val="7030A0"/>
                          </a:solidFill>
                          <a:effectLst/>
                          <a:uFillTx/>
                          <a:latin typeface="Gill Sans Light (Body)"/>
                          <a:ea typeface="+mn-ea"/>
                          <a:cs typeface="+mn-cs"/>
                          <a:sym typeface="Gill Sans"/>
                        </a:rPr>
                        <a:t>May</a:t>
                      </a:r>
                      <a:r>
                        <a:rPr lang="sr-Latn-RS" sz="1200" b="0" i="0" u="none" strike="noStrike" cap="none" spc="0" baseline="0" dirty="0">
                          <a:ln>
                            <a:noFill/>
                          </a:ln>
                          <a:solidFill>
                            <a:srgbClr val="7030A0"/>
                          </a:solidFill>
                          <a:effectLst/>
                          <a:uFillTx/>
                          <a:latin typeface="Gill Sans Light (Body)"/>
                          <a:ea typeface="+mn-ea"/>
                          <a:cs typeface="+mn-cs"/>
                          <a:sym typeface="Gill Sans"/>
                        </a:rPr>
                        <a:t>;6(5):418-426.</a:t>
                      </a:r>
                    </a:p>
                    <a:p>
                      <a:pPr marL="177800" indent="-177800" algn="l"/>
                      <a:r>
                        <a:rPr lang="sr-Latn-RS" sz="1200" b="0" i="0" u="none" strike="noStrike" cap="none" spc="0" baseline="0" dirty="0" err="1">
                          <a:ln>
                            <a:noFill/>
                          </a:ln>
                          <a:solidFill>
                            <a:srgbClr val="003300"/>
                          </a:solidFill>
                          <a:effectLst/>
                          <a:uFillTx/>
                          <a:latin typeface="Gill Sans Light (Body)"/>
                          <a:ea typeface="+mn-ea"/>
                          <a:cs typeface="+mn-cs"/>
                          <a:sym typeface="Gill Sans"/>
                        </a:rPr>
                        <a:t>Jukic</a:t>
                      </a:r>
                      <a:r>
                        <a:rPr lang="sr-Latn-RS" sz="1200" b="0" i="0" u="none" strike="noStrike" cap="none" spc="0" baseline="0" dirty="0">
                          <a:ln>
                            <a:noFill/>
                          </a:ln>
                          <a:solidFill>
                            <a:srgbClr val="003300"/>
                          </a:solidFill>
                          <a:effectLst/>
                          <a:uFillTx/>
                          <a:latin typeface="Gill Sans Light (Body)"/>
                          <a:ea typeface="+mn-ea"/>
                          <a:cs typeface="+mn-cs"/>
                          <a:sym typeface="Gill Sans"/>
                        </a:rPr>
                        <a:t> MM, </a:t>
                      </a:r>
                      <a:r>
                        <a:rPr lang="sr-Latn-RS" sz="1200" b="0" i="0" u="none" strike="noStrike" cap="none" spc="0" baseline="0" dirty="0" err="1">
                          <a:ln>
                            <a:noFill/>
                          </a:ln>
                          <a:solidFill>
                            <a:srgbClr val="003300"/>
                          </a:solidFill>
                          <a:effectLst/>
                          <a:uFillTx/>
                          <a:latin typeface="Gill Sans Light (Body)"/>
                          <a:ea typeface="+mn-ea"/>
                          <a:cs typeface="+mn-cs"/>
                          <a:sym typeface="Gill Sans"/>
                        </a:rPr>
                        <a:t>Haslemo</a:t>
                      </a:r>
                      <a:r>
                        <a:rPr lang="sr-Latn-RS" sz="1200" b="0" i="0" u="none" strike="noStrike" cap="none" spc="0" baseline="0" dirty="0">
                          <a:ln>
                            <a:noFill/>
                          </a:ln>
                          <a:solidFill>
                            <a:srgbClr val="003300"/>
                          </a:solidFill>
                          <a:effectLst/>
                          <a:uFillTx/>
                          <a:latin typeface="Gill Sans Light (Body)"/>
                          <a:ea typeface="+mn-ea"/>
                          <a:cs typeface="+mn-cs"/>
                          <a:sym typeface="Gill Sans"/>
                        </a:rPr>
                        <a:t> T, </a:t>
                      </a:r>
                      <a:r>
                        <a:rPr lang="sr-Latn-RS" sz="1200" b="0" i="0" u="none" strike="noStrike" cap="none" spc="0" baseline="0" dirty="0" err="1">
                          <a:ln>
                            <a:noFill/>
                          </a:ln>
                          <a:solidFill>
                            <a:srgbClr val="003300"/>
                          </a:solidFill>
                          <a:effectLst/>
                          <a:uFillTx/>
                          <a:latin typeface="Gill Sans Light (Body)"/>
                          <a:ea typeface="+mn-ea"/>
                          <a:cs typeface="+mn-cs"/>
                          <a:sym typeface="Gill Sans"/>
                        </a:rPr>
                        <a:t>Molden</a:t>
                      </a:r>
                      <a:r>
                        <a:rPr lang="sr-Latn-RS" sz="1200" b="0" i="0" u="none" strike="noStrike" cap="none" spc="0" baseline="0" dirty="0">
                          <a:ln>
                            <a:noFill/>
                          </a:ln>
                          <a:solidFill>
                            <a:srgbClr val="003300"/>
                          </a:solidFill>
                          <a:effectLst/>
                          <a:uFillTx/>
                          <a:latin typeface="Gill Sans Light (Body)"/>
                          <a:ea typeface="+mn-ea"/>
                          <a:cs typeface="+mn-cs"/>
                          <a:sym typeface="Gill Sans"/>
                        </a:rPr>
                        <a:t> E, </a:t>
                      </a:r>
                      <a:r>
                        <a:rPr lang="sr-Latn-RS" sz="1200" b="0" i="0" u="none" strike="noStrike" cap="none" spc="0" baseline="0" dirty="0" err="1">
                          <a:ln>
                            <a:noFill/>
                          </a:ln>
                          <a:solidFill>
                            <a:srgbClr val="003300"/>
                          </a:solidFill>
                          <a:effectLst/>
                          <a:uFillTx/>
                          <a:latin typeface="Gill Sans Light (Body)"/>
                          <a:ea typeface="+mn-ea"/>
                          <a:cs typeface="+mn-cs"/>
                          <a:sym typeface="Gill Sans"/>
                        </a:rPr>
                        <a:t>Ingelman</a:t>
                      </a:r>
                      <a:r>
                        <a:rPr lang="sr-Latn-RS" sz="1200" b="0" i="0" u="none" strike="noStrike" cap="none" spc="0" baseline="0" dirty="0">
                          <a:ln>
                            <a:noFill/>
                          </a:ln>
                          <a:solidFill>
                            <a:srgbClr val="003300"/>
                          </a:solidFill>
                          <a:effectLst/>
                          <a:uFillTx/>
                          <a:latin typeface="Gill Sans Light (Body)"/>
                          <a:ea typeface="+mn-ea"/>
                          <a:cs typeface="+mn-cs"/>
                          <a:sym typeface="Gill Sans"/>
                        </a:rPr>
                        <a:t>-</a:t>
                      </a:r>
                      <a:r>
                        <a:rPr lang="sr-Latn-RS" sz="1200" b="0" i="0" u="none" strike="noStrike" cap="none" spc="0" baseline="0" dirty="0" err="1">
                          <a:ln>
                            <a:noFill/>
                          </a:ln>
                          <a:solidFill>
                            <a:srgbClr val="003300"/>
                          </a:solidFill>
                          <a:effectLst/>
                          <a:uFillTx/>
                          <a:latin typeface="Gill Sans Light (Body)"/>
                          <a:ea typeface="+mn-ea"/>
                          <a:cs typeface="+mn-cs"/>
                          <a:sym typeface="Gill Sans"/>
                        </a:rPr>
                        <a:t>Sundberg</a:t>
                      </a:r>
                      <a:r>
                        <a:rPr lang="sr-Latn-RS" sz="1200" b="0" i="0" u="none" strike="noStrike" cap="none" spc="0" baseline="0" dirty="0">
                          <a:ln>
                            <a:noFill/>
                          </a:ln>
                          <a:solidFill>
                            <a:srgbClr val="003300"/>
                          </a:solidFill>
                          <a:effectLst/>
                          <a:uFillTx/>
                          <a:latin typeface="Gill Sans Light (Body)"/>
                          <a:ea typeface="+mn-ea"/>
                          <a:cs typeface="+mn-cs"/>
                          <a:sym typeface="Gill Sans"/>
                        </a:rPr>
                        <a:t> M. </a:t>
                      </a:r>
                      <a:r>
                        <a:rPr lang="sr-Latn-RS" sz="1200" b="0" i="0" u="none" strike="noStrike" cap="none" spc="0" baseline="0" dirty="0" err="1">
                          <a:ln>
                            <a:noFill/>
                          </a:ln>
                          <a:solidFill>
                            <a:srgbClr val="003300"/>
                          </a:solidFill>
                          <a:effectLst/>
                          <a:uFillTx/>
                          <a:latin typeface="Gill Sans Light (Body)"/>
                          <a:ea typeface="+mn-ea"/>
                          <a:cs typeface="+mn-cs"/>
                          <a:sym typeface="Gill Sans"/>
                        </a:rPr>
                        <a:t>Impact</a:t>
                      </a:r>
                      <a:r>
                        <a:rPr lang="sr-Latn-RS" sz="1200" b="0" i="0" u="none" strike="noStrike" cap="none" spc="0" baseline="0" dirty="0">
                          <a:ln>
                            <a:noFill/>
                          </a:ln>
                          <a:solidFill>
                            <a:srgbClr val="003300"/>
                          </a:solidFill>
                          <a:effectLst/>
                          <a:uFillTx/>
                          <a:latin typeface="Gill Sans Light (Body)"/>
                          <a:ea typeface="+mn-ea"/>
                          <a:cs typeface="+mn-cs"/>
                          <a:sym typeface="Gill Sans"/>
                        </a:rPr>
                        <a:t> of CYP2C19 </a:t>
                      </a:r>
                      <a:r>
                        <a:rPr lang="sr-Latn-RS" sz="1200" b="0" i="0" u="none" strike="noStrike" cap="none" spc="0" baseline="0" dirty="0" err="1">
                          <a:ln>
                            <a:noFill/>
                          </a:ln>
                          <a:solidFill>
                            <a:srgbClr val="003300"/>
                          </a:solidFill>
                          <a:effectLst/>
                          <a:uFillTx/>
                          <a:latin typeface="Gill Sans Light (Body)"/>
                          <a:ea typeface="+mn-ea"/>
                          <a:cs typeface="+mn-cs"/>
                          <a:sym typeface="Gill Sans"/>
                        </a:rPr>
                        <a:t>Genotype</a:t>
                      </a:r>
                      <a:r>
                        <a:rPr lang="sr-Latn-RS" sz="1200" b="0" i="0" u="none" strike="noStrike" cap="none" spc="0" baseline="0" dirty="0">
                          <a:ln>
                            <a:noFill/>
                          </a:ln>
                          <a:solidFill>
                            <a:srgbClr val="003300"/>
                          </a:solidFill>
                          <a:effectLst/>
                          <a:uFillTx/>
                          <a:latin typeface="Gill Sans Light (Body)"/>
                          <a:ea typeface="+mn-ea"/>
                          <a:cs typeface="+mn-cs"/>
                          <a:sym typeface="Gill Sans"/>
                        </a:rPr>
                        <a:t> on </a:t>
                      </a:r>
                      <a:r>
                        <a:rPr lang="sr-Latn-RS" sz="1200" b="0" i="0" u="none" strike="noStrike" cap="none" spc="0" baseline="0" dirty="0" err="1">
                          <a:ln>
                            <a:noFill/>
                          </a:ln>
                          <a:solidFill>
                            <a:srgbClr val="003300"/>
                          </a:solidFill>
                          <a:effectLst/>
                          <a:uFillTx/>
                          <a:latin typeface="Gill Sans Light (Body)"/>
                          <a:ea typeface="+mn-ea"/>
                          <a:cs typeface="+mn-cs"/>
                          <a:sym typeface="Gill Sans"/>
                        </a:rPr>
                        <a:t>Escitalopram</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Exposure</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and</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Therapeutic</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Failure</a:t>
                      </a:r>
                      <a:r>
                        <a:rPr lang="sr-Latn-RS" sz="1200" b="0" i="0" u="none" strike="noStrike" cap="none" spc="0" baseline="0" dirty="0">
                          <a:ln>
                            <a:noFill/>
                          </a:ln>
                          <a:solidFill>
                            <a:srgbClr val="003300"/>
                          </a:solidFill>
                          <a:effectLst/>
                          <a:uFillTx/>
                          <a:latin typeface="Gill Sans Light (Body)"/>
                          <a:ea typeface="+mn-ea"/>
                          <a:cs typeface="+mn-cs"/>
                          <a:sym typeface="Gill Sans"/>
                        </a:rPr>
                        <a:t>: A </a:t>
                      </a:r>
                      <a:r>
                        <a:rPr lang="sr-Latn-RS" sz="1200" b="0" i="0" u="none" strike="noStrike" cap="none" spc="0" baseline="0" dirty="0" err="1">
                          <a:ln>
                            <a:noFill/>
                          </a:ln>
                          <a:solidFill>
                            <a:srgbClr val="003300"/>
                          </a:solidFill>
                          <a:effectLst/>
                          <a:uFillTx/>
                          <a:latin typeface="Gill Sans Light (Body)"/>
                          <a:ea typeface="+mn-ea"/>
                          <a:cs typeface="+mn-cs"/>
                          <a:sym typeface="Gill Sans"/>
                        </a:rPr>
                        <a:t>Retrospective</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Study</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Based</a:t>
                      </a:r>
                      <a:r>
                        <a:rPr lang="sr-Latn-RS" sz="1200" b="0" i="0" u="none" strike="noStrike" cap="none" spc="0" baseline="0" dirty="0">
                          <a:ln>
                            <a:noFill/>
                          </a:ln>
                          <a:solidFill>
                            <a:srgbClr val="003300"/>
                          </a:solidFill>
                          <a:effectLst/>
                          <a:uFillTx/>
                          <a:latin typeface="Gill Sans Light (Body)"/>
                          <a:ea typeface="+mn-ea"/>
                          <a:cs typeface="+mn-cs"/>
                          <a:sym typeface="Gill Sans"/>
                        </a:rPr>
                        <a:t> on 2,087 </a:t>
                      </a:r>
                      <a:r>
                        <a:rPr lang="sr-Latn-RS" sz="1200" b="0" i="0" u="none" strike="noStrike" cap="none" spc="0" baseline="0" dirty="0" err="1">
                          <a:ln>
                            <a:noFill/>
                          </a:ln>
                          <a:solidFill>
                            <a:srgbClr val="003300"/>
                          </a:solidFill>
                          <a:effectLst/>
                          <a:uFillTx/>
                          <a:latin typeface="Gill Sans Light (Body)"/>
                          <a:ea typeface="+mn-ea"/>
                          <a:cs typeface="+mn-cs"/>
                          <a:sym typeface="Gill Sans"/>
                        </a:rPr>
                        <a:t>Patients</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1" i="1" u="none" strike="noStrike" cap="none" spc="0" baseline="0" dirty="0" err="1">
                          <a:ln>
                            <a:noFill/>
                          </a:ln>
                          <a:solidFill>
                            <a:srgbClr val="003300"/>
                          </a:solidFill>
                          <a:effectLst/>
                          <a:uFillTx/>
                          <a:latin typeface="Gill Sans Light (Body)"/>
                          <a:ea typeface="+mn-ea"/>
                          <a:cs typeface="+mn-cs"/>
                          <a:sym typeface="Gill Sans"/>
                        </a:rPr>
                        <a:t>Am</a:t>
                      </a:r>
                      <a:r>
                        <a:rPr lang="sr-Latn-RS" sz="1200" b="1" i="1" u="none" strike="noStrike" cap="none" spc="0" baseline="0" dirty="0">
                          <a:ln>
                            <a:noFill/>
                          </a:ln>
                          <a:solidFill>
                            <a:srgbClr val="003300"/>
                          </a:solidFill>
                          <a:effectLst/>
                          <a:uFillTx/>
                          <a:latin typeface="Gill Sans Light (Body)"/>
                          <a:ea typeface="+mn-ea"/>
                          <a:cs typeface="+mn-cs"/>
                          <a:sym typeface="Gill Sans"/>
                        </a:rPr>
                        <a:t> J </a:t>
                      </a:r>
                      <a:r>
                        <a:rPr lang="sr-Latn-RS" sz="1200" b="1" i="1" u="none" strike="noStrike" cap="none" spc="0" baseline="0" dirty="0" err="1">
                          <a:ln>
                            <a:noFill/>
                          </a:ln>
                          <a:solidFill>
                            <a:srgbClr val="003300"/>
                          </a:solidFill>
                          <a:effectLst/>
                          <a:uFillTx/>
                          <a:latin typeface="Gill Sans Light (Body)"/>
                          <a:ea typeface="+mn-ea"/>
                          <a:cs typeface="+mn-cs"/>
                          <a:sym typeface="Gill Sans"/>
                        </a:rPr>
                        <a:t>Psychiatry</a:t>
                      </a:r>
                      <a:r>
                        <a:rPr lang="sr-Latn-RS" sz="1200" b="1" i="1"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a:ln>
                            <a:noFill/>
                          </a:ln>
                          <a:solidFill>
                            <a:srgbClr val="003300"/>
                          </a:solidFill>
                          <a:effectLst/>
                          <a:uFillTx/>
                          <a:latin typeface="Gill Sans Light (Body)"/>
                          <a:ea typeface="+mn-ea"/>
                          <a:cs typeface="+mn-cs"/>
                          <a:sym typeface="Gill Sans"/>
                        </a:rPr>
                        <a:t>2018 </a:t>
                      </a:r>
                      <a:r>
                        <a:rPr lang="sr-Latn-RS" sz="1200" b="0" i="0" u="none" strike="noStrike" cap="none" spc="0" baseline="0" dirty="0" err="1">
                          <a:ln>
                            <a:noFill/>
                          </a:ln>
                          <a:solidFill>
                            <a:srgbClr val="003300"/>
                          </a:solidFill>
                          <a:effectLst/>
                          <a:uFillTx/>
                          <a:latin typeface="Gill Sans Light (Body)"/>
                          <a:ea typeface="+mn-ea"/>
                          <a:cs typeface="+mn-cs"/>
                          <a:sym typeface="Gill Sans"/>
                        </a:rPr>
                        <a:t>May</a:t>
                      </a:r>
                      <a:r>
                        <a:rPr lang="sr-Latn-RS" sz="1200" b="0" i="0" u="none" strike="noStrike" cap="none" spc="0" baseline="0" dirty="0">
                          <a:ln>
                            <a:noFill/>
                          </a:ln>
                          <a:solidFill>
                            <a:srgbClr val="003300"/>
                          </a:solidFill>
                          <a:effectLst/>
                          <a:uFillTx/>
                          <a:latin typeface="Gill Sans Light (Body)"/>
                          <a:ea typeface="+mn-ea"/>
                          <a:cs typeface="+mn-cs"/>
                          <a:sym typeface="Gill Sans"/>
                        </a:rPr>
                        <a:t> 1;175(5):463-470.</a:t>
                      </a:r>
                    </a:p>
                    <a:p>
                      <a:pPr marL="177800" indent="-177800" algn="l"/>
                      <a:r>
                        <a:rPr lang="sr-Latn-RS" sz="1200" b="0" i="0" u="none" strike="noStrike" cap="none" spc="0" baseline="0" dirty="0" err="1">
                          <a:ln>
                            <a:noFill/>
                          </a:ln>
                          <a:solidFill>
                            <a:srgbClr val="7030A0"/>
                          </a:solidFill>
                          <a:effectLst/>
                          <a:uFillTx/>
                          <a:latin typeface="Gill Sans Light (Body)"/>
                          <a:ea typeface="+mn-ea"/>
                          <a:cs typeface="+mn-cs"/>
                          <a:sym typeface="Gill Sans"/>
                        </a:rPr>
                        <a:t>Jukić</a:t>
                      </a:r>
                      <a:r>
                        <a:rPr lang="sr-Latn-RS" sz="1200" b="0" i="0" u="none" strike="noStrike" cap="none" spc="0" baseline="0" dirty="0">
                          <a:ln>
                            <a:noFill/>
                          </a:ln>
                          <a:solidFill>
                            <a:srgbClr val="7030A0"/>
                          </a:solidFill>
                          <a:effectLst/>
                          <a:uFillTx/>
                          <a:latin typeface="Gill Sans Light (Body)"/>
                          <a:ea typeface="+mn-ea"/>
                          <a:cs typeface="+mn-cs"/>
                          <a:sym typeface="Gill Sans"/>
                        </a:rPr>
                        <a:t> MM, </a:t>
                      </a:r>
                      <a:r>
                        <a:rPr lang="sr-Latn-RS" sz="1200" b="0" i="0" u="none" strike="noStrike" cap="none" spc="0" baseline="0" dirty="0" err="1">
                          <a:ln>
                            <a:noFill/>
                          </a:ln>
                          <a:solidFill>
                            <a:srgbClr val="7030A0"/>
                          </a:solidFill>
                          <a:effectLst/>
                          <a:uFillTx/>
                          <a:latin typeface="Gill Sans Light (Body)"/>
                          <a:ea typeface="+mn-ea"/>
                          <a:cs typeface="+mn-cs"/>
                          <a:sym typeface="Gill Sans"/>
                        </a:rPr>
                        <a:t>Opel</a:t>
                      </a:r>
                      <a:r>
                        <a:rPr lang="sr-Latn-RS" sz="1200" b="0" i="0" u="none" strike="noStrike" cap="none" spc="0" baseline="0" dirty="0">
                          <a:ln>
                            <a:noFill/>
                          </a:ln>
                          <a:solidFill>
                            <a:srgbClr val="7030A0"/>
                          </a:solidFill>
                          <a:effectLst/>
                          <a:uFillTx/>
                          <a:latin typeface="Gill Sans Light (Body)"/>
                          <a:ea typeface="+mn-ea"/>
                          <a:cs typeface="+mn-cs"/>
                          <a:sym typeface="Gill Sans"/>
                        </a:rPr>
                        <a:t> N, </a:t>
                      </a:r>
                      <a:r>
                        <a:rPr lang="sr-Latn-RS" sz="1200" b="0" i="0" u="none" strike="noStrike" cap="none" spc="0" baseline="0" dirty="0" err="1">
                          <a:ln>
                            <a:noFill/>
                          </a:ln>
                          <a:solidFill>
                            <a:srgbClr val="7030A0"/>
                          </a:solidFill>
                          <a:effectLst/>
                          <a:uFillTx/>
                          <a:latin typeface="Gill Sans Light (Body)"/>
                          <a:ea typeface="+mn-ea"/>
                          <a:cs typeface="+mn-cs"/>
                          <a:sym typeface="Gill Sans"/>
                        </a:rPr>
                        <a:t>Ström</a:t>
                      </a:r>
                      <a:r>
                        <a:rPr lang="sr-Latn-RS" sz="1200" b="0" i="0" u="none" strike="noStrike" cap="none" spc="0" baseline="0" dirty="0">
                          <a:ln>
                            <a:noFill/>
                          </a:ln>
                          <a:solidFill>
                            <a:srgbClr val="7030A0"/>
                          </a:solidFill>
                          <a:effectLst/>
                          <a:uFillTx/>
                          <a:latin typeface="Gill Sans Light (Body)"/>
                          <a:ea typeface="+mn-ea"/>
                          <a:cs typeface="+mn-cs"/>
                          <a:sym typeface="Gill Sans"/>
                        </a:rPr>
                        <a:t> J, </a:t>
                      </a:r>
                      <a:r>
                        <a:rPr lang="sr-Latn-RS" sz="1200" b="0" i="0" u="none" strike="noStrike" cap="none" spc="0" baseline="0" dirty="0" err="1">
                          <a:ln>
                            <a:noFill/>
                          </a:ln>
                          <a:solidFill>
                            <a:srgbClr val="7030A0"/>
                          </a:solidFill>
                          <a:effectLst/>
                          <a:uFillTx/>
                          <a:latin typeface="Gill Sans Light (Body)"/>
                          <a:ea typeface="+mn-ea"/>
                          <a:cs typeface="+mn-cs"/>
                          <a:sym typeface="Gill Sans"/>
                        </a:rPr>
                        <a:t>Carrillo</a:t>
                      </a:r>
                      <a:r>
                        <a:rPr lang="sr-Latn-RS" sz="1200" b="0" i="0" u="none" strike="noStrike" cap="none" spc="0" baseline="0" dirty="0">
                          <a:ln>
                            <a:noFill/>
                          </a:ln>
                          <a:solidFill>
                            <a:srgbClr val="7030A0"/>
                          </a:solidFill>
                          <a:effectLst/>
                          <a:uFillTx/>
                          <a:latin typeface="Gill Sans Light (Body)"/>
                          <a:ea typeface="+mn-ea"/>
                          <a:cs typeface="+mn-cs"/>
                          <a:sym typeface="Gill Sans"/>
                        </a:rPr>
                        <a:t>-</a:t>
                      </a:r>
                      <a:r>
                        <a:rPr lang="sr-Latn-RS" sz="1200" b="0" i="0" u="none" strike="noStrike" cap="none" spc="0" baseline="0" dirty="0" err="1">
                          <a:ln>
                            <a:noFill/>
                          </a:ln>
                          <a:solidFill>
                            <a:srgbClr val="7030A0"/>
                          </a:solidFill>
                          <a:effectLst/>
                          <a:uFillTx/>
                          <a:latin typeface="Gill Sans Light (Body)"/>
                          <a:ea typeface="+mn-ea"/>
                          <a:cs typeface="+mn-cs"/>
                          <a:sym typeface="Gill Sans"/>
                        </a:rPr>
                        <a:t>Roa</a:t>
                      </a:r>
                      <a:r>
                        <a:rPr lang="sr-Latn-RS" sz="1200" b="0" i="0" u="none" strike="noStrike" cap="none" spc="0" baseline="0" dirty="0">
                          <a:ln>
                            <a:noFill/>
                          </a:ln>
                          <a:solidFill>
                            <a:srgbClr val="7030A0"/>
                          </a:solidFill>
                          <a:effectLst/>
                          <a:uFillTx/>
                          <a:latin typeface="Gill Sans Light (Body)"/>
                          <a:ea typeface="+mn-ea"/>
                          <a:cs typeface="+mn-cs"/>
                          <a:sym typeface="Gill Sans"/>
                        </a:rPr>
                        <a:t> T, </a:t>
                      </a:r>
                      <a:r>
                        <a:rPr lang="sr-Latn-RS" sz="1200" b="0" i="0" u="none" strike="noStrike" cap="none" spc="0" baseline="0" dirty="0" err="1">
                          <a:ln>
                            <a:noFill/>
                          </a:ln>
                          <a:solidFill>
                            <a:srgbClr val="7030A0"/>
                          </a:solidFill>
                          <a:effectLst/>
                          <a:uFillTx/>
                          <a:latin typeface="Gill Sans Light (Body)"/>
                          <a:ea typeface="+mn-ea"/>
                          <a:cs typeface="+mn-cs"/>
                          <a:sym typeface="Gill Sans"/>
                        </a:rPr>
                        <a:t>Miksys</a:t>
                      </a:r>
                      <a:r>
                        <a:rPr lang="sr-Latn-RS" sz="1200" b="0" i="0" u="none" strike="noStrike" cap="none" spc="0" baseline="0" dirty="0">
                          <a:ln>
                            <a:noFill/>
                          </a:ln>
                          <a:solidFill>
                            <a:srgbClr val="7030A0"/>
                          </a:solidFill>
                          <a:effectLst/>
                          <a:uFillTx/>
                          <a:latin typeface="Gill Sans Light (Body)"/>
                          <a:ea typeface="+mn-ea"/>
                          <a:cs typeface="+mn-cs"/>
                          <a:sym typeface="Gill Sans"/>
                        </a:rPr>
                        <a:t> S, </a:t>
                      </a:r>
                      <a:r>
                        <a:rPr lang="sr-Latn-RS" sz="1200" b="0" i="0" u="none" strike="noStrike" cap="none" spc="0" baseline="0" dirty="0" err="1">
                          <a:ln>
                            <a:noFill/>
                          </a:ln>
                          <a:solidFill>
                            <a:srgbClr val="7030A0"/>
                          </a:solidFill>
                          <a:effectLst/>
                          <a:uFillTx/>
                          <a:latin typeface="Gill Sans Light (Body)"/>
                          <a:ea typeface="+mn-ea"/>
                          <a:cs typeface="+mn-cs"/>
                          <a:sym typeface="Gill Sans"/>
                        </a:rPr>
                        <a:t>Novalen</a:t>
                      </a:r>
                      <a:r>
                        <a:rPr lang="sr-Latn-RS" sz="1200" b="0" i="0" u="none" strike="noStrike" cap="none" spc="0" baseline="0" dirty="0">
                          <a:ln>
                            <a:noFill/>
                          </a:ln>
                          <a:solidFill>
                            <a:srgbClr val="7030A0"/>
                          </a:solidFill>
                          <a:effectLst/>
                          <a:uFillTx/>
                          <a:latin typeface="Gill Sans Light (Body)"/>
                          <a:ea typeface="+mn-ea"/>
                          <a:cs typeface="+mn-cs"/>
                          <a:sym typeface="Gill Sans"/>
                        </a:rPr>
                        <a:t> M, </a:t>
                      </a:r>
                      <a:r>
                        <a:rPr lang="sr-Latn-RS" sz="1200" b="0" i="0" u="none" strike="noStrike" cap="none" spc="0" baseline="0" dirty="0" err="1">
                          <a:ln>
                            <a:noFill/>
                          </a:ln>
                          <a:solidFill>
                            <a:srgbClr val="7030A0"/>
                          </a:solidFill>
                          <a:effectLst/>
                          <a:uFillTx/>
                          <a:latin typeface="Gill Sans Light (Body)"/>
                          <a:ea typeface="+mn-ea"/>
                          <a:cs typeface="+mn-cs"/>
                          <a:sym typeface="Gill Sans"/>
                        </a:rPr>
                        <a:t>Renblom</a:t>
                      </a:r>
                      <a:r>
                        <a:rPr lang="sr-Latn-RS" sz="1200" b="0" i="0" u="none" strike="noStrike" cap="none" spc="0" baseline="0" dirty="0">
                          <a:ln>
                            <a:noFill/>
                          </a:ln>
                          <a:solidFill>
                            <a:srgbClr val="7030A0"/>
                          </a:solidFill>
                          <a:effectLst/>
                          <a:uFillTx/>
                          <a:latin typeface="Gill Sans Light (Body)"/>
                          <a:ea typeface="+mn-ea"/>
                          <a:cs typeface="+mn-cs"/>
                          <a:sym typeface="Gill Sans"/>
                        </a:rPr>
                        <a:t> A, </a:t>
                      </a:r>
                      <a:r>
                        <a:rPr lang="sr-Latn-RS" sz="1200" b="0" i="0" u="none" strike="noStrike" cap="none" spc="0" baseline="0" dirty="0" err="1">
                          <a:ln>
                            <a:noFill/>
                          </a:ln>
                          <a:solidFill>
                            <a:srgbClr val="7030A0"/>
                          </a:solidFill>
                          <a:effectLst/>
                          <a:uFillTx/>
                          <a:latin typeface="Gill Sans Light (Body)"/>
                          <a:ea typeface="+mn-ea"/>
                          <a:cs typeface="+mn-cs"/>
                          <a:sym typeface="Gill Sans"/>
                        </a:rPr>
                        <a:t>Sim</a:t>
                      </a:r>
                      <a:r>
                        <a:rPr lang="sr-Latn-RS" sz="1200" b="0" i="0" u="none" strike="noStrike" cap="none" spc="0" baseline="0" dirty="0">
                          <a:ln>
                            <a:noFill/>
                          </a:ln>
                          <a:solidFill>
                            <a:srgbClr val="7030A0"/>
                          </a:solidFill>
                          <a:effectLst/>
                          <a:uFillTx/>
                          <a:latin typeface="Gill Sans Light (Body)"/>
                          <a:ea typeface="+mn-ea"/>
                          <a:cs typeface="+mn-cs"/>
                          <a:sym typeface="Gill Sans"/>
                        </a:rPr>
                        <a:t> SC, </a:t>
                      </a:r>
                      <a:r>
                        <a:rPr lang="sr-Latn-RS" sz="1200" b="0" i="0" u="none" strike="noStrike" cap="none" spc="0" baseline="0" dirty="0" err="1">
                          <a:ln>
                            <a:noFill/>
                          </a:ln>
                          <a:solidFill>
                            <a:srgbClr val="7030A0"/>
                          </a:solidFill>
                          <a:effectLst/>
                          <a:uFillTx/>
                          <a:latin typeface="Gill Sans Light (Body)"/>
                          <a:ea typeface="+mn-ea"/>
                          <a:cs typeface="+mn-cs"/>
                          <a:sym typeface="Gill Sans"/>
                        </a:rPr>
                        <a:t>Peñas</a:t>
                      </a:r>
                      <a:r>
                        <a:rPr lang="sr-Latn-RS" sz="1200" b="0" i="0" u="none" strike="noStrike" cap="none" spc="0" baseline="0" dirty="0">
                          <a:ln>
                            <a:noFill/>
                          </a:ln>
                          <a:solidFill>
                            <a:srgbClr val="7030A0"/>
                          </a:solidFill>
                          <a:effectLst/>
                          <a:uFillTx/>
                          <a:latin typeface="Gill Sans Light (Body)"/>
                          <a:ea typeface="+mn-ea"/>
                          <a:cs typeface="+mn-cs"/>
                          <a:sym typeface="Gill Sans"/>
                        </a:rPr>
                        <a:t>-</a:t>
                      </a:r>
                      <a:r>
                        <a:rPr lang="sr-Latn-RS" sz="1200" b="0" i="0" u="none" strike="noStrike" cap="none" spc="0" baseline="0" dirty="0" err="1">
                          <a:ln>
                            <a:noFill/>
                          </a:ln>
                          <a:solidFill>
                            <a:srgbClr val="7030A0"/>
                          </a:solidFill>
                          <a:effectLst/>
                          <a:uFillTx/>
                          <a:latin typeface="Gill Sans Light (Body)"/>
                          <a:ea typeface="+mn-ea"/>
                          <a:cs typeface="+mn-cs"/>
                          <a:sym typeface="Gill Sans"/>
                        </a:rPr>
                        <a:t>Lledó</a:t>
                      </a:r>
                      <a:r>
                        <a:rPr lang="sr-Latn-RS" sz="1200" b="0" i="0" u="none" strike="noStrike" cap="none" spc="0" baseline="0" dirty="0">
                          <a:ln>
                            <a:noFill/>
                          </a:ln>
                          <a:solidFill>
                            <a:srgbClr val="7030A0"/>
                          </a:solidFill>
                          <a:effectLst/>
                          <a:uFillTx/>
                          <a:latin typeface="Gill Sans Light (Body)"/>
                          <a:ea typeface="+mn-ea"/>
                          <a:cs typeface="+mn-cs"/>
                          <a:sym typeface="Gill Sans"/>
                        </a:rPr>
                        <a:t> EM, </a:t>
                      </a:r>
                      <a:r>
                        <a:rPr lang="sr-Latn-RS" sz="1200" b="0" i="0" u="none" strike="noStrike" cap="none" spc="0" baseline="0" dirty="0" err="1">
                          <a:ln>
                            <a:noFill/>
                          </a:ln>
                          <a:solidFill>
                            <a:srgbClr val="7030A0"/>
                          </a:solidFill>
                          <a:effectLst/>
                          <a:uFillTx/>
                          <a:latin typeface="Gill Sans Light (Body)"/>
                          <a:ea typeface="+mn-ea"/>
                          <a:cs typeface="+mn-cs"/>
                          <a:sym typeface="Gill Sans"/>
                        </a:rPr>
                        <a:t>Courtet</a:t>
                      </a:r>
                      <a:r>
                        <a:rPr lang="sr-Latn-RS" sz="1200" b="0" i="0" u="none" strike="noStrike" cap="none" spc="0" baseline="0" dirty="0">
                          <a:ln>
                            <a:noFill/>
                          </a:ln>
                          <a:solidFill>
                            <a:srgbClr val="7030A0"/>
                          </a:solidFill>
                          <a:effectLst/>
                          <a:uFillTx/>
                          <a:latin typeface="Gill Sans Light (Body)"/>
                          <a:ea typeface="+mn-ea"/>
                          <a:cs typeface="+mn-cs"/>
                          <a:sym typeface="Gill Sans"/>
                        </a:rPr>
                        <a:t> P, </a:t>
                      </a:r>
                      <a:r>
                        <a:rPr lang="sr-Latn-RS" sz="1200" b="0" i="0" u="none" strike="noStrike" cap="none" spc="0" baseline="0" dirty="0" err="1">
                          <a:ln>
                            <a:noFill/>
                          </a:ln>
                          <a:solidFill>
                            <a:srgbClr val="7030A0"/>
                          </a:solidFill>
                          <a:effectLst/>
                          <a:uFillTx/>
                          <a:latin typeface="Gill Sans Light (Body)"/>
                          <a:ea typeface="+mn-ea"/>
                          <a:cs typeface="+mn-cs"/>
                          <a:sym typeface="Gill Sans"/>
                        </a:rPr>
                        <a:t>Llerena</a:t>
                      </a:r>
                      <a:r>
                        <a:rPr lang="sr-Latn-RS" sz="1200" b="0" i="0" u="none" strike="noStrike" cap="none" spc="0" baseline="0" dirty="0">
                          <a:ln>
                            <a:noFill/>
                          </a:ln>
                          <a:solidFill>
                            <a:srgbClr val="7030A0"/>
                          </a:solidFill>
                          <a:effectLst/>
                          <a:uFillTx/>
                          <a:latin typeface="Gill Sans Light (Body)"/>
                          <a:ea typeface="+mn-ea"/>
                          <a:cs typeface="+mn-cs"/>
                          <a:sym typeface="Gill Sans"/>
                        </a:rPr>
                        <a:t> A, </a:t>
                      </a:r>
                      <a:r>
                        <a:rPr lang="sr-Latn-RS" sz="1200" b="0" i="0" u="none" strike="noStrike" cap="none" spc="0" baseline="0" dirty="0" err="1">
                          <a:ln>
                            <a:noFill/>
                          </a:ln>
                          <a:solidFill>
                            <a:srgbClr val="7030A0"/>
                          </a:solidFill>
                          <a:effectLst/>
                          <a:uFillTx/>
                          <a:latin typeface="Gill Sans Light (Body)"/>
                          <a:ea typeface="+mn-ea"/>
                          <a:cs typeface="+mn-cs"/>
                          <a:sym typeface="Gill Sans"/>
                        </a:rPr>
                        <a:t>Baune</a:t>
                      </a:r>
                      <a:r>
                        <a:rPr lang="sr-Latn-RS" sz="1200" b="0" i="0" u="none" strike="noStrike" cap="none" spc="0" baseline="0" dirty="0">
                          <a:ln>
                            <a:noFill/>
                          </a:ln>
                          <a:solidFill>
                            <a:srgbClr val="7030A0"/>
                          </a:solidFill>
                          <a:effectLst/>
                          <a:uFillTx/>
                          <a:latin typeface="Gill Sans Light (Body)"/>
                          <a:ea typeface="+mn-ea"/>
                          <a:cs typeface="+mn-cs"/>
                          <a:sym typeface="Gill Sans"/>
                        </a:rPr>
                        <a:t> BT, de </a:t>
                      </a:r>
                      <a:r>
                        <a:rPr lang="sr-Latn-RS" sz="1200" b="0" i="0" u="none" strike="noStrike" cap="none" spc="0" baseline="0" dirty="0" err="1">
                          <a:ln>
                            <a:noFill/>
                          </a:ln>
                          <a:solidFill>
                            <a:srgbClr val="7030A0"/>
                          </a:solidFill>
                          <a:effectLst/>
                          <a:uFillTx/>
                          <a:latin typeface="Gill Sans Light (Body)"/>
                          <a:ea typeface="+mn-ea"/>
                          <a:cs typeface="+mn-cs"/>
                          <a:sym typeface="Gill Sans"/>
                        </a:rPr>
                        <a:t>Quervain</a:t>
                      </a:r>
                      <a:r>
                        <a:rPr lang="sr-Latn-RS" sz="1200" b="0" i="0" u="none" strike="noStrike" cap="none" spc="0" baseline="0" dirty="0">
                          <a:ln>
                            <a:noFill/>
                          </a:ln>
                          <a:solidFill>
                            <a:srgbClr val="7030A0"/>
                          </a:solidFill>
                          <a:effectLst/>
                          <a:uFillTx/>
                          <a:latin typeface="Gill Sans Light (Body)"/>
                          <a:ea typeface="+mn-ea"/>
                          <a:cs typeface="+mn-cs"/>
                          <a:sym typeface="Gill Sans"/>
                        </a:rPr>
                        <a:t> DJ, </a:t>
                      </a:r>
                      <a:r>
                        <a:rPr lang="sr-Latn-RS" sz="1200" b="0" i="0" u="none" strike="noStrike" cap="none" spc="0" baseline="0" dirty="0" err="1">
                          <a:ln>
                            <a:noFill/>
                          </a:ln>
                          <a:solidFill>
                            <a:srgbClr val="7030A0"/>
                          </a:solidFill>
                          <a:effectLst/>
                          <a:uFillTx/>
                          <a:latin typeface="Gill Sans Light (Body)"/>
                          <a:ea typeface="+mn-ea"/>
                          <a:cs typeface="+mn-cs"/>
                          <a:sym typeface="Gill Sans"/>
                        </a:rPr>
                        <a:t>Papassotiropoulos</a:t>
                      </a:r>
                      <a:r>
                        <a:rPr lang="sr-Latn-RS" sz="1200" b="0" i="0" u="none" strike="noStrike" cap="none" spc="0" baseline="0" dirty="0">
                          <a:ln>
                            <a:noFill/>
                          </a:ln>
                          <a:solidFill>
                            <a:srgbClr val="7030A0"/>
                          </a:solidFill>
                          <a:effectLst/>
                          <a:uFillTx/>
                          <a:latin typeface="Gill Sans Light (Body)"/>
                          <a:ea typeface="+mn-ea"/>
                          <a:cs typeface="+mn-cs"/>
                          <a:sym typeface="Gill Sans"/>
                        </a:rPr>
                        <a:t> A, </a:t>
                      </a:r>
                      <a:r>
                        <a:rPr lang="sr-Latn-RS" sz="1200" b="0" i="0" u="none" strike="noStrike" cap="none" spc="0" baseline="0" dirty="0" err="1">
                          <a:ln>
                            <a:noFill/>
                          </a:ln>
                          <a:solidFill>
                            <a:srgbClr val="7030A0"/>
                          </a:solidFill>
                          <a:effectLst/>
                          <a:uFillTx/>
                          <a:latin typeface="Gill Sans Light (Body)"/>
                          <a:ea typeface="+mn-ea"/>
                          <a:cs typeface="+mn-cs"/>
                          <a:sym typeface="Gill Sans"/>
                        </a:rPr>
                        <a:t>Tyndale</a:t>
                      </a:r>
                      <a:r>
                        <a:rPr lang="sr-Latn-RS" sz="1200" b="0" i="0" u="none" strike="noStrike" cap="none" spc="0" baseline="0" dirty="0">
                          <a:ln>
                            <a:noFill/>
                          </a:ln>
                          <a:solidFill>
                            <a:srgbClr val="7030A0"/>
                          </a:solidFill>
                          <a:effectLst/>
                          <a:uFillTx/>
                          <a:latin typeface="Gill Sans Light (Body)"/>
                          <a:ea typeface="+mn-ea"/>
                          <a:cs typeface="+mn-cs"/>
                          <a:sym typeface="Gill Sans"/>
                        </a:rPr>
                        <a:t> RF, </a:t>
                      </a:r>
                      <a:r>
                        <a:rPr lang="sr-Latn-RS" sz="1200" b="0" i="0" u="none" strike="noStrike" cap="none" spc="0" baseline="0" dirty="0" err="1">
                          <a:ln>
                            <a:noFill/>
                          </a:ln>
                          <a:solidFill>
                            <a:srgbClr val="7030A0"/>
                          </a:solidFill>
                          <a:effectLst/>
                          <a:uFillTx/>
                          <a:latin typeface="Gill Sans Light (Body)"/>
                          <a:ea typeface="+mn-ea"/>
                          <a:cs typeface="+mn-cs"/>
                          <a:sym typeface="Gill Sans"/>
                        </a:rPr>
                        <a:t>Binder</a:t>
                      </a:r>
                      <a:r>
                        <a:rPr lang="sr-Latn-RS" sz="1200" b="0" i="0" u="none" strike="noStrike" cap="none" spc="0" baseline="0" dirty="0">
                          <a:ln>
                            <a:noFill/>
                          </a:ln>
                          <a:solidFill>
                            <a:srgbClr val="7030A0"/>
                          </a:solidFill>
                          <a:effectLst/>
                          <a:uFillTx/>
                          <a:latin typeface="Gill Sans Light (Body)"/>
                          <a:ea typeface="+mn-ea"/>
                          <a:cs typeface="+mn-cs"/>
                          <a:sym typeface="Gill Sans"/>
                        </a:rPr>
                        <a:t> EB, </a:t>
                      </a:r>
                      <a:r>
                        <a:rPr lang="sr-Latn-RS" sz="1200" b="0" i="0" u="none" strike="noStrike" cap="none" spc="0" baseline="0" dirty="0" err="1">
                          <a:ln>
                            <a:noFill/>
                          </a:ln>
                          <a:solidFill>
                            <a:srgbClr val="7030A0"/>
                          </a:solidFill>
                          <a:effectLst/>
                          <a:uFillTx/>
                          <a:latin typeface="Gill Sans Light (Body)"/>
                          <a:ea typeface="+mn-ea"/>
                          <a:cs typeface="+mn-cs"/>
                          <a:sym typeface="Gill Sans"/>
                        </a:rPr>
                        <a:t>Dannlowski</a:t>
                      </a:r>
                      <a:r>
                        <a:rPr lang="sr-Latn-RS" sz="1200" b="0" i="0" u="none" strike="noStrike" cap="none" spc="0" baseline="0" dirty="0">
                          <a:ln>
                            <a:noFill/>
                          </a:ln>
                          <a:solidFill>
                            <a:srgbClr val="7030A0"/>
                          </a:solidFill>
                          <a:effectLst/>
                          <a:uFillTx/>
                          <a:latin typeface="Gill Sans Light (Body)"/>
                          <a:ea typeface="+mn-ea"/>
                          <a:cs typeface="+mn-cs"/>
                          <a:sym typeface="Gill Sans"/>
                        </a:rPr>
                        <a:t> U, </a:t>
                      </a:r>
                      <a:r>
                        <a:rPr lang="sr-Latn-RS" sz="1200" b="0" i="0" u="none" strike="noStrike" cap="none" spc="0" baseline="0" dirty="0" err="1">
                          <a:ln>
                            <a:noFill/>
                          </a:ln>
                          <a:solidFill>
                            <a:srgbClr val="7030A0"/>
                          </a:solidFill>
                          <a:effectLst/>
                          <a:uFillTx/>
                          <a:latin typeface="Gill Sans Light (Body)"/>
                          <a:ea typeface="+mn-ea"/>
                          <a:cs typeface="+mn-cs"/>
                          <a:sym typeface="Gill Sans"/>
                        </a:rPr>
                        <a:t>Ingelman</a:t>
                      </a:r>
                      <a:r>
                        <a:rPr lang="sr-Latn-RS" sz="1200" b="0" i="0" u="none" strike="noStrike" cap="none" spc="0" baseline="0" dirty="0">
                          <a:ln>
                            <a:noFill/>
                          </a:ln>
                          <a:solidFill>
                            <a:srgbClr val="7030A0"/>
                          </a:solidFill>
                          <a:effectLst/>
                          <a:uFillTx/>
                          <a:latin typeface="Gill Sans Light (Body)"/>
                          <a:ea typeface="+mn-ea"/>
                          <a:cs typeface="+mn-cs"/>
                          <a:sym typeface="Gill Sans"/>
                        </a:rPr>
                        <a:t>-</a:t>
                      </a:r>
                      <a:r>
                        <a:rPr lang="sr-Latn-RS" sz="1200" b="0" i="0" u="none" strike="noStrike" cap="none" spc="0" baseline="0" dirty="0" err="1">
                          <a:ln>
                            <a:noFill/>
                          </a:ln>
                          <a:solidFill>
                            <a:srgbClr val="7030A0"/>
                          </a:solidFill>
                          <a:effectLst/>
                          <a:uFillTx/>
                          <a:latin typeface="Gill Sans Light (Body)"/>
                          <a:ea typeface="+mn-ea"/>
                          <a:cs typeface="+mn-cs"/>
                          <a:sym typeface="Gill Sans"/>
                        </a:rPr>
                        <a:t>Sundberg</a:t>
                      </a:r>
                      <a:r>
                        <a:rPr lang="sr-Latn-RS" sz="1200" b="0" i="0" u="none" strike="noStrike" cap="none" spc="0" baseline="0" dirty="0">
                          <a:ln>
                            <a:noFill/>
                          </a:ln>
                          <a:solidFill>
                            <a:srgbClr val="7030A0"/>
                          </a:solidFill>
                          <a:effectLst/>
                          <a:uFillTx/>
                          <a:latin typeface="Gill Sans Light (Body)"/>
                          <a:ea typeface="+mn-ea"/>
                          <a:cs typeface="+mn-cs"/>
                          <a:sym typeface="Gill Sans"/>
                        </a:rPr>
                        <a:t> M. </a:t>
                      </a:r>
                      <a:r>
                        <a:rPr lang="sr-Latn-RS" sz="1200" b="0" i="0" u="none" strike="noStrike" cap="none" spc="0" baseline="0" dirty="0" err="1">
                          <a:ln>
                            <a:noFill/>
                          </a:ln>
                          <a:solidFill>
                            <a:srgbClr val="7030A0"/>
                          </a:solidFill>
                          <a:effectLst/>
                          <a:uFillTx/>
                          <a:latin typeface="Gill Sans Light (Body)"/>
                          <a:ea typeface="+mn-ea"/>
                          <a:cs typeface="+mn-cs"/>
                          <a:sym typeface="Gill Sans"/>
                        </a:rPr>
                        <a:t>Elevated</a:t>
                      </a:r>
                      <a:r>
                        <a:rPr lang="sr-Latn-RS" sz="1200" b="0" i="0" u="none" strike="noStrike" cap="none" spc="0" baseline="0" dirty="0">
                          <a:ln>
                            <a:noFill/>
                          </a:ln>
                          <a:solidFill>
                            <a:srgbClr val="7030A0"/>
                          </a:solidFill>
                          <a:effectLst/>
                          <a:uFillTx/>
                          <a:latin typeface="Gill Sans Light (Body)"/>
                          <a:ea typeface="+mn-ea"/>
                          <a:cs typeface="+mn-cs"/>
                          <a:sym typeface="Gill Sans"/>
                        </a:rPr>
                        <a:t> CYP2C19 </a:t>
                      </a:r>
                      <a:r>
                        <a:rPr lang="sr-Latn-RS" sz="1200" b="0" i="0" u="none" strike="noStrike" cap="none" spc="0" baseline="0" dirty="0" err="1">
                          <a:ln>
                            <a:noFill/>
                          </a:ln>
                          <a:solidFill>
                            <a:srgbClr val="7030A0"/>
                          </a:solidFill>
                          <a:effectLst/>
                          <a:uFillTx/>
                          <a:latin typeface="Gill Sans Light (Body)"/>
                          <a:ea typeface="+mn-ea"/>
                          <a:cs typeface="+mn-cs"/>
                          <a:sym typeface="Gill Sans"/>
                        </a:rPr>
                        <a:t>expression</a:t>
                      </a:r>
                      <a:r>
                        <a:rPr lang="sr-Latn-RS" sz="1200" b="0" i="0" u="none" strike="noStrike" cap="none" spc="0" baseline="0" dirty="0">
                          <a:ln>
                            <a:noFill/>
                          </a:ln>
                          <a:solidFill>
                            <a:srgbClr val="7030A0"/>
                          </a:solidFill>
                          <a:effectLst/>
                          <a:uFillTx/>
                          <a:latin typeface="Gill Sans Light (Body)"/>
                          <a:ea typeface="+mn-ea"/>
                          <a:cs typeface="+mn-cs"/>
                          <a:sym typeface="Gill Sans"/>
                        </a:rPr>
                        <a:t> is </a:t>
                      </a:r>
                      <a:r>
                        <a:rPr lang="sr-Latn-RS" sz="1200" b="0" i="0" u="none" strike="noStrike" cap="none" spc="0" baseline="0" dirty="0" err="1">
                          <a:ln>
                            <a:noFill/>
                          </a:ln>
                          <a:solidFill>
                            <a:srgbClr val="7030A0"/>
                          </a:solidFill>
                          <a:effectLst/>
                          <a:uFillTx/>
                          <a:latin typeface="Gill Sans Light (Body)"/>
                          <a:ea typeface="+mn-ea"/>
                          <a:cs typeface="+mn-cs"/>
                          <a:sym typeface="Gill Sans"/>
                        </a:rPr>
                        <a:t>associated</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with</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depressive</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symptoms</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and</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hippocampal</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homeostasis</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0" i="0" u="none" strike="noStrike" cap="none" spc="0" baseline="0" dirty="0" err="1">
                          <a:ln>
                            <a:noFill/>
                          </a:ln>
                          <a:solidFill>
                            <a:srgbClr val="7030A0"/>
                          </a:solidFill>
                          <a:effectLst/>
                          <a:uFillTx/>
                          <a:latin typeface="Gill Sans Light (Body)"/>
                          <a:ea typeface="+mn-ea"/>
                          <a:cs typeface="+mn-cs"/>
                          <a:sym typeface="Gill Sans"/>
                        </a:rPr>
                        <a:t>impairment</a:t>
                      </a:r>
                      <a:r>
                        <a:rPr lang="sr-Latn-RS" sz="1200" b="0" i="0" u="none" strike="noStrike" cap="none" spc="0" baseline="0" dirty="0">
                          <a:ln>
                            <a:noFill/>
                          </a:ln>
                          <a:solidFill>
                            <a:srgbClr val="7030A0"/>
                          </a:solidFill>
                          <a:effectLst/>
                          <a:uFillTx/>
                          <a:latin typeface="Gill Sans Light (Body)"/>
                          <a:ea typeface="+mn-ea"/>
                          <a:cs typeface="+mn-cs"/>
                          <a:sym typeface="Gill Sans"/>
                        </a:rPr>
                        <a:t>. </a:t>
                      </a:r>
                      <a:r>
                        <a:rPr lang="sr-Latn-RS" sz="1200" b="1" i="1" u="none" strike="noStrike" cap="none" spc="0" baseline="0" dirty="0">
                          <a:ln>
                            <a:noFill/>
                          </a:ln>
                          <a:solidFill>
                            <a:srgbClr val="7030A0"/>
                          </a:solidFill>
                          <a:effectLst/>
                          <a:uFillTx/>
                          <a:latin typeface="Gill Sans Light (Body)"/>
                          <a:ea typeface="+mn-ea"/>
                          <a:cs typeface="+mn-cs"/>
                          <a:sym typeface="Gill Sans"/>
                        </a:rPr>
                        <a:t>Mol </a:t>
                      </a:r>
                      <a:r>
                        <a:rPr lang="sr-Latn-RS" sz="1200" b="1" i="1" u="none" strike="noStrike" cap="none" spc="0" baseline="0" dirty="0" err="1">
                          <a:ln>
                            <a:noFill/>
                          </a:ln>
                          <a:solidFill>
                            <a:srgbClr val="7030A0"/>
                          </a:solidFill>
                          <a:effectLst/>
                          <a:uFillTx/>
                          <a:latin typeface="Gill Sans Light (Body)"/>
                          <a:ea typeface="+mn-ea"/>
                          <a:cs typeface="+mn-cs"/>
                          <a:sym typeface="Gill Sans"/>
                        </a:rPr>
                        <a:t>Psychiatry</a:t>
                      </a:r>
                      <a:r>
                        <a:rPr lang="sr-Latn-RS" sz="1200" b="1" i="1" u="none" strike="noStrike" cap="none" spc="0" baseline="0" dirty="0">
                          <a:ln>
                            <a:noFill/>
                          </a:ln>
                          <a:solidFill>
                            <a:srgbClr val="7030A0"/>
                          </a:solidFill>
                          <a:effectLst/>
                          <a:uFillTx/>
                          <a:latin typeface="Gill Sans Light (Body)"/>
                          <a:ea typeface="+mn-ea"/>
                          <a:cs typeface="+mn-cs"/>
                          <a:sym typeface="Gill Sans"/>
                        </a:rPr>
                        <a:t>.</a:t>
                      </a:r>
                      <a:r>
                        <a:rPr lang="sr-Latn-RS" sz="1200" b="0" i="0" u="none" strike="noStrike" cap="none" spc="0" baseline="0" dirty="0">
                          <a:ln>
                            <a:noFill/>
                          </a:ln>
                          <a:solidFill>
                            <a:srgbClr val="7030A0"/>
                          </a:solidFill>
                          <a:effectLst/>
                          <a:uFillTx/>
                          <a:latin typeface="Gill Sans Light (Body)"/>
                          <a:ea typeface="+mn-ea"/>
                          <a:cs typeface="+mn-cs"/>
                          <a:sym typeface="Gill Sans"/>
                        </a:rPr>
                        <a:t> 2017 </a:t>
                      </a:r>
                      <a:r>
                        <a:rPr lang="sr-Latn-RS" sz="1200" b="0" i="0" u="none" strike="noStrike" cap="none" spc="0" baseline="0" dirty="0" err="1">
                          <a:ln>
                            <a:noFill/>
                          </a:ln>
                          <a:solidFill>
                            <a:srgbClr val="7030A0"/>
                          </a:solidFill>
                          <a:effectLst/>
                          <a:uFillTx/>
                          <a:latin typeface="Gill Sans Light (Body)"/>
                          <a:ea typeface="+mn-ea"/>
                          <a:cs typeface="+mn-cs"/>
                          <a:sym typeface="Gill Sans"/>
                        </a:rPr>
                        <a:t>Aug</a:t>
                      </a:r>
                      <a:r>
                        <a:rPr lang="sr-Latn-RS" sz="1200" b="0" i="0" u="none" strike="noStrike" cap="none" spc="0" baseline="0" dirty="0">
                          <a:ln>
                            <a:noFill/>
                          </a:ln>
                          <a:solidFill>
                            <a:srgbClr val="7030A0"/>
                          </a:solidFill>
                          <a:effectLst/>
                          <a:uFillTx/>
                          <a:latin typeface="Gill Sans Light (Body)"/>
                          <a:ea typeface="+mn-ea"/>
                          <a:cs typeface="+mn-cs"/>
                          <a:sym typeface="Gill Sans"/>
                        </a:rPr>
                        <a:t>;22(8):1155-1163.</a:t>
                      </a:r>
                    </a:p>
                    <a:p>
                      <a:pPr marL="177800" indent="-177800" algn="l"/>
                      <a:r>
                        <a:rPr lang="sr-Latn-RS" sz="1200" b="0" i="0" u="none" strike="noStrike" cap="none" spc="0" baseline="0" dirty="0" err="1">
                          <a:ln>
                            <a:noFill/>
                          </a:ln>
                          <a:solidFill>
                            <a:srgbClr val="003300"/>
                          </a:solidFill>
                          <a:effectLst/>
                          <a:uFillTx/>
                          <a:latin typeface="Gill Sans Light (Body)"/>
                          <a:ea typeface="+mn-ea"/>
                          <a:cs typeface="+mn-cs"/>
                          <a:sym typeface="Gill Sans"/>
                        </a:rPr>
                        <a:t>Jukic</a:t>
                      </a:r>
                      <a:r>
                        <a:rPr lang="sr-Latn-RS" sz="1200" b="0" i="0" u="none" strike="noStrike" cap="none" spc="0" baseline="0" dirty="0">
                          <a:ln>
                            <a:noFill/>
                          </a:ln>
                          <a:solidFill>
                            <a:srgbClr val="003300"/>
                          </a:solidFill>
                          <a:effectLst/>
                          <a:uFillTx/>
                          <a:latin typeface="Gill Sans Light (Body)"/>
                          <a:ea typeface="+mn-ea"/>
                          <a:cs typeface="+mn-cs"/>
                          <a:sym typeface="Gill Sans"/>
                        </a:rPr>
                        <a:t> MM, </a:t>
                      </a:r>
                      <a:r>
                        <a:rPr lang="sr-Latn-RS" sz="1200" b="0" i="0" u="none" strike="noStrike" cap="none" spc="0" baseline="0" dirty="0" err="1">
                          <a:ln>
                            <a:noFill/>
                          </a:ln>
                          <a:solidFill>
                            <a:srgbClr val="003300"/>
                          </a:solidFill>
                          <a:effectLst/>
                          <a:uFillTx/>
                          <a:latin typeface="Gill Sans Light (Body)"/>
                          <a:ea typeface="+mn-ea"/>
                          <a:cs typeface="+mn-cs"/>
                          <a:sym typeface="Gill Sans"/>
                        </a:rPr>
                        <a:t>Carrillo</a:t>
                      </a:r>
                      <a:r>
                        <a:rPr lang="sr-Latn-RS" sz="1200" b="0" i="0" u="none" strike="noStrike" cap="none" spc="0" baseline="0" dirty="0">
                          <a:ln>
                            <a:noFill/>
                          </a:ln>
                          <a:solidFill>
                            <a:srgbClr val="003300"/>
                          </a:solidFill>
                          <a:effectLst/>
                          <a:uFillTx/>
                          <a:latin typeface="Gill Sans Light (Body)"/>
                          <a:ea typeface="+mn-ea"/>
                          <a:cs typeface="+mn-cs"/>
                          <a:sym typeface="Gill Sans"/>
                        </a:rPr>
                        <a:t>-</a:t>
                      </a:r>
                      <a:r>
                        <a:rPr lang="sr-Latn-RS" sz="1200" b="0" i="0" u="none" strike="noStrike" cap="none" spc="0" baseline="0" dirty="0" err="1">
                          <a:ln>
                            <a:noFill/>
                          </a:ln>
                          <a:solidFill>
                            <a:srgbClr val="003300"/>
                          </a:solidFill>
                          <a:effectLst/>
                          <a:uFillTx/>
                          <a:latin typeface="Gill Sans Light (Body)"/>
                          <a:ea typeface="+mn-ea"/>
                          <a:cs typeface="+mn-cs"/>
                          <a:sym typeface="Gill Sans"/>
                        </a:rPr>
                        <a:t>Roa</a:t>
                      </a:r>
                      <a:r>
                        <a:rPr lang="sr-Latn-RS" sz="1200" b="0" i="0" u="none" strike="noStrike" cap="none" spc="0" baseline="0" dirty="0">
                          <a:ln>
                            <a:noFill/>
                          </a:ln>
                          <a:solidFill>
                            <a:srgbClr val="003300"/>
                          </a:solidFill>
                          <a:effectLst/>
                          <a:uFillTx/>
                          <a:latin typeface="Gill Sans Light (Body)"/>
                          <a:ea typeface="+mn-ea"/>
                          <a:cs typeface="+mn-cs"/>
                          <a:sym typeface="Gill Sans"/>
                        </a:rPr>
                        <a:t> T, Bar M, </a:t>
                      </a:r>
                      <a:r>
                        <a:rPr lang="sr-Latn-RS" sz="1200" b="0" i="0" u="none" strike="noStrike" cap="none" spc="0" baseline="0" dirty="0" err="1">
                          <a:ln>
                            <a:noFill/>
                          </a:ln>
                          <a:solidFill>
                            <a:srgbClr val="003300"/>
                          </a:solidFill>
                          <a:effectLst/>
                          <a:uFillTx/>
                          <a:latin typeface="Gill Sans Light (Body)"/>
                          <a:ea typeface="+mn-ea"/>
                          <a:cs typeface="+mn-cs"/>
                          <a:sym typeface="Gill Sans"/>
                        </a:rPr>
                        <a:t>Becker</a:t>
                      </a:r>
                      <a:r>
                        <a:rPr lang="sr-Latn-RS" sz="1200" b="0" i="0" u="none" strike="noStrike" cap="none" spc="0" baseline="0" dirty="0">
                          <a:ln>
                            <a:noFill/>
                          </a:ln>
                          <a:solidFill>
                            <a:srgbClr val="003300"/>
                          </a:solidFill>
                          <a:effectLst/>
                          <a:uFillTx/>
                          <a:latin typeface="Gill Sans Light (Body)"/>
                          <a:ea typeface="+mn-ea"/>
                          <a:cs typeface="+mn-cs"/>
                          <a:sym typeface="Gill Sans"/>
                        </a:rPr>
                        <a:t> G, </a:t>
                      </a:r>
                      <a:r>
                        <a:rPr lang="sr-Latn-RS" sz="1200" b="0" i="0" u="none" strike="noStrike" cap="none" spc="0" baseline="0" dirty="0" err="1">
                          <a:ln>
                            <a:noFill/>
                          </a:ln>
                          <a:solidFill>
                            <a:srgbClr val="003300"/>
                          </a:solidFill>
                          <a:effectLst/>
                          <a:uFillTx/>
                          <a:latin typeface="Gill Sans Light (Body)"/>
                          <a:ea typeface="+mn-ea"/>
                          <a:cs typeface="+mn-cs"/>
                          <a:sym typeface="Gill Sans"/>
                        </a:rPr>
                        <a:t>Jovanovic</a:t>
                      </a:r>
                      <a:r>
                        <a:rPr lang="sr-Latn-RS" sz="1200" b="0" i="0" u="none" strike="noStrike" cap="none" spc="0" baseline="0" dirty="0">
                          <a:ln>
                            <a:noFill/>
                          </a:ln>
                          <a:solidFill>
                            <a:srgbClr val="003300"/>
                          </a:solidFill>
                          <a:effectLst/>
                          <a:uFillTx/>
                          <a:latin typeface="Gill Sans Light (Body)"/>
                          <a:ea typeface="+mn-ea"/>
                          <a:cs typeface="+mn-cs"/>
                          <a:sym typeface="Gill Sans"/>
                        </a:rPr>
                        <a:t> VM, </a:t>
                      </a:r>
                      <a:r>
                        <a:rPr lang="sr-Latn-RS" sz="1200" b="0" i="0" u="none" strike="noStrike" cap="none" spc="0" baseline="0" dirty="0" err="1">
                          <a:ln>
                            <a:noFill/>
                          </a:ln>
                          <a:solidFill>
                            <a:srgbClr val="003300"/>
                          </a:solidFill>
                          <a:effectLst/>
                          <a:uFillTx/>
                          <a:latin typeface="Gill Sans Light (Body)"/>
                          <a:ea typeface="+mn-ea"/>
                          <a:cs typeface="+mn-cs"/>
                          <a:sym typeface="Gill Sans"/>
                        </a:rPr>
                        <a:t>Zega</a:t>
                      </a:r>
                      <a:r>
                        <a:rPr lang="sr-Latn-RS" sz="1200" b="0" i="0" u="none" strike="noStrike" cap="none" spc="0" baseline="0" dirty="0">
                          <a:ln>
                            <a:noFill/>
                          </a:ln>
                          <a:solidFill>
                            <a:srgbClr val="003300"/>
                          </a:solidFill>
                          <a:effectLst/>
                          <a:uFillTx/>
                          <a:latin typeface="Gill Sans Light (Body)"/>
                          <a:ea typeface="+mn-ea"/>
                          <a:cs typeface="+mn-cs"/>
                          <a:sym typeface="Gill Sans"/>
                        </a:rPr>
                        <a:t> K, </a:t>
                      </a:r>
                      <a:r>
                        <a:rPr lang="sr-Latn-RS" sz="1200" b="0" i="0" u="none" strike="noStrike" cap="none" spc="0" baseline="0" dirty="0" err="1">
                          <a:ln>
                            <a:noFill/>
                          </a:ln>
                          <a:solidFill>
                            <a:srgbClr val="003300"/>
                          </a:solidFill>
                          <a:effectLst/>
                          <a:uFillTx/>
                          <a:latin typeface="Gill Sans Light (Body)"/>
                          <a:ea typeface="+mn-ea"/>
                          <a:cs typeface="+mn-cs"/>
                          <a:sym typeface="Gill Sans"/>
                        </a:rPr>
                        <a:t>Binder</a:t>
                      </a:r>
                      <a:r>
                        <a:rPr lang="sr-Latn-RS" sz="1200" b="0" i="0" u="none" strike="noStrike" cap="none" spc="0" baseline="0" dirty="0">
                          <a:ln>
                            <a:noFill/>
                          </a:ln>
                          <a:solidFill>
                            <a:srgbClr val="003300"/>
                          </a:solidFill>
                          <a:effectLst/>
                          <a:uFillTx/>
                          <a:latin typeface="Gill Sans Light (Body)"/>
                          <a:ea typeface="+mn-ea"/>
                          <a:cs typeface="+mn-cs"/>
                          <a:sym typeface="Gill Sans"/>
                        </a:rPr>
                        <a:t> EB, Brodski C. </a:t>
                      </a:r>
                      <a:r>
                        <a:rPr lang="sr-Latn-RS" sz="1200" b="0" i="0" u="none" strike="noStrike" cap="none" spc="0" baseline="0" dirty="0" err="1">
                          <a:ln>
                            <a:noFill/>
                          </a:ln>
                          <a:solidFill>
                            <a:srgbClr val="003300"/>
                          </a:solidFill>
                          <a:effectLst/>
                          <a:uFillTx/>
                          <a:latin typeface="Gill Sans Light (Body)"/>
                          <a:ea typeface="+mn-ea"/>
                          <a:cs typeface="+mn-cs"/>
                          <a:sym typeface="Gill Sans"/>
                        </a:rPr>
                        <a:t>Abnormal</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development</a:t>
                      </a:r>
                      <a:r>
                        <a:rPr lang="sr-Latn-RS" sz="1200" b="0" i="0" u="none" strike="noStrike" cap="none" spc="0" baseline="0" dirty="0">
                          <a:ln>
                            <a:noFill/>
                          </a:ln>
                          <a:solidFill>
                            <a:srgbClr val="003300"/>
                          </a:solidFill>
                          <a:effectLst/>
                          <a:uFillTx/>
                          <a:latin typeface="Gill Sans Light (Body)"/>
                          <a:ea typeface="+mn-ea"/>
                          <a:cs typeface="+mn-cs"/>
                          <a:sym typeface="Gill Sans"/>
                        </a:rPr>
                        <a:t> of </a:t>
                      </a:r>
                      <a:r>
                        <a:rPr lang="sr-Latn-RS" sz="1200" b="0" i="0" u="none" strike="noStrike" cap="none" spc="0" baseline="0" dirty="0" err="1">
                          <a:ln>
                            <a:noFill/>
                          </a:ln>
                          <a:solidFill>
                            <a:srgbClr val="003300"/>
                          </a:solidFill>
                          <a:effectLst/>
                          <a:uFillTx/>
                          <a:latin typeface="Gill Sans Light (Body)"/>
                          <a:ea typeface="+mn-ea"/>
                          <a:cs typeface="+mn-cs"/>
                          <a:sym typeface="Gill Sans"/>
                        </a:rPr>
                        <a:t>monoaminergic</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neurons</a:t>
                      </a:r>
                      <a:r>
                        <a:rPr lang="sr-Latn-RS" sz="1200" b="0" i="0" u="none" strike="noStrike" cap="none" spc="0" baseline="0" dirty="0">
                          <a:ln>
                            <a:noFill/>
                          </a:ln>
                          <a:solidFill>
                            <a:srgbClr val="003300"/>
                          </a:solidFill>
                          <a:effectLst/>
                          <a:uFillTx/>
                          <a:latin typeface="Gill Sans Light (Body)"/>
                          <a:ea typeface="+mn-ea"/>
                          <a:cs typeface="+mn-cs"/>
                          <a:sym typeface="Gill Sans"/>
                        </a:rPr>
                        <a:t> is </a:t>
                      </a:r>
                      <a:r>
                        <a:rPr lang="sr-Latn-RS" sz="1200" b="0" i="0" u="none" strike="noStrike" cap="none" spc="0" baseline="0" dirty="0" err="1">
                          <a:ln>
                            <a:noFill/>
                          </a:ln>
                          <a:solidFill>
                            <a:srgbClr val="003300"/>
                          </a:solidFill>
                          <a:effectLst/>
                          <a:uFillTx/>
                          <a:latin typeface="Gill Sans Light (Body)"/>
                          <a:ea typeface="+mn-ea"/>
                          <a:cs typeface="+mn-cs"/>
                          <a:sym typeface="Gill Sans"/>
                        </a:rPr>
                        <a:t>implicated</a:t>
                      </a:r>
                      <a:r>
                        <a:rPr lang="sr-Latn-RS" sz="1200" b="0" i="0" u="none" strike="noStrike" cap="none" spc="0" baseline="0" dirty="0">
                          <a:ln>
                            <a:noFill/>
                          </a:ln>
                          <a:solidFill>
                            <a:srgbClr val="003300"/>
                          </a:solidFill>
                          <a:effectLst/>
                          <a:uFillTx/>
                          <a:latin typeface="Gill Sans Light (Body)"/>
                          <a:ea typeface="+mn-ea"/>
                          <a:cs typeface="+mn-cs"/>
                          <a:sym typeface="Gill Sans"/>
                        </a:rPr>
                        <a:t> in </a:t>
                      </a:r>
                      <a:r>
                        <a:rPr lang="sr-Latn-RS" sz="1200" b="0" i="0" u="none" strike="noStrike" cap="none" spc="0" baseline="0" dirty="0" err="1">
                          <a:ln>
                            <a:noFill/>
                          </a:ln>
                          <a:solidFill>
                            <a:srgbClr val="003300"/>
                          </a:solidFill>
                          <a:effectLst/>
                          <a:uFillTx/>
                          <a:latin typeface="Gill Sans Light (Body)"/>
                          <a:ea typeface="+mn-ea"/>
                          <a:cs typeface="+mn-cs"/>
                          <a:sym typeface="Gill Sans"/>
                        </a:rPr>
                        <a:t>mood</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fluctuations</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and</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bipolar</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0" i="0" u="none" strike="noStrike" cap="none" spc="0" baseline="0" dirty="0" err="1">
                          <a:ln>
                            <a:noFill/>
                          </a:ln>
                          <a:solidFill>
                            <a:srgbClr val="003300"/>
                          </a:solidFill>
                          <a:effectLst/>
                          <a:uFillTx/>
                          <a:latin typeface="Gill Sans Light (Body)"/>
                          <a:ea typeface="+mn-ea"/>
                          <a:cs typeface="+mn-cs"/>
                          <a:sym typeface="Gill Sans"/>
                        </a:rPr>
                        <a:t>disorder</a:t>
                      </a:r>
                      <a:r>
                        <a:rPr lang="sr-Latn-RS" sz="1200" b="0" i="0" u="none" strike="noStrike" cap="none" spc="0" baseline="0" dirty="0">
                          <a:ln>
                            <a:noFill/>
                          </a:ln>
                          <a:solidFill>
                            <a:srgbClr val="003300"/>
                          </a:solidFill>
                          <a:effectLst/>
                          <a:uFillTx/>
                          <a:latin typeface="Gill Sans Light (Body)"/>
                          <a:ea typeface="+mn-ea"/>
                          <a:cs typeface="+mn-cs"/>
                          <a:sym typeface="Gill Sans"/>
                        </a:rPr>
                        <a:t>. </a:t>
                      </a:r>
                      <a:r>
                        <a:rPr lang="sr-Latn-RS" sz="1200" b="1" i="1" u="none" strike="noStrike" cap="none" spc="0" baseline="0" dirty="0" err="1">
                          <a:ln>
                            <a:noFill/>
                          </a:ln>
                          <a:solidFill>
                            <a:srgbClr val="003300"/>
                          </a:solidFill>
                          <a:effectLst/>
                          <a:uFillTx/>
                          <a:latin typeface="Gill Sans Light (Body)"/>
                          <a:ea typeface="+mn-ea"/>
                          <a:cs typeface="+mn-cs"/>
                          <a:sym typeface="Gill Sans"/>
                        </a:rPr>
                        <a:t>Neuropsychopharmacology</a:t>
                      </a:r>
                      <a:r>
                        <a:rPr lang="sr-Latn-RS" sz="1200" b="0" i="0" u="none" strike="noStrike" cap="none" spc="0" baseline="0" dirty="0">
                          <a:ln>
                            <a:noFill/>
                          </a:ln>
                          <a:solidFill>
                            <a:srgbClr val="003300"/>
                          </a:solidFill>
                          <a:effectLst/>
                          <a:uFillTx/>
                          <a:latin typeface="Gill Sans Light (Body)"/>
                          <a:ea typeface="+mn-ea"/>
                          <a:cs typeface="+mn-cs"/>
                          <a:sym typeface="Gill Sans"/>
                        </a:rPr>
                        <a:t>. 2015 Mar;40(4):839-48. </a:t>
                      </a:r>
                      <a:endParaRPr lang="sr-Latn-RS" sz="1200" dirty="0">
                        <a:solidFill>
                          <a:srgbClr val="003300"/>
                        </a:solidFill>
                        <a:latin typeface="Gill Sans Light (Body)"/>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6" name="TextBox 5"/>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1200" b="0" i="1" u="none" strike="noStrike" cap="none" spc="0" normalizeH="0" baseline="0" dirty="0" smtClean="0">
                <a:ln>
                  <a:noFill/>
                </a:ln>
                <a:solidFill>
                  <a:schemeClr val="accent1">
                    <a:lumMod val="75000"/>
                  </a:schemeClr>
                </a:solidFill>
                <a:effectLst/>
                <a:uFillTx/>
                <a:latin typeface="+mn-lt"/>
                <a:ea typeface="+mn-ea"/>
                <a:cs typeface="+mn-cs"/>
                <a:sym typeface="Gill Sans Light"/>
              </a:rPr>
              <a:t>Full bibliography</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lang="en-US" sz="1200" dirty="0" smtClean="0">
                <a:solidFill>
                  <a:schemeClr val="accent1">
                    <a:lumMod val="75000"/>
                  </a:schemeClr>
                </a:solidFill>
              </a:rPr>
              <a:t>Faculty </a:t>
            </a:r>
            <a:r>
              <a:rPr lang="en-US" sz="1200" dirty="0">
                <a:solidFill>
                  <a:schemeClr val="accent1">
                    <a:lumMod val="75000"/>
                  </a:schemeClr>
                </a:solidFill>
              </a:rPr>
              <a:t>of </a:t>
            </a:r>
            <a:r>
              <a:rPr lang="en-US" sz="1200" dirty="0" smtClean="0">
                <a:solidFill>
                  <a:schemeClr val="accent1">
                    <a:lumMod val="75000"/>
                  </a:schemeClr>
                </a:solidFill>
              </a:rPr>
              <a:t>Pharmacy</a:t>
            </a:r>
            <a:r>
              <a:rPr lang="sr-Latn-RS" sz="1200" dirty="0" smtClean="0">
                <a:solidFill>
                  <a:schemeClr val="accent1">
                    <a:lumMod val="75000"/>
                  </a:schemeClr>
                </a:solidFill>
              </a:rPr>
              <a:t> </a:t>
            </a:r>
            <a:r>
              <a:rPr lang="en-US" sz="1200" dirty="0" smtClean="0">
                <a:solidFill>
                  <a:schemeClr val="accent1">
                    <a:lumMod val="75000"/>
                  </a:schemeClr>
                </a:solidFill>
              </a:rPr>
              <a:t>Repository</a:t>
            </a:r>
            <a:r>
              <a:rPr lang="sr-Latn-RS" sz="1200" dirty="0" smtClean="0">
                <a:solidFill>
                  <a:schemeClr val="accent1">
                    <a:lumMod val="75000"/>
                  </a:schemeClr>
                </a:solidFill>
              </a:rPr>
              <a:t> </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3937662314"/>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945997" y="857972"/>
            <a:ext cx="3178755" cy="841256"/>
          </a:xfrm>
        </p:spPr>
        <p:txBody>
          <a:bodyPr/>
          <a:lstStyle/>
          <a:p>
            <a:r>
              <a:rPr lang="sr-Latn-RS" sz="2400" dirty="0" err="1">
                <a:solidFill>
                  <a:srgbClr val="7030A0"/>
                </a:solidFill>
              </a:rPr>
              <a:t>Research</a:t>
            </a:r>
            <a:r>
              <a:rPr lang="sr-Latn-RS" sz="2400" dirty="0">
                <a:solidFill>
                  <a:srgbClr val="7030A0"/>
                </a:solidFill>
              </a:rPr>
              <a:t> </a:t>
            </a:r>
            <a:r>
              <a:rPr lang="sr-Latn-RS" sz="2400" dirty="0" err="1">
                <a:solidFill>
                  <a:srgbClr val="7030A0"/>
                </a:solidFill>
              </a:rPr>
              <a:t>group</a:t>
            </a:r>
            <a:r>
              <a:rPr lang="sr-Latn-RS" sz="2400" dirty="0">
                <a:solidFill>
                  <a:srgbClr val="7030A0"/>
                </a:solidFill>
              </a:rPr>
              <a:t/>
            </a:r>
            <a:br>
              <a:rPr lang="sr-Latn-RS" sz="2400" dirty="0">
                <a:solidFill>
                  <a:srgbClr val="7030A0"/>
                </a:solidFill>
              </a:rPr>
            </a:br>
            <a:r>
              <a:rPr lang="sr-Latn-RS" sz="2400" dirty="0">
                <a:solidFill>
                  <a:srgbClr val="7030A0"/>
                </a:solidFill>
              </a:rPr>
              <a:t>Prof. </a:t>
            </a:r>
            <a:r>
              <a:rPr lang="sr-Latn-RS" sz="2400" dirty="0" smtClean="0">
                <a:solidFill>
                  <a:srgbClr val="7030A0"/>
                </a:solidFill>
              </a:rPr>
              <a:t>Vesna Pešić</a:t>
            </a:r>
            <a:endParaRPr lang="sr-Latn-RS" sz="2400" dirty="0">
              <a:solidFill>
                <a:srgbClr val="7030A0"/>
              </a:solidFill>
            </a:endParaRPr>
          </a:p>
        </p:txBody>
      </p:sp>
      <p:sp>
        <p:nvSpPr>
          <p:cNvPr id="6" name="Text Placeholder 3">
            <a:extLst>
              <a:ext uri="{FF2B5EF4-FFF2-40B4-BE49-F238E27FC236}">
                <a16:creationId xmlns:a16="http://schemas.microsoft.com/office/drawing/2014/main" id="{88352119-476B-4847-891D-39732FF6DFDA}"/>
              </a:ext>
            </a:extLst>
          </p:cNvPr>
          <p:cNvSpPr>
            <a:spLocks noGrp="1"/>
          </p:cNvSpPr>
          <p:nvPr>
            <p:ph type="body" sz="quarter" idx="27"/>
          </p:nvPr>
        </p:nvSpPr>
        <p:spPr>
          <a:xfrm>
            <a:off x="945997" y="3002177"/>
            <a:ext cx="2823081" cy="394980"/>
          </a:xfrm>
        </p:spPr>
        <p:txBody>
          <a:bodyPr/>
          <a:lstStyle/>
          <a:p>
            <a:r>
              <a:rPr lang="sr-Latn-RS" dirty="0" err="1">
                <a:solidFill>
                  <a:srgbClr val="7030A0"/>
                </a:solidFill>
              </a:rPr>
              <a:t>Physiology</a:t>
            </a:r>
            <a:endParaRPr lang="en-US" dirty="0">
              <a:solidFill>
                <a:srgbClr val="7030A0"/>
              </a:solidFill>
            </a:endParaRPr>
          </a:p>
        </p:txBody>
      </p:sp>
      <p:graphicFrame>
        <p:nvGraphicFramePr>
          <p:cNvPr id="7" name="Table 8">
            <a:extLst>
              <a:ext uri="{FF2B5EF4-FFF2-40B4-BE49-F238E27FC236}">
                <a16:creationId xmlns:a16="http://schemas.microsoft.com/office/drawing/2014/main" id="{3AB78D5F-C28E-432D-BCDD-49F555D69D36}"/>
              </a:ext>
            </a:extLst>
          </p:cNvPr>
          <p:cNvGraphicFramePr>
            <a:graphicFrameLocks noGrp="1"/>
          </p:cNvGraphicFramePr>
          <p:nvPr>
            <p:extLst>
              <p:ext uri="{D42A27DB-BD31-4B8C-83A1-F6EECF244321}">
                <p14:modId xmlns:p14="http://schemas.microsoft.com/office/powerpoint/2010/main" val="3341929936"/>
              </p:ext>
            </p:extLst>
          </p:nvPr>
        </p:nvGraphicFramePr>
        <p:xfrm>
          <a:off x="945997" y="3463261"/>
          <a:ext cx="6416500" cy="6761623"/>
        </p:xfrm>
        <a:graphic>
          <a:graphicData uri="http://schemas.openxmlformats.org/drawingml/2006/table">
            <a:tbl>
              <a:tblPr firstRow="1" bandRow="1">
                <a:tableStyleId>{5C22544A-7EE6-4342-B048-85BDC9FD1C3A}</a:tableStyleId>
              </a:tblPr>
              <a:tblGrid>
                <a:gridCol w="1363971">
                  <a:extLst>
                    <a:ext uri="{9D8B030D-6E8A-4147-A177-3AD203B41FA5}">
                      <a16:colId xmlns:a16="http://schemas.microsoft.com/office/drawing/2014/main" val="2703649694"/>
                    </a:ext>
                  </a:extLst>
                </a:gridCol>
                <a:gridCol w="5052529">
                  <a:extLst>
                    <a:ext uri="{9D8B030D-6E8A-4147-A177-3AD203B41FA5}">
                      <a16:colId xmlns:a16="http://schemas.microsoft.com/office/drawing/2014/main" val="4200598882"/>
                    </a:ext>
                  </a:extLst>
                </a:gridCol>
              </a:tblGrid>
              <a:tr h="248443">
                <a:tc>
                  <a:txBody>
                    <a:bodyPr/>
                    <a:lstStyle/>
                    <a:p>
                      <a:pPr algn="l">
                        <a:lnSpc>
                          <a:spcPct val="120000"/>
                        </a:lnSpc>
                        <a:spcAft>
                          <a:spcPts val="0"/>
                        </a:spcAft>
                      </a:pPr>
                      <a:r>
                        <a:rPr lang="en-US" sz="1200" b="0" kern="1200" dirty="0" smtClean="0">
                          <a:solidFill>
                            <a:srgbClr val="7030A0"/>
                          </a:solidFill>
                          <a:effectLst/>
                          <a:latin typeface="Gill Sans Light (Body)"/>
                          <a:ea typeface="Times New Roman" panose="02020603050405020304" pitchFamily="18" charset="0"/>
                          <a:cs typeface="Arial" panose="020B0604020202020204" pitchFamily="34" charset="0"/>
                        </a:rPr>
                        <a:t>Research topics titles:</a:t>
                      </a:r>
                      <a:endParaRPr lang="sr-Latn-RS" sz="1200" b="0" dirty="0">
                        <a:solidFill>
                          <a:srgbClr val="7030A0"/>
                        </a:solidFill>
                        <a:effectLst/>
                        <a:latin typeface="Gill Sans Light (Body)"/>
                        <a:ea typeface="Times New Roman" panose="02020603050405020304" pitchFamily="18"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0000"/>
                        </a:lnSpc>
                        <a:spcAft>
                          <a:spcPts val="0"/>
                        </a:spcAft>
                      </a:pPr>
                      <a:r>
                        <a:rPr lang="en-US" sz="1200" b="0" dirty="0" smtClean="0">
                          <a:solidFill>
                            <a:srgbClr val="7030A0"/>
                          </a:solidFill>
                          <a:effectLst/>
                          <a:latin typeface="Gill Sans Light (Body)"/>
                          <a:ea typeface="Calibri" panose="020F0502020204030204" pitchFamily="34" charset="0"/>
                          <a:cs typeface="Arial" panose="020B0604020202020204" pitchFamily="34" charset="0"/>
                        </a:rPr>
                        <a:t>NEUROSCIENCE</a:t>
                      </a:r>
                    </a:p>
                    <a:p>
                      <a:pPr algn="l">
                        <a:lnSpc>
                          <a:spcPct val="120000"/>
                        </a:lnSpc>
                        <a:spcAft>
                          <a:spcPts val="0"/>
                        </a:spcAft>
                      </a:pPr>
                      <a:r>
                        <a:rPr lang="en-US" sz="1200" b="0" dirty="0" smtClean="0">
                          <a:solidFill>
                            <a:srgbClr val="7030A0"/>
                          </a:solidFill>
                          <a:effectLst/>
                          <a:latin typeface="Gill Sans Light (Body)"/>
                          <a:ea typeface="Calibri" panose="020F0502020204030204" pitchFamily="34" charset="0"/>
                          <a:cs typeface="Arial" panose="020B0604020202020204" pitchFamily="34" charset="0"/>
                        </a:rPr>
                        <a:t>Stress and depression</a:t>
                      </a:r>
                    </a:p>
                    <a:p>
                      <a:pPr algn="l">
                        <a:lnSpc>
                          <a:spcPct val="120000"/>
                        </a:lnSpc>
                        <a:spcAft>
                          <a:spcPts val="0"/>
                        </a:spcAft>
                      </a:pPr>
                      <a:r>
                        <a:rPr lang="en-US" sz="1200" b="0" dirty="0" smtClean="0">
                          <a:solidFill>
                            <a:srgbClr val="7030A0"/>
                          </a:solidFill>
                          <a:effectLst/>
                          <a:latin typeface="Gill Sans Light (Body)"/>
                          <a:ea typeface="Calibri" panose="020F0502020204030204" pitchFamily="34" charset="0"/>
                          <a:cs typeface="Arial" panose="020B0604020202020204" pitchFamily="34" charset="0"/>
                        </a:rPr>
                        <a:t>Neuroendocrinology</a:t>
                      </a:r>
                    </a:p>
                    <a:p>
                      <a:pPr algn="l">
                        <a:lnSpc>
                          <a:spcPct val="120000"/>
                        </a:lnSpc>
                        <a:spcAft>
                          <a:spcPts val="0"/>
                        </a:spcAft>
                      </a:pPr>
                      <a:r>
                        <a:rPr lang="en-US" sz="1200" b="0" dirty="0" err="1" smtClean="0">
                          <a:solidFill>
                            <a:srgbClr val="7030A0"/>
                          </a:solidFill>
                          <a:effectLst/>
                          <a:latin typeface="Gill Sans Light (Body)"/>
                          <a:ea typeface="Calibri" panose="020F0502020204030204" pitchFamily="34" charset="0"/>
                          <a:cs typeface="Arial" panose="020B0604020202020204" pitchFamily="34" charset="0"/>
                        </a:rPr>
                        <a:t>Neuromodulatory</a:t>
                      </a:r>
                      <a:r>
                        <a:rPr lang="en-US" sz="1200" b="0" dirty="0" smtClean="0">
                          <a:solidFill>
                            <a:srgbClr val="7030A0"/>
                          </a:solidFill>
                          <a:effectLst/>
                          <a:latin typeface="Gill Sans Light (Body)"/>
                          <a:ea typeface="Calibri" panose="020F0502020204030204" pitchFamily="34" charset="0"/>
                          <a:cs typeface="Arial" panose="020B0604020202020204" pitchFamily="34" charset="0"/>
                        </a:rPr>
                        <a:t> role of </a:t>
                      </a:r>
                      <a:r>
                        <a:rPr lang="en-US" sz="1200" b="0" dirty="0" err="1" smtClean="0">
                          <a:solidFill>
                            <a:srgbClr val="7030A0"/>
                          </a:solidFill>
                          <a:effectLst/>
                          <a:latin typeface="Gill Sans Light (Body)"/>
                          <a:ea typeface="Calibri" panose="020F0502020204030204" pitchFamily="34" charset="0"/>
                          <a:cs typeface="Arial" panose="020B0604020202020204" pitchFamily="34" charset="0"/>
                        </a:rPr>
                        <a:t>oxyitocin</a:t>
                      </a:r>
                      <a:r>
                        <a:rPr lang="en-US" sz="1200" b="0" dirty="0" smtClean="0">
                          <a:solidFill>
                            <a:srgbClr val="7030A0"/>
                          </a:solidFill>
                          <a:effectLst/>
                          <a:latin typeface="Gill Sans Light (Body)"/>
                          <a:ea typeface="Calibri" panose="020F0502020204030204" pitchFamily="34" charset="0"/>
                          <a:cs typeface="Arial" panose="020B0604020202020204" pitchFamily="34" charset="0"/>
                        </a:rPr>
                        <a:t> </a:t>
                      </a:r>
                    </a:p>
                    <a:p>
                      <a:pPr algn="l">
                        <a:lnSpc>
                          <a:spcPct val="120000"/>
                        </a:lnSpc>
                        <a:spcAft>
                          <a:spcPts val="0"/>
                        </a:spcAft>
                      </a:pPr>
                      <a:r>
                        <a:rPr lang="en-US" sz="1200" b="0" dirty="0" smtClean="0">
                          <a:solidFill>
                            <a:srgbClr val="7030A0"/>
                          </a:solidFill>
                          <a:effectLst/>
                          <a:latin typeface="Gill Sans Light (Body)"/>
                          <a:ea typeface="Calibri" panose="020F0502020204030204" pitchFamily="34" charset="0"/>
                          <a:cs typeface="Arial" panose="020B0604020202020204" pitchFamily="34" charset="0"/>
                        </a:rPr>
                        <a:t>Ketamine as rapid acting antidepressant</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2670885"/>
                  </a:ext>
                </a:extLst>
              </a:tr>
              <a:tr h="1917213">
                <a:tc>
                  <a:txBody>
                    <a:bodyPr/>
                    <a:lstStyle/>
                    <a:p>
                      <a:pPr algn="l">
                        <a:lnSpc>
                          <a:spcPct val="120000"/>
                        </a:lnSpc>
                        <a:spcAft>
                          <a:spcPts val="0"/>
                        </a:spcAft>
                      </a:pPr>
                      <a:r>
                        <a:rPr lang="en-US" sz="1200" b="0" kern="1200" dirty="0" smtClean="0">
                          <a:solidFill>
                            <a:srgbClr val="003300"/>
                          </a:solidFill>
                          <a:effectLst/>
                          <a:latin typeface="Gill Sans Light (Body)"/>
                          <a:ea typeface="Times New Roman" panose="02020603050405020304" pitchFamily="18" charset="0"/>
                          <a:cs typeface="Arial" panose="020B0604020202020204" pitchFamily="34" charset="0"/>
                        </a:rPr>
                        <a:t>RG members: </a:t>
                      </a:r>
                      <a:endParaRPr lang="sr-Latn-RS" sz="1200" b="0" dirty="0">
                        <a:solidFill>
                          <a:srgbClr val="003300"/>
                        </a:solidFill>
                        <a:effectLst/>
                        <a:latin typeface="Gill Sans Light (Body)"/>
                        <a:ea typeface="Times New Roman" panose="02020603050405020304" pitchFamily="18"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0000"/>
                        </a:lnSpc>
                        <a:spcAft>
                          <a:spcPts val="0"/>
                        </a:spcAft>
                      </a:pPr>
                      <a:r>
                        <a:rPr lang="sr-Latn-RS" sz="1200" b="0" u="sng" dirty="0" err="1" smtClean="0">
                          <a:solidFill>
                            <a:srgbClr val="003300"/>
                          </a:solidFill>
                          <a:effectLst/>
                          <a:latin typeface="Gill Sans Light (Body)"/>
                          <a:ea typeface="Calibri" panose="020F0502020204030204" pitchFamily="34" charset="0"/>
                          <a:cs typeface="Arial" panose="020B0604020202020204" pitchFamily="34" charset="0"/>
                        </a:rPr>
                        <a:t>Department</a:t>
                      </a:r>
                      <a:r>
                        <a:rPr lang="sr-Latn-RS" sz="1200" b="0" u="sng" dirty="0" smtClean="0">
                          <a:solidFill>
                            <a:srgbClr val="003300"/>
                          </a:solidFill>
                          <a:effectLst/>
                          <a:latin typeface="Gill Sans Light (Body)"/>
                          <a:ea typeface="Calibri" panose="020F0502020204030204" pitchFamily="34" charset="0"/>
                          <a:cs typeface="Arial" panose="020B0604020202020204" pitchFamily="34" charset="0"/>
                        </a:rPr>
                        <a:t> of </a:t>
                      </a:r>
                      <a:r>
                        <a:rPr lang="sr-Latn-RS" sz="1200" b="0" u="sng" dirty="0" err="1" smtClean="0">
                          <a:solidFill>
                            <a:srgbClr val="003300"/>
                          </a:solidFill>
                          <a:effectLst/>
                          <a:latin typeface="Gill Sans Light (Body)"/>
                          <a:ea typeface="Calibri" panose="020F0502020204030204" pitchFamily="34" charset="0"/>
                          <a:cs typeface="Arial" panose="020B0604020202020204" pitchFamily="34" charset="0"/>
                        </a:rPr>
                        <a:t>Physiology</a:t>
                      </a:r>
                      <a:endParaRPr lang="sr-Latn-RS" sz="1200" b="0" u="sng" dirty="0" smtClean="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Dr. Vesna Pešić,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Full</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Professor</a:t>
                      </a:r>
                      <a:endParaRPr lang="sr-Latn-RS" sz="1200" b="0" dirty="0" smtClean="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Dr. Dušanka Stanić,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Assistant</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Professor</a:t>
                      </a:r>
                      <a:endParaRPr lang="sr-Latn-RS" sz="1200" b="0" dirty="0" smtClean="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Dr. Bojan Batinić,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Assistant</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Professor</a:t>
                      </a:r>
                      <a:endParaRPr lang="sr-Latn-RS" sz="1200" b="0" dirty="0" smtClean="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Dr. Jelena Petrović,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Teaching</a:t>
                      </a:r>
                      <a:r>
                        <a:rPr lang="sr-Latn-RS" sz="1200" b="0" baseline="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Assistant</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p>
                    <a:p>
                      <a:pPr algn="l">
                        <a:lnSpc>
                          <a:spcPct val="120000"/>
                        </a:lnSpc>
                        <a:spcAft>
                          <a:spcPts val="0"/>
                        </a:spcAft>
                      </a:pPr>
                      <a:r>
                        <a:rPr lang="sr-Latn-RS" sz="1200" b="0" dirty="0" smtClean="0">
                          <a:solidFill>
                            <a:srgbClr val="003300"/>
                          </a:solidFill>
                        </a:rPr>
                        <a:t>Mr. </a:t>
                      </a:r>
                      <a:r>
                        <a:rPr lang="sr-Latn-RS" sz="1200" b="0" dirty="0" err="1" smtClean="0">
                          <a:solidFill>
                            <a:srgbClr val="003300"/>
                          </a:solidFill>
                        </a:rPr>
                        <a:t>Pharm</a:t>
                      </a:r>
                      <a:r>
                        <a:rPr lang="sr-Latn-RS" sz="1200" b="0" dirty="0" smtClean="0">
                          <a:solidFill>
                            <a:srgbClr val="003300"/>
                          </a:solidFill>
                        </a:rPr>
                        <a:t>. </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Ana Ivanović,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Teaching</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Assistant</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MD Gorana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Nikolašević</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Teaching</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Assistant</a:t>
                      </a:r>
                      <a:endParaRPr lang="sr-Latn-RS" sz="1200" b="0" dirty="0" smtClean="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endParaRPr lang="sr-Latn-RS" sz="500" b="0" dirty="0" smtClean="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en-US" sz="1200" b="0" u="sng" dirty="0" smtClean="0">
                          <a:solidFill>
                            <a:srgbClr val="003300"/>
                          </a:solidFill>
                          <a:effectLst/>
                          <a:latin typeface="Gill Sans Light (Body)"/>
                          <a:ea typeface="Calibri" panose="020F0502020204030204" pitchFamily="34" charset="0"/>
                          <a:cs typeface="Arial" panose="020B0604020202020204" pitchFamily="34" charset="0"/>
                        </a:rPr>
                        <a:t>Institute for Mental Health, Faculty of Medicine</a:t>
                      </a:r>
                      <a:r>
                        <a:rPr lang="sr-Latn-RS" sz="1200" b="0" u="sng" dirty="0" smtClean="0">
                          <a:solidFill>
                            <a:srgbClr val="003300"/>
                          </a:solidFill>
                          <a:effectLst/>
                          <a:latin typeface="Gill Sans Light (Body)"/>
                          <a:ea typeface="Calibri" panose="020F0502020204030204" pitchFamily="34" charset="0"/>
                          <a:cs typeface="Arial" panose="020B0604020202020204" pitchFamily="34" charset="0"/>
                        </a:rPr>
                        <a:t> </a:t>
                      </a: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Dr. Bojana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Pejušković</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Assistant</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Professor</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psychiatrist</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a:t>
                      </a: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MD Mihailo Ilić</a:t>
                      </a: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MD Neda Ognjanović</a:t>
                      </a: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MD Jelena Đekić</a:t>
                      </a: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MD Marija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Lero</a:t>
                      </a:r>
                      <a:endParaRPr lang="sr-Latn-RS" sz="1200" b="0" dirty="0" smtClean="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endParaRPr lang="sr-Latn-RS" sz="500" b="0" dirty="0" smtClean="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Dr. Marija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Kundaković</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Assistant</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Professor</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Fordham</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University,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New</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York, USA-</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consultant</a:t>
                      </a:r>
                      <a:endParaRPr lang="sr-Latn-RS" sz="1200" b="0" dirty="0" smtClean="0">
                        <a:solidFill>
                          <a:srgbClr val="003300"/>
                        </a:solidFill>
                        <a:effectLst/>
                        <a:latin typeface="Gill Sans Light (Body)"/>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3260689"/>
                  </a:ext>
                </a:extLst>
              </a:tr>
              <a:tr h="1256935">
                <a:tc>
                  <a:txBody>
                    <a:bodyPr/>
                    <a:lstStyle/>
                    <a:p>
                      <a:pPr algn="l">
                        <a:lnSpc>
                          <a:spcPct val="120000"/>
                        </a:lnSpc>
                        <a:spcAft>
                          <a:spcPts val="0"/>
                        </a:spcAft>
                      </a:pPr>
                      <a:r>
                        <a:rPr lang="en-US" sz="1200" b="0" kern="1200" dirty="0" smtClean="0">
                          <a:solidFill>
                            <a:srgbClr val="7030A0"/>
                          </a:solidFill>
                          <a:effectLst/>
                          <a:latin typeface="Gill Sans Light (Body)"/>
                          <a:ea typeface="Times New Roman" panose="02020603050405020304" pitchFamily="18" charset="0"/>
                          <a:cs typeface="Arial" panose="020B0604020202020204" pitchFamily="34" charset="0"/>
                        </a:rPr>
                        <a:t>Equipment and methods:</a:t>
                      </a:r>
                      <a:endParaRPr lang="sr-Latn-RS" sz="1200" b="0" dirty="0">
                        <a:solidFill>
                          <a:srgbClr val="7030A0"/>
                        </a:solidFill>
                        <a:effectLst/>
                        <a:latin typeface="Gill Sans Light (Body)"/>
                        <a:ea typeface="Times New Roman" panose="02020603050405020304" pitchFamily="18"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lnSpc>
                          <a:spcPct val="120000"/>
                        </a:lnSpc>
                        <a:spcAft>
                          <a:spcPts val="0"/>
                        </a:spcAft>
                        <a:buFont typeface="Symbol" panose="05050102010706020507" pitchFamily="18" charset="2"/>
                        <a:buNone/>
                      </a:pPr>
                      <a:r>
                        <a:rPr lang="sr-Latn-RS" sz="1200" b="0" dirty="0" err="1" smtClean="0">
                          <a:solidFill>
                            <a:srgbClr val="7030A0"/>
                          </a:solidFill>
                          <a:latin typeface="Gill Sans Light (Body)"/>
                        </a:rPr>
                        <a:t>Brain</a:t>
                      </a:r>
                      <a:r>
                        <a:rPr lang="sr-Latn-RS" sz="1200" b="0" dirty="0" smtClean="0">
                          <a:solidFill>
                            <a:srgbClr val="7030A0"/>
                          </a:solidFill>
                          <a:latin typeface="Gill Sans Light (Body)"/>
                        </a:rPr>
                        <a:t> </a:t>
                      </a:r>
                      <a:r>
                        <a:rPr lang="sr-Latn-RS" sz="1200" b="0" dirty="0" err="1" smtClean="0">
                          <a:solidFill>
                            <a:srgbClr val="7030A0"/>
                          </a:solidFill>
                          <a:latin typeface="Gill Sans Light (Body)"/>
                        </a:rPr>
                        <a:t>tissue</a:t>
                      </a:r>
                      <a:r>
                        <a:rPr lang="sr-Latn-RS" sz="1200" b="0" dirty="0" smtClean="0">
                          <a:solidFill>
                            <a:srgbClr val="7030A0"/>
                          </a:solidFill>
                          <a:latin typeface="Gill Sans Light (Body)"/>
                        </a:rPr>
                        <a:t> </a:t>
                      </a:r>
                      <a:r>
                        <a:rPr lang="sr-Latn-RS" sz="1200" b="0" dirty="0" err="1" smtClean="0">
                          <a:solidFill>
                            <a:srgbClr val="7030A0"/>
                          </a:solidFill>
                          <a:latin typeface="Gill Sans Light (Body)"/>
                        </a:rPr>
                        <a:t>analysis</a:t>
                      </a:r>
                      <a:r>
                        <a:rPr lang="sr-Latn-RS" sz="1200" b="0" dirty="0" smtClean="0">
                          <a:solidFill>
                            <a:srgbClr val="7030A0"/>
                          </a:solidFill>
                          <a:latin typeface="Gill Sans Light (Body)"/>
                        </a:rPr>
                        <a:t> – </a:t>
                      </a:r>
                      <a:r>
                        <a:rPr lang="sr-Latn-RS" sz="1200" b="0" dirty="0" err="1" smtClean="0">
                          <a:solidFill>
                            <a:srgbClr val="7030A0"/>
                          </a:solidFill>
                          <a:latin typeface="Gill Sans Light (Body)"/>
                        </a:rPr>
                        <a:t>Western</a:t>
                      </a:r>
                      <a:r>
                        <a:rPr lang="sr-Latn-RS" sz="1200" b="0" dirty="0" smtClean="0">
                          <a:solidFill>
                            <a:srgbClr val="7030A0"/>
                          </a:solidFill>
                          <a:latin typeface="Gill Sans Light (Body)"/>
                        </a:rPr>
                        <a:t> </a:t>
                      </a:r>
                      <a:r>
                        <a:rPr lang="sr-Latn-RS" sz="1200" b="0" dirty="0" err="1" smtClean="0">
                          <a:solidFill>
                            <a:srgbClr val="7030A0"/>
                          </a:solidFill>
                          <a:latin typeface="Gill Sans Light (Body)"/>
                        </a:rPr>
                        <a:t>Blot</a:t>
                      </a:r>
                      <a:r>
                        <a:rPr lang="sr-Latn-RS" sz="1200" b="0" dirty="0" smtClean="0">
                          <a:solidFill>
                            <a:srgbClr val="7030A0"/>
                          </a:solidFill>
                          <a:latin typeface="Gill Sans Light (Body)"/>
                        </a:rPr>
                        <a:t>, </a:t>
                      </a:r>
                      <a:r>
                        <a:rPr lang="sr-Latn-RS" sz="1200" b="0" dirty="0" err="1" smtClean="0">
                          <a:solidFill>
                            <a:srgbClr val="7030A0"/>
                          </a:solidFill>
                          <a:latin typeface="Gill Sans Light (Body)"/>
                        </a:rPr>
                        <a:t>Immunohistochemistry</a:t>
                      </a:r>
                      <a:endParaRPr lang="sr-Latn-RS" sz="1200" b="0" dirty="0" smtClean="0">
                        <a:solidFill>
                          <a:srgbClr val="7030A0"/>
                        </a:solidFill>
                        <a:latin typeface="Gill Sans Light (Body)"/>
                      </a:endParaRPr>
                    </a:p>
                    <a:p>
                      <a:pPr marL="0" lvl="0" indent="0" algn="l">
                        <a:lnSpc>
                          <a:spcPct val="120000"/>
                        </a:lnSpc>
                        <a:spcAft>
                          <a:spcPts val="0"/>
                        </a:spcAft>
                        <a:buFont typeface="Symbol" panose="05050102010706020507" pitchFamily="18" charset="2"/>
                        <a:buNone/>
                      </a:pPr>
                      <a:r>
                        <a:rPr lang="sr-Latn-RS" sz="1200" b="0" dirty="0" smtClean="0">
                          <a:solidFill>
                            <a:srgbClr val="7030A0"/>
                          </a:solidFill>
                          <a:latin typeface="Gill Sans Light (Body)"/>
                        </a:rPr>
                        <a:t>RT-PCR – gene </a:t>
                      </a:r>
                      <a:r>
                        <a:rPr lang="sr-Latn-RS" sz="1200" b="0" dirty="0" err="1" smtClean="0">
                          <a:solidFill>
                            <a:srgbClr val="7030A0"/>
                          </a:solidFill>
                          <a:latin typeface="Gill Sans Light (Body)"/>
                        </a:rPr>
                        <a:t>expression</a:t>
                      </a:r>
                      <a:r>
                        <a:rPr lang="sr-Latn-RS" sz="1200" b="0" dirty="0" smtClean="0">
                          <a:solidFill>
                            <a:srgbClr val="7030A0"/>
                          </a:solidFill>
                          <a:latin typeface="Gill Sans Light (Body)"/>
                        </a:rPr>
                        <a:t> in </a:t>
                      </a:r>
                      <a:r>
                        <a:rPr lang="sr-Latn-RS" sz="1200" b="0" dirty="0" err="1" smtClean="0">
                          <a:solidFill>
                            <a:srgbClr val="7030A0"/>
                          </a:solidFill>
                          <a:latin typeface="Gill Sans Light (Body)"/>
                        </a:rPr>
                        <a:t>cells</a:t>
                      </a:r>
                      <a:r>
                        <a:rPr lang="sr-Latn-RS" sz="1200" b="0" dirty="0" smtClean="0">
                          <a:solidFill>
                            <a:srgbClr val="7030A0"/>
                          </a:solidFill>
                          <a:latin typeface="Gill Sans Light (Body)"/>
                        </a:rPr>
                        <a:t> of </a:t>
                      </a:r>
                      <a:r>
                        <a:rPr lang="sr-Latn-RS" sz="1200" b="0" dirty="0" err="1" smtClean="0">
                          <a:solidFill>
                            <a:srgbClr val="7030A0"/>
                          </a:solidFill>
                          <a:latin typeface="Gill Sans Light (Body)"/>
                        </a:rPr>
                        <a:t>patients</a:t>
                      </a:r>
                      <a:r>
                        <a:rPr lang="sr-Latn-RS" sz="1200" b="0" dirty="0" smtClean="0">
                          <a:solidFill>
                            <a:srgbClr val="7030A0"/>
                          </a:solidFill>
                          <a:latin typeface="Gill Sans Light (Body)"/>
                        </a:rPr>
                        <a:t> </a:t>
                      </a:r>
                      <a:r>
                        <a:rPr lang="sr-Latn-RS" sz="1200" b="0" dirty="0" err="1" smtClean="0">
                          <a:solidFill>
                            <a:srgbClr val="7030A0"/>
                          </a:solidFill>
                          <a:latin typeface="Gill Sans Light (Body)"/>
                        </a:rPr>
                        <a:t>and</a:t>
                      </a:r>
                      <a:r>
                        <a:rPr lang="sr-Latn-RS" sz="1200" b="0" dirty="0" smtClean="0">
                          <a:solidFill>
                            <a:srgbClr val="7030A0"/>
                          </a:solidFill>
                          <a:latin typeface="Gill Sans Light (Body)"/>
                        </a:rPr>
                        <a:t> </a:t>
                      </a:r>
                      <a:r>
                        <a:rPr lang="sr-Latn-RS" sz="1200" b="0" dirty="0" err="1" smtClean="0">
                          <a:solidFill>
                            <a:srgbClr val="7030A0"/>
                          </a:solidFill>
                          <a:latin typeface="Gill Sans Light (Body)"/>
                        </a:rPr>
                        <a:t>experimental</a:t>
                      </a:r>
                      <a:r>
                        <a:rPr lang="sr-Latn-RS" sz="1200" b="0" dirty="0" smtClean="0">
                          <a:solidFill>
                            <a:srgbClr val="7030A0"/>
                          </a:solidFill>
                          <a:latin typeface="Gill Sans Light (Body)"/>
                        </a:rPr>
                        <a:t> </a:t>
                      </a:r>
                      <a:r>
                        <a:rPr lang="sr-Latn-RS" sz="1200" b="0" dirty="0" err="1" smtClean="0">
                          <a:solidFill>
                            <a:srgbClr val="7030A0"/>
                          </a:solidFill>
                          <a:latin typeface="Gill Sans Light (Body)"/>
                        </a:rPr>
                        <a:t>animals</a:t>
                      </a:r>
                      <a:r>
                        <a:rPr lang="sr-Latn-RS" sz="1200" b="0" dirty="0" smtClean="0">
                          <a:solidFill>
                            <a:srgbClr val="7030A0"/>
                          </a:solidFill>
                          <a:latin typeface="Gill Sans Light (Body)"/>
                        </a:rPr>
                        <a:t> </a:t>
                      </a:r>
                    </a:p>
                    <a:p>
                      <a:pPr marL="0" lvl="0" indent="0" algn="l">
                        <a:lnSpc>
                          <a:spcPct val="120000"/>
                        </a:lnSpc>
                        <a:spcAft>
                          <a:spcPts val="0"/>
                        </a:spcAft>
                        <a:buFont typeface="Symbol" panose="05050102010706020507" pitchFamily="18" charset="2"/>
                        <a:buNone/>
                      </a:pPr>
                      <a:r>
                        <a:rPr lang="sr-Latn-RS" sz="1200" b="0" dirty="0" err="1" smtClean="0">
                          <a:solidFill>
                            <a:srgbClr val="7030A0"/>
                          </a:solidFill>
                          <a:latin typeface="Gill Sans Light (Body)"/>
                        </a:rPr>
                        <a:t>Behavioral</a:t>
                      </a:r>
                      <a:r>
                        <a:rPr lang="sr-Latn-RS" sz="1200" b="0" dirty="0" smtClean="0">
                          <a:solidFill>
                            <a:srgbClr val="7030A0"/>
                          </a:solidFill>
                          <a:latin typeface="Gill Sans Light (Body)"/>
                        </a:rPr>
                        <a:t> </a:t>
                      </a:r>
                      <a:r>
                        <a:rPr lang="sr-Latn-RS" sz="1200" b="0" dirty="0" err="1" smtClean="0">
                          <a:solidFill>
                            <a:srgbClr val="7030A0"/>
                          </a:solidFill>
                          <a:latin typeface="Gill Sans Light (Body)"/>
                        </a:rPr>
                        <a:t>testing</a:t>
                      </a:r>
                      <a:r>
                        <a:rPr lang="sr-Latn-RS" sz="1200" b="0" dirty="0" smtClean="0">
                          <a:solidFill>
                            <a:srgbClr val="7030A0"/>
                          </a:solidFill>
                          <a:latin typeface="Gill Sans Light (Body)"/>
                        </a:rPr>
                        <a:t> - FST, NORT, LDB etc.</a:t>
                      </a:r>
                    </a:p>
                    <a:p>
                      <a:pPr marL="0" lvl="0" indent="0" algn="l">
                        <a:lnSpc>
                          <a:spcPct val="120000"/>
                        </a:lnSpc>
                        <a:spcAft>
                          <a:spcPts val="0"/>
                        </a:spcAft>
                        <a:buFont typeface="Symbol" panose="05050102010706020507" pitchFamily="18" charset="2"/>
                        <a:buNone/>
                      </a:pPr>
                      <a:r>
                        <a:rPr lang="sr-Latn-RS" sz="1200" b="0" dirty="0" err="1" smtClean="0">
                          <a:solidFill>
                            <a:srgbClr val="7030A0"/>
                          </a:solidFill>
                          <a:latin typeface="Gill Sans Light (Body)"/>
                        </a:rPr>
                        <a:t>Neurobiochemistry</a:t>
                      </a:r>
                      <a:r>
                        <a:rPr lang="sr-Latn-RS" sz="1200" b="0" dirty="0" smtClean="0">
                          <a:solidFill>
                            <a:srgbClr val="7030A0"/>
                          </a:solidFill>
                          <a:latin typeface="Gill Sans Light (Body)"/>
                        </a:rPr>
                        <a:t> –</a:t>
                      </a:r>
                      <a:r>
                        <a:rPr lang="sr-Latn-RS" sz="1200" b="0" dirty="0" err="1" smtClean="0">
                          <a:solidFill>
                            <a:srgbClr val="7030A0"/>
                          </a:solidFill>
                          <a:latin typeface="Gill Sans Light (Body)"/>
                        </a:rPr>
                        <a:t>analysis</a:t>
                      </a:r>
                      <a:r>
                        <a:rPr lang="sr-Latn-RS" sz="1200" b="0" dirty="0" smtClean="0">
                          <a:solidFill>
                            <a:srgbClr val="7030A0"/>
                          </a:solidFill>
                          <a:latin typeface="Gill Sans Light (Body)"/>
                        </a:rPr>
                        <a:t> of </a:t>
                      </a:r>
                      <a:r>
                        <a:rPr lang="sr-Latn-RS" sz="1200" b="0" dirty="0" err="1" smtClean="0">
                          <a:solidFill>
                            <a:srgbClr val="7030A0"/>
                          </a:solidFill>
                          <a:latin typeface="Gill Sans Light (Body)"/>
                        </a:rPr>
                        <a:t>levels</a:t>
                      </a:r>
                      <a:r>
                        <a:rPr lang="sr-Latn-RS" sz="1200" b="0" dirty="0" smtClean="0">
                          <a:solidFill>
                            <a:srgbClr val="7030A0"/>
                          </a:solidFill>
                          <a:latin typeface="Gill Sans Light (Body)"/>
                        </a:rPr>
                        <a:t> of </a:t>
                      </a:r>
                      <a:r>
                        <a:rPr lang="sr-Latn-RS" sz="1200" b="0" dirty="0" err="1" smtClean="0">
                          <a:solidFill>
                            <a:srgbClr val="7030A0"/>
                          </a:solidFill>
                          <a:latin typeface="Gill Sans Light (Body)"/>
                        </a:rPr>
                        <a:t>neurotransmitters</a:t>
                      </a:r>
                      <a:r>
                        <a:rPr lang="sr-Latn-RS" sz="1200" b="0" dirty="0" smtClean="0">
                          <a:solidFill>
                            <a:srgbClr val="7030A0"/>
                          </a:solidFill>
                          <a:latin typeface="Gill Sans Light (Body)"/>
                        </a:rPr>
                        <a:t> </a:t>
                      </a:r>
                      <a:r>
                        <a:rPr lang="sr-Latn-RS" sz="1200" b="0" dirty="0" err="1" smtClean="0">
                          <a:solidFill>
                            <a:srgbClr val="7030A0"/>
                          </a:solidFill>
                          <a:latin typeface="Gill Sans Light (Body)"/>
                        </a:rPr>
                        <a:t>and</a:t>
                      </a:r>
                      <a:r>
                        <a:rPr lang="sr-Latn-RS" sz="1200" b="0" dirty="0" smtClean="0">
                          <a:solidFill>
                            <a:srgbClr val="7030A0"/>
                          </a:solidFill>
                          <a:latin typeface="Gill Sans Light (Body)"/>
                        </a:rPr>
                        <a:t> </a:t>
                      </a:r>
                      <a:r>
                        <a:rPr lang="sr-Latn-RS" sz="1200" b="0" dirty="0" err="1" smtClean="0">
                          <a:solidFill>
                            <a:srgbClr val="7030A0"/>
                          </a:solidFill>
                          <a:latin typeface="Gill Sans Light (Body)"/>
                        </a:rPr>
                        <a:t>hormones</a:t>
                      </a:r>
                      <a:endParaRPr lang="sr-Latn-RS" sz="1200" b="0" dirty="0" smtClean="0">
                        <a:solidFill>
                          <a:srgbClr val="7030A0"/>
                        </a:solidFill>
                        <a:latin typeface="Gill Sans Light (Body)"/>
                      </a:endParaRPr>
                    </a:p>
                    <a:p>
                      <a:pPr marL="0" lvl="0" indent="0" algn="l">
                        <a:lnSpc>
                          <a:spcPct val="120000"/>
                        </a:lnSpc>
                        <a:spcAft>
                          <a:spcPts val="0"/>
                        </a:spcAft>
                        <a:buFont typeface="Symbol" panose="05050102010706020507" pitchFamily="18" charset="2"/>
                        <a:buNone/>
                      </a:pPr>
                      <a:r>
                        <a:rPr lang="sr-Latn-RS" sz="1200" b="0" dirty="0" err="1" smtClean="0">
                          <a:solidFill>
                            <a:srgbClr val="7030A0"/>
                          </a:solidFill>
                          <a:latin typeface="Gill Sans Light (Body)"/>
                        </a:rPr>
                        <a:t>Cell</a:t>
                      </a:r>
                      <a:r>
                        <a:rPr lang="sr-Latn-RS" sz="1200" b="0" dirty="0" smtClean="0">
                          <a:solidFill>
                            <a:srgbClr val="7030A0"/>
                          </a:solidFill>
                          <a:latin typeface="Gill Sans Light (Body)"/>
                        </a:rPr>
                        <a:t> </a:t>
                      </a:r>
                      <a:r>
                        <a:rPr lang="sr-Latn-RS" sz="1200" b="0" dirty="0" err="1" smtClean="0">
                          <a:solidFill>
                            <a:srgbClr val="7030A0"/>
                          </a:solidFill>
                          <a:latin typeface="Gill Sans Light (Body)"/>
                        </a:rPr>
                        <a:t>cultures</a:t>
                      </a:r>
                      <a:r>
                        <a:rPr lang="sr-Latn-RS" sz="1200" b="0" dirty="0" smtClean="0">
                          <a:solidFill>
                            <a:srgbClr val="7030A0"/>
                          </a:solidFill>
                          <a:latin typeface="Gill Sans Light (Body)"/>
                        </a:rPr>
                        <a:t> </a:t>
                      </a:r>
                      <a:r>
                        <a:rPr lang="sr-Latn-RS" sz="1200" b="0" dirty="0" err="1" smtClean="0">
                          <a:solidFill>
                            <a:srgbClr val="7030A0"/>
                          </a:solidFill>
                          <a:latin typeface="Gill Sans Light (Body)"/>
                        </a:rPr>
                        <a:t>laboratory</a:t>
                      </a:r>
                      <a:endParaRPr lang="sr-Latn-RS" sz="1200" b="0" dirty="0" smtClean="0">
                        <a:solidFill>
                          <a:srgbClr val="7030A0"/>
                        </a:solidFill>
                        <a:latin typeface="Gill Sans Light (Body)"/>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4256302"/>
                  </a:ext>
                </a:extLst>
              </a:tr>
              <a:tr h="741705">
                <a:tc>
                  <a:txBody>
                    <a:bodyPr/>
                    <a:lstStyle/>
                    <a:p>
                      <a:pPr algn="l">
                        <a:lnSpc>
                          <a:spcPct val="120000"/>
                        </a:lnSpc>
                        <a:spcAft>
                          <a:spcPts val="0"/>
                        </a:spcAft>
                      </a:pPr>
                      <a:r>
                        <a:rPr lang="en-US" sz="1200" b="0" kern="1200" dirty="0" smtClean="0">
                          <a:solidFill>
                            <a:srgbClr val="003300"/>
                          </a:solidFill>
                          <a:effectLst/>
                          <a:latin typeface="Gill Sans Light (Body)"/>
                          <a:ea typeface="Times New Roman" panose="02020603050405020304" pitchFamily="18" charset="0"/>
                          <a:cs typeface="Arial" panose="020B0604020202020204" pitchFamily="34" charset="0"/>
                        </a:rPr>
                        <a:t>Projects/funding: </a:t>
                      </a:r>
                      <a:endParaRPr lang="sr-Latn-RS" sz="1200" b="0" dirty="0">
                        <a:solidFill>
                          <a:srgbClr val="003300"/>
                        </a:solidFill>
                        <a:effectLst/>
                        <a:latin typeface="Gill Sans Light (Body)"/>
                        <a:ea typeface="Times New Roman" panose="02020603050405020304" pitchFamily="18"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0000"/>
                        </a:lnSpc>
                        <a:spcAft>
                          <a:spcPts val="0"/>
                        </a:spcAft>
                      </a:pPr>
                      <a:r>
                        <a:rPr lang="en-US" sz="1200" b="0" dirty="0" smtClean="0">
                          <a:solidFill>
                            <a:srgbClr val="003300"/>
                          </a:solidFill>
                          <a:effectLst/>
                          <a:latin typeface="Gill Sans Light (Body)"/>
                          <a:ea typeface="Calibri" panose="020F0502020204030204" pitchFamily="34" charset="0"/>
                          <a:cs typeface="Arial" panose="020B0604020202020204" pitchFamily="34" charset="0"/>
                        </a:rPr>
                        <a:t>COST project CONNECT CA19127 </a:t>
                      </a:r>
                      <a:r>
                        <a:rPr lang="en-US" sz="1200" b="0" dirty="0" err="1" smtClean="0">
                          <a:solidFill>
                            <a:srgbClr val="003300"/>
                          </a:solidFill>
                          <a:effectLst/>
                          <a:latin typeface="Gill Sans Light (Body)"/>
                          <a:ea typeface="Calibri" panose="020F0502020204030204" pitchFamily="34" charset="0"/>
                          <a:cs typeface="Arial" panose="020B0604020202020204" pitchFamily="34" charset="0"/>
                        </a:rPr>
                        <a:t>nephro</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-neurology</a:t>
                      </a:r>
                      <a:endParaRPr lang="sr-Latn-RS" sz="1200" b="0" dirty="0" smtClean="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en-US" sz="1200" b="0" dirty="0" smtClean="0">
                          <a:solidFill>
                            <a:srgbClr val="003300"/>
                          </a:solidFill>
                          <a:effectLst/>
                          <a:latin typeface="Gill Sans Light (Body)"/>
                          <a:ea typeface="Calibri" panose="020F0502020204030204" pitchFamily="34" charset="0"/>
                          <a:cs typeface="Arial" panose="020B0604020202020204" pitchFamily="34" charset="0"/>
                        </a:rPr>
                        <a:t>Institutional financing by the Ministry of Education, Science and Technological Development Contract No. 451-03-9/2021-14/200161</a:t>
                      </a:r>
                      <a:endParaRPr lang="pt-BR" sz="1200" b="0" dirty="0" smtClean="0">
                        <a:solidFill>
                          <a:srgbClr val="003300"/>
                        </a:solidFill>
                        <a:effectLst/>
                        <a:latin typeface="Gill Sans Light (Body)"/>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9" name="Picture 8" descr="C:\Users\fiziologija\Desktop\priv\Fotka.png"/>
          <p:cNvPicPr/>
          <p:nvPr/>
        </p:nvPicPr>
        <p:blipFill rotWithShape="1">
          <a:blip r:embed="rId2">
            <a:extLst>
              <a:ext uri="{28A0092B-C50C-407E-A947-70E740481C1C}">
                <a14:useLocalDpi xmlns:a14="http://schemas.microsoft.com/office/drawing/2010/main" val="0"/>
              </a:ext>
            </a:extLst>
          </a:blip>
          <a:srcRect l="-1" r="4961" b="7585"/>
          <a:stretch/>
        </p:blipFill>
        <p:spPr bwMode="auto">
          <a:xfrm>
            <a:off x="1058135" y="1765333"/>
            <a:ext cx="1139413" cy="1170739"/>
          </a:xfrm>
          <a:prstGeom prst="rect">
            <a:avLst/>
          </a:prstGeom>
          <a:noFill/>
          <a:ln w="63500">
            <a:solidFill>
              <a:srgbClr val="ADCD99"/>
            </a:solidFill>
          </a:ln>
        </p:spPr>
      </p:pic>
    </p:spTree>
    <p:extLst>
      <p:ext uri="{BB962C8B-B14F-4D97-AF65-F5344CB8AC3E}">
        <p14:creationId xmlns:p14="http://schemas.microsoft.com/office/powerpoint/2010/main" val="1348215435"/>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2191254" y="857972"/>
            <a:ext cx="3178754" cy="841256"/>
          </a:xfrm>
        </p:spPr>
        <p:txBody>
          <a:bodyPr/>
          <a:lstStyle/>
          <a:p>
            <a:pPr algn="ctr"/>
            <a:r>
              <a:rPr lang="sr-Latn-RS" sz="2400" dirty="0" err="1">
                <a:solidFill>
                  <a:srgbClr val="7030A0"/>
                </a:solidFill>
              </a:rPr>
              <a:t>Research</a:t>
            </a:r>
            <a:r>
              <a:rPr lang="sr-Latn-RS" sz="2400" dirty="0">
                <a:solidFill>
                  <a:srgbClr val="7030A0"/>
                </a:solidFill>
              </a:rPr>
              <a:t> </a:t>
            </a:r>
            <a:r>
              <a:rPr lang="sr-Latn-RS" sz="2400" dirty="0" err="1">
                <a:solidFill>
                  <a:srgbClr val="7030A0"/>
                </a:solidFill>
              </a:rPr>
              <a:t>group</a:t>
            </a:r>
            <a:r>
              <a:rPr lang="sr-Latn-RS" sz="2400" dirty="0">
                <a:solidFill>
                  <a:srgbClr val="7030A0"/>
                </a:solidFill>
              </a:rPr>
              <a:t/>
            </a:r>
            <a:br>
              <a:rPr lang="sr-Latn-RS" sz="2400" dirty="0">
                <a:solidFill>
                  <a:srgbClr val="7030A0"/>
                </a:solidFill>
              </a:rPr>
            </a:br>
            <a:r>
              <a:rPr lang="sr-Latn-RS" sz="2400" dirty="0">
                <a:solidFill>
                  <a:srgbClr val="7030A0"/>
                </a:solidFill>
              </a:rPr>
              <a:t>Prof. </a:t>
            </a:r>
            <a:r>
              <a:rPr lang="sr-Latn-RS" sz="2400" dirty="0" smtClean="0">
                <a:solidFill>
                  <a:srgbClr val="7030A0"/>
                </a:solidFill>
              </a:rPr>
              <a:t>Vesna </a:t>
            </a:r>
            <a:r>
              <a:rPr lang="sr-Latn-RS" sz="2400" dirty="0">
                <a:solidFill>
                  <a:srgbClr val="7030A0"/>
                </a:solidFill>
              </a:rPr>
              <a:t>Pešić</a:t>
            </a:r>
          </a:p>
        </p:txBody>
      </p:sp>
      <p:graphicFrame>
        <p:nvGraphicFramePr>
          <p:cNvPr id="6" name="Table 5"/>
          <p:cNvGraphicFramePr>
            <a:graphicFrameLocks noGrp="1"/>
          </p:cNvGraphicFramePr>
          <p:nvPr>
            <p:extLst>
              <p:ext uri="{D42A27DB-BD31-4B8C-83A1-F6EECF244321}">
                <p14:modId xmlns:p14="http://schemas.microsoft.com/office/powerpoint/2010/main" val="2662451294"/>
              </p:ext>
            </p:extLst>
          </p:nvPr>
        </p:nvGraphicFramePr>
        <p:xfrm>
          <a:off x="539892" y="1763518"/>
          <a:ext cx="6481478" cy="8540496"/>
        </p:xfrm>
        <a:graphic>
          <a:graphicData uri="http://schemas.openxmlformats.org/drawingml/2006/table">
            <a:tbl>
              <a:tblPr firstRow="1" bandRow="1">
                <a:tableStyleId>{5C22544A-7EE6-4342-B048-85BDC9FD1C3A}</a:tableStyleId>
              </a:tblPr>
              <a:tblGrid>
                <a:gridCol w="967782">
                  <a:extLst>
                    <a:ext uri="{9D8B030D-6E8A-4147-A177-3AD203B41FA5}">
                      <a16:colId xmlns:a16="http://schemas.microsoft.com/office/drawing/2014/main" val="20000"/>
                    </a:ext>
                  </a:extLst>
                </a:gridCol>
                <a:gridCol w="5513696">
                  <a:extLst>
                    <a:ext uri="{9D8B030D-6E8A-4147-A177-3AD203B41FA5}">
                      <a16:colId xmlns:a16="http://schemas.microsoft.com/office/drawing/2014/main" val="20001"/>
                    </a:ext>
                  </a:extLst>
                </a:gridCol>
              </a:tblGrid>
              <a:tr h="354924">
                <a:tc>
                  <a:txBody>
                    <a:bodyPr/>
                    <a:lstStyle/>
                    <a:p>
                      <a:pPr algn="l">
                        <a:lnSpc>
                          <a:spcPct val="120000"/>
                        </a:lnSpc>
                        <a:spcAft>
                          <a:spcPts val="0"/>
                        </a:spcAft>
                      </a:pPr>
                      <a:r>
                        <a:rPr lang="en-US" sz="1200" b="0" kern="1200" dirty="0" err="1" smtClean="0">
                          <a:solidFill>
                            <a:srgbClr val="003300"/>
                          </a:solidFill>
                          <a:effectLst/>
                          <a:latin typeface="Gill Sans Light (Body)"/>
                          <a:ea typeface="Times New Roman" panose="02020603050405020304" pitchFamily="18" charset="0"/>
                          <a:cs typeface="Arial" panose="020B0604020202020204" pitchFamily="34" charset="0"/>
                        </a:rPr>
                        <a:t>Collabora</a:t>
                      </a:r>
                      <a:r>
                        <a:rPr lang="sr-Latn-RS" sz="1200" b="0" kern="1200" dirty="0" smtClean="0">
                          <a:solidFill>
                            <a:srgbClr val="003300"/>
                          </a:solidFill>
                          <a:effectLst/>
                          <a:latin typeface="Gill Sans Light (Body)"/>
                          <a:ea typeface="Times New Roman" panose="02020603050405020304" pitchFamily="18" charset="0"/>
                          <a:cs typeface="Arial" panose="020B0604020202020204" pitchFamily="34" charset="0"/>
                        </a:rPr>
                        <a:t>-</a:t>
                      </a:r>
                      <a:r>
                        <a:rPr lang="en-US" sz="1200" b="0" kern="1200" dirty="0" err="1" smtClean="0">
                          <a:solidFill>
                            <a:srgbClr val="003300"/>
                          </a:solidFill>
                          <a:effectLst/>
                          <a:latin typeface="Gill Sans Light (Body)"/>
                          <a:ea typeface="Times New Roman" panose="02020603050405020304" pitchFamily="18" charset="0"/>
                          <a:cs typeface="Arial" panose="020B0604020202020204" pitchFamily="34" charset="0"/>
                        </a:rPr>
                        <a:t>tions</a:t>
                      </a:r>
                      <a:r>
                        <a:rPr lang="en-US" sz="1200" b="0" kern="1200" dirty="0" smtClean="0">
                          <a:solidFill>
                            <a:srgbClr val="003300"/>
                          </a:solidFill>
                          <a:effectLst/>
                          <a:latin typeface="Gill Sans Light (Body)"/>
                          <a:ea typeface="Times New Roman" panose="02020603050405020304" pitchFamily="18" charset="0"/>
                          <a:cs typeface="Arial" panose="020B0604020202020204" pitchFamily="34" charset="0"/>
                        </a:rPr>
                        <a:t>:</a:t>
                      </a:r>
                      <a:endParaRPr lang="sr-Latn-RS" sz="1200" b="0" dirty="0">
                        <a:solidFill>
                          <a:srgbClr val="003300"/>
                        </a:solidFill>
                        <a:effectLst/>
                        <a:latin typeface="Gill Sans Light (Body)"/>
                        <a:ea typeface="Times New Roman" panose="02020603050405020304" pitchFamily="18"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0000"/>
                        </a:lnSpc>
                        <a:spcAft>
                          <a:spcPts val="0"/>
                        </a:spcAft>
                      </a:pPr>
                      <a:r>
                        <a:rPr lang="vi-VN" sz="1200" b="1" dirty="0" smtClean="0">
                          <a:solidFill>
                            <a:srgbClr val="003300"/>
                          </a:solidFill>
                          <a:effectLst/>
                          <a:latin typeface="Gill Sans Light (Body)"/>
                          <a:ea typeface="Calibri" panose="020F0502020204030204" pitchFamily="34" charset="0"/>
                          <a:cs typeface="Arial" panose="020B0604020202020204" pitchFamily="34" charset="0"/>
                        </a:rPr>
                        <a:t>Faculty of Pharmacy, University of Belgrade</a:t>
                      </a:r>
                    </a:p>
                    <a:p>
                      <a:pPr algn="l">
                        <a:lnSpc>
                          <a:spcPct val="120000"/>
                        </a:lnSpc>
                        <a:spcAft>
                          <a:spcPts val="0"/>
                        </a:spcAft>
                      </a:pPr>
                      <a:r>
                        <a:rPr lang="vi-VN" sz="1200" b="0" dirty="0" smtClean="0">
                          <a:solidFill>
                            <a:srgbClr val="003300"/>
                          </a:solidFill>
                          <a:effectLst/>
                          <a:latin typeface="Gill Sans Light (Body)"/>
                          <a:ea typeface="Calibri" panose="020F0502020204030204" pitchFamily="34" charset="0"/>
                          <a:cs typeface="Arial" panose="020B0604020202020204" pitchFamily="34" charset="0"/>
                        </a:rPr>
                        <a:t>dr</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a:t>
                      </a:r>
                      <a:r>
                        <a:rPr lang="vi-VN" sz="1200" b="0" dirty="0" smtClean="0">
                          <a:solidFill>
                            <a:srgbClr val="003300"/>
                          </a:solidFill>
                          <a:effectLst/>
                          <a:latin typeface="Gill Sans Light (Body)"/>
                          <a:ea typeface="Calibri" panose="020F0502020204030204" pitchFamily="34" charset="0"/>
                          <a:cs typeface="Arial" panose="020B0604020202020204" pitchFamily="34" charset="0"/>
                        </a:rPr>
                        <a:t> Marin Jukić group</a:t>
                      </a:r>
                    </a:p>
                    <a:p>
                      <a:pPr algn="l">
                        <a:lnSpc>
                          <a:spcPct val="120000"/>
                        </a:lnSpc>
                        <a:spcAft>
                          <a:spcPts val="0"/>
                        </a:spcAft>
                      </a:pPr>
                      <a:r>
                        <a:rPr lang="vi-VN" sz="1200" b="0" dirty="0" smtClean="0">
                          <a:solidFill>
                            <a:srgbClr val="003300"/>
                          </a:solidFill>
                          <a:effectLst/>
                          <a:latin typeface="Gill Sans Light (Body)"/>
                          <a:ea typeface="Calibri" panose="020F0502020204030204" pitchFamily="34" charset="0"/>
                          <a:cs typeface="Arial" panose="020B0604020202020204" pitchFamily="34" charset="0"/>
                        </a:rPr>
                        <a:t>dr</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a:t>
                      </a:r>
                      <a:r>
                        <a:rPr lang="vi-VN" sz="1200" b="0" dirty="0" smtClean="0">
                          <a:solidFill>
                            <a:srgbClr val="003300"/>
                          </a:solidFill>
                          <a:effectLst/>
                          <a:latin typeface="Gill Sans Light (Body)"/>
                          <a:ea typeface="Calibri" panose="020F0502020204030204" pitchFamily="34" charset="0"/>
                          <a:cs typeface="Arial" panose="020B0604020202020204" pitchFamily="34" charset="0"/>
                        </a:rPr>
                        <a:t> Svetlana Ignjatović group</a:t>
                      </a:r>
                    </a:p>
                    <a:p>
                      <a:pPr algn="l">
                        <a:lnSpc>
                          <a:spcPct val="120000"/>
                        </a:lnSpc>
                        <a:spcAft>
                          <a:spcPts val="0"/>
                        </a:spcAft>
                      </a:pPr>
                      <a:r>
                        <a:rPr lang="vi-VN" sz="1200" b="0" dirty="0" smtClean="0">
                          <a:solidFill>
                            <a:srgbClr val="003300"/>
                          </a:solidFill>
                          <a:effectLst/>
                          <a:latin typeface="Gill Sans Light (Body)"/>
                          <a:ea typeface="Calibri" panose="020F0502020204030204" pitchFamily="34" charset="0"/>
                          <a:cs typeface="Arial" panose="020B0604020202020204" pitchFamily="34" charset="0"/>
                        </a:rPr>
                        <a:t>Department for Pharmaceutical chemistry</a:t>
                      </a:r>
                    </a:p>
                    <a:p>
                      <a:pPr algn="l">
                        <a:lnSpc>
                          <a:spcPct val="120000"/>
                        </a:lnSpc>
                        <a:spcAft>
                          <a:spcPts val="0"/>
                        </a:spcAft>
                      </a:pPr>
                      <a:endParaRPr lang="vi-VN" sz="500" b="0" dirty="0" smtClean="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en-US" sz="1200" b="1" dirty="0" smtClean="0">
                          <a:solidFill>
                            <a:srgbClr val="003300"/>
                          </a:solidFill>
                          <a:effectLst/>
                          <a:latin typeface="Gill Sans Light (Body)"/>
                          <a:ea typeface="Calibri" panose="020F0502020204030204" pitchFamily="34" charset="0"/>
                          <a:cs typeface="Arial" panose="020B0604020202020204" pitchFamily="34" charset="0"/>
                        </a:rPr>
                        <a:t>Institute for Mental Health, Belgrade</a:t>
                      </a:r>
                      <a:endParaRPr lang="vi-VN" sz="1200" b="1" dirty="0" smtClean="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endParaRPr lang="vi-VN" sz="500" b="0" dirty="0" smtClean="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en-US" sz="1200" b="1" dirty="0" smtClean="0">
                          <a:solidFill>
                            <a:srgbClr val="003300"/>
                          </a:solidFill>
                          <a:effectLst/>
                          <a:latin typeface="Gill Sans Light (Body)"/>
                          <a:ea typeface="Calibri" panose="020F0502020204030204" pitchFamily="34" charset="0"/>
                          <a:cs typeface="Arial" panose="020B0604020202020204" pitchFamily="34" charset="0"/>
                        </a:rPr>
                        <a:t>Faculty of Medicine, University of Belgrade</a:t>
                      </a:r>
                    </a:p>
                    <a:p>
                      <a:pPr algn="l">
                        <a:lnSpc>
                          <a:spcPct val="120000"/>
                        </a:lnSpc>
                        <a:spcAft>
                          <a:spcPts val="0"/>
                        </a:spcAft>
                      </a:pPr>
                      <a:r>
                        <a:rPr lang="en-US" sz="1200" b="0" dirty="0" smtClean="0">
                          <a:solidFill>
                            <a:srgbClr val="003300"/>
                          </a:solidFill>
                          <a:effectLst/>
                          <a:latin typeface="Gill Sans Light (Body)"/>
                          <a:ea typeface="Calibri" panose="020F0502020204030204" pitchFamily="34" charset="0"/>
                          <a:cs typeface="Arial" panose="020B0604020202020204" pitchFamily="34" charset="0"/>
                        </a:rPr>
                        <a:t>•</a:t>
                      </a:r>
                      <a:r>
                        <a:rPr lang="sr-Latn-RS" sz="1200" b="0" baseline="0" dirty="0" smtClean="0">
                          <a:solidFill>
                            <a:srgbClr val="003300"/>
                          </a:solidFill>
                          <a:effectLst/>
                          <a:latin typeface="Gill Sans Light (Body)"/>
                          <a:ea typeface="Calibri" panose="020F0502020204030204" pitchFamily="34" charset="0"/>
                          <a:cs typeface="Arial" panose="020B0604020202020204" pitchFamily="34" charset="0"/>
                        </a:rPr>
                        <a:t> </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Department for histology and embryology</a:t>
                      </a:r>
                    </a:p>
                    <a:p>
                      <a:pPr algn="l">
                        <a:lnSpc>
                          <a:spcPct val="120000"/>
                        </a:lnSpc>
                        <a:spcAft>
                          <a:spcPts val="0"/>
                        </a:spcAft>
                      </a:pPr>
                      <a:r>
                        <a:rPr lang="en-US" sz="1200" b="0" dirty="0" smtClean="0">
                          <a:solidFill>
                            <a:srgbClr val="003300"/>
                          </a:solidFill>
                          <a:effectLst/>
                          <a:latin typeface="Gill Sans Light (Body)"/>
                          <a:ea typeface="Calibri" panose="020F0502020204030204" pitchFamily="34" charset="0"/>
                          <a:cs typeface="Arial" panose="020B0604020202020204" pitchFamily="34" charset="0"/>
                        </a:rPr>
                        <a:t>•</a:t>
                      </a:r>
                      <a:r>
                        <a:rPr lang="sr-Latn-RS" sz="1200" b="0" baseline="0" dirty="0" smtClean="0">
                          <a:solidFill>
                            <a:srgbClr val="003300"/>
                          </a:solidFill>
                          <a:effectLst/>
                          <a:latin typeface="Gill Sans Light (Body)"/>
                          <a:ea typeface="Calibri" panose="020F0502020204030204" pitchFamily="34" charset="0"/>
                          <a:cs typeface="Arial" panose="020B0604020202020204" pitchFamily="34" charset="0"/>
                        </a:rPr>
                        <a:t> </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Department for biochemistry</a:t>
                      </a:r>
                      <a:endParaRPr lang="vi-VN" sz="1200" b="0" dirty="0" smtClean="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endParaRPr lang="vi-VN" sz="500" b="0" dirty="0" smtClean="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vi-VN" sz="1200" b="1" dirty="0" smtClean="0">
                          <a:solidFill>
                            <a:srgbClr val="003300"/>
                          </a:solidFill>
                          <a:effectLst/>
                          <a:latin typeface="Gill Sans Light (Body)"/>
                          <a:ea typeface="Calibri" panose="020F0502020204030204" pitchFamily="34" charset="0"/>
                          <a:cs typeface="Arial" panose="020B0604020202020204" pitchFamily="34" charset="0"/>
                        </a:rPr>
                        <a:t>International collaboration</a:t>
                      </a:r>
                    </a:p>
                    <a:p>
                      <a:pPr algn="l">
                        <a:lnSpc>
                          <a:spcPct val="120000"/>
                        </a:lnSpc>
                        <a:spcAft>
                          <a:spcPts val="0"/>
                        </a:spcAft>
                      </a:pPr>
                      <a:r>
                        <a:rPr lang="vi-VN" sz="1200" b="0" dirty="0" smtClean="0">
                          <a:solidFill>
                            <a:srgbClr val="003300"/>
                          </a:solidFill>
                          <a:effectLst/>
                          <a:latin typeface="Gill Sans Light (Body)"/>
                          <a:ea typeface="Calibri" panose="020F0502020204030204" pitchFamily="34" charset="0"/>
                          <a:cs typeface="Arial" panose="020B0604020202020204" pitchFamily="34" charset="0"/>
                        </a:rPr>
                        <a:t>•</a:t>
                      </a:r>
                      <a:r>
                        <a:rPr lang="sr-Latn-RS" sz="1200" b="0" baseline="0" dirty="0" smtClean="0">
                          <a:solidFill>
                            <a:srgbClr val="003300"/>
                          </a:solidFill>
                          <a:effectLst/>
                          <a:latin typeface="Gill Sans Light (Body)"/>
                          <a:ea typeface="Calibri" panose="020F0502020204030204" pitchFamily="34" charset="0"/>
                          <a:cs typeface="Arial" panose="020B0604020202020204" pitchFamily="34" charset="0"/>
                        </a:rPr>
                        <a:t> </a:t>
                      </a:r>
                      <a:r>
                        <a:rPr lang="vi-VN" sz="1200" b="0" dirty="0" smtClean="0">
                          <a:solidFill>
                            <a:srgbClr val="003300"/>
                          </a:solidFill>
                          <a:effectLst/>
                          <a:latin typeface="Gill Sans Light (Body)"/>
                          <a:ea typeface="Calibri" panose="020F0502020204030204" pitchFamily="34" charset="0"/>
                          <a:cs typeface="Arial" panose="020B0604020202020204" pitchFamily="34" charset="0"/>
                        </a:rPr>
                        <a:t>Sagol school of neuroscience, Tel Aviv, Israel</a:t>
                      </a:r>
                    </a:p>
                    <a:p>
                      <a:pPr algn="l">
                        <a:lnSpc>
                          <a:spcPct val="120000"/>
                        </a:lnSpc>
                        <a:spcAft>
                          <a:spcPts val="0"/>
                        </a:spcAft>
                      </a:pPr>
                      <a:r>
                        <a:rPr lang="vi-VN" sz="1200" b="0" dirty="0" smtClean="0">
                          <a:solidFill>
                            <a:srgbClr val="003300"/>
                          </a:solidFill>
                          <a:effectLst/>
                          <a:latin typeface="Gill Sans Light (Body)"/>
                          <a:ea typeface="Calibri" panose="020F0502020204030204" pitchFamily="34" charset="0"/>
                          <a:cs typeface="Arial" panose="020B0604020202020204" pitchFamily="34" charset="0"/>
                        </a:rPr>
                        <a:t>•</a:t>
                      </a:r>
                      <a:r>
                        <a:rPr lang="sr-Latn-RS" sz="1200" b="0" baseline="0" dirty="0" smtClean="0">
                          <a:solidFill>
                            <a:srgbClr val="003300"/>
                          </a:solidFill>
                          <a:effectLst/>
                          <a:latin typeface="Gill Sans Light (Body)"/>
                          <a:ea typeface="Calibri" panose="020F0502020204030204" pitchFamily="34" charset="0"/>
                          <a:cs typeface="Arial" panose="020B0604020202020204" pitchFamily="34" charset="0"/>
                        </a:rPr>
                        <a:t> </a:t>
                      </a:r>
                      <a:r>
                        <a:rPr lang="vi-VN" sz="1200" b="0" dirty="0" smtClean="0">
                          <a:solidFill>
                            <a:srgbClr val="003300"/>
                          </a:solidFill>
                          <a:effectLst/>
                          <a:latin typeface="Gill Sans Light (Body)"/>
                          <a:ea typeface="Calibri" panose="020F0502020204030204" pitchFamily="34" charset="0"/>
                          <a:cs typeface="Arial" panose="020B0604020202020204" pitchFamily="34" charset="0"/>
                        </a:rPr>
                        <a:t>Sackler faculty of medicine, University of Tel Aviv, Israel </a:t>
                      </a:r>
                    </a:p>
                    <a:p>
                      <a:pPr algn="l">
                        <a:lnSpc>
                          <a:spcPct val="120000"/>
                        </a:lnSpc>
                        <a:spcAft>
                          <a:spcPts val="0"/>
                        </a:spcAft>
                      </a:pPr>
                      <a:r>
                        <a:rPr lang="vi-VN" sz="1200" b="0" dirty="0" smtClean="0">
                          <a:solidFill>
                            <a:srgbClr val="003300"/>
                          </a:solidFill>
                          <a:effectLst/>
                          <a:latin typeface="Gill Sans Light (Body)"/>
                          <a:ea typeface="Calibri" panose="020F0502020204030204" pitchFamily="34" charset="0"/>
                          <a:cs typeface="Arial" panose="020B0604020202020204" pitchFamily="34" charset="0"/>
                        </a:rPr>
                        <a:t>•</a:t>
                      </a:r>
                      <a:r>
                        <a:rPr lang="sr-Latn-RS" sz="1200" b="0" baseline="0" dirty="0" smtClean="0">
                          <a:solidFill>
                            <a:srgbClr val="003300"/>
                          </a:solidFill>
                          <a:effectLst/>
                          <a:latin typeface="Gill Sans Light (Body)"/>
                          <a:ea typeface="Calibri" panose="020F0502020204030204" pitchFamily="34" charset="0"/>
                          <a:cs typeface="Arial" panose="020B0604020202020204" pitchFamily="34" charset="0"/>
                        </a:rPr>
                        <a:t> </a:t>
                      </a:r>
                      <a:r>
                        <a:rPr lang="vi-VN" sz="1200" b="0" dirty="0" smtClean="0">
                          <a:solidFill>
                            <a:srgbClr val="003300"/>
                          </a:solidFill>
                          <a:effectLst/>
                          <a:latin typeface="Gill Sans Light (Body)"/>
                          <a:ea typeface="Calibri" panose="020F0502020204030204" pitchFamily="34" charset="0"/>
                          <a:cs typeface="Arial" panose="020B0604020202020204" pitchFamily="34" charset="0"/>
                        </a:rPr>
                        <a:t>Department of physiology and pharmacology, Karolinska Institute, Stockholm Sweden</a:t>
                      </a:r>
                    </a:p>
                    <a:p>
                      <a:pPr algn="l">
                        <a:lnSpc>
                          <a:spcPct val="120000"/>
                        </a:lnSpc>
                        <a:spcAft>
                          <a:spcPts val="0"/>
                        </a:spcAft>
                      </a:pPr>
                      <a:r>
                        <a:rPr lang="vi-VN" sz="1200" b="0" dirty="0" smtClean="0">
                          <a:solidFill>
                            <a:srgbClr val="003300"/>
                          </a:solidFill>
                          <a:effectLst/>
                          <a:latin typeface="Gill Sans Light (Body)"/>
                          <a:ea typeface="Calibri" panose="020F0502020204030204" pitchFamily="34" charset="0"/>
                          <a:cs typeface="Arial" panose="020B0604020202020204" pitchFamily="34" charset="0"/>
                        </a:rPr>
                        <a:t>•</a:t>
                      </a:r>
                      <a:r>
                        <a:rPr lang="sr-Latn-RS" sz="1200" b="0" baseline="0" dirty="0" smtClean="0">
                          <a:solidFill>
                            <a:srgbClr val="003300"/>
                          </a:solidFill>
                          <a:effectLst/>
                          <a:latin typeface="Gill Sans Light (Body)"/>
                          <a:ea typeface="Calibri" panose="020F0502020204030204" pitchFamily="34" charset="0"/>
                          <a:cs typeface="Arial" panose="020B0604020202020204" pitchFamily="34" charset="0"/>
                        </a:rPr>
                        <a:t> </a:t>
                      </a:r>
                      <a:r>
                        <a:rPr lang="vi-VN" sz="1200" b="0" dirty="0" smtClean="0">
                          <a:solidFill>
                            <a:srgbClr val="003300"/>
                          </a:solidFill>
                          <a:effectLst/>
                          <a:latin typeface="Gill Sans Light (Body)"/>
                          <a:ea typeface="Calibri" panose="020F0502020204030204" pitchFamily="34" charset="0"/>
                          <a:cs typeface="Arial" panose="020B0604020202020204" pitchFamily="34" charset="0"/>
                        </a:rPr>
                        <a:t>Goethe Universitat, Frankfurt am Main, Department of Psychiatry, Psychosomatic and Psychotherapy</a:t>
                      </a:r>
                    </a:p>
                    <a:p>
                      <a:pPr algn="l">
                        <a:lnSpc>
                          <a:spcPct val="120000"/>
                        </a:lnSpc>
                        <a:spcAft>
                          <a:spcPts val="0"/>
                        </a:spcAft>
                      </a:pPr>
                      <a:r>
                        <a:rPr lang="vi-VN" sz="1200" b="0" dirty="0" smtClean="0">
                          <a:solidFill>
                            <a:srgbClr val="003300"/>
                          </a:solidFill>
                          <a:effectLst/>
                          <a:latin typeface="Gill Sans Light (Body)"/>
                          <a:ea typeface="Calibri" panose="020F0502020204030204" pitchFamily="34" charset="0"/>
                          <a:cs typeface="Arial" panose="020B0604020202020204" pitchFamily="34" charset="0"/>
                        </a:rPr>
                        <a:t>•</a:t>
                      </a:r>
                      <a:r>
                        <a:rPr lang="sr-Latn-RS" sz="1200" b="0" baseline="0" dirty="0" smtClean="0">
                          <a:solidFill>
                            <a:srgbClr val="003300"/>
                          </a:solidFill>
                          <a:effectLst/>
                          <a:latin typeface="Gill Sans Light (Body)"/>
                          <a:ea typeface="Calibri" panose="020F0502020204030204" pitchFamily="34" charset="0"/>
                          <a:cs typeface="Arial" panose="020B0604020202020204" pitchFamily="34" charset="0"/>
                        </a:rPr>
                        <a:t> </a:t>
                      </a:r>
                      <a:r>
                        <a:rPr lang="vi-VN" sz="1200" b="0" dirty="0" smtClean="0">
                          <a:solidFill>
                            <a:srgbClr val="003300"/>
                          </a:solidFill>
                          <a:effectLst/>
                          <a:latin typeface="Gill Sans Light (Body)"/>
                          <a:ea typeface="Calibri" panose="020F0502020204030204" pitchFamily="34" charset="0"/>
                          <a:cs typeface="Arial" panose="020B0604020202020204" pitchFamily="34" charset="0"/>
                        </a:rPr>
                        <a:t>Fordham University, Department of Biological science, New York, USA</a:t>
                      </a:r>
                      <a:endParaRPr lang="vi-VN" sz="1200" b="0" dirty="0">
                        <a:solidFill>
                          <a:srgbClr val="003300"/>
                        </a:solidFill>
                        <a:effectLst/>
                        <a:latin typeface="Gill Sans Light (Body)"/>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27804">
                <a:tc>
                  <a:txBody>
                    <a:bodyPr/>
                    <a:lstStyle/>
                    <a:p>
                      <a:pPr algn="l">
                        <a:lnSpc>
                          <a:spcPct val="120000"/>
                        </a:lnSpc>
                        <a:spcAft>
                          <a:spcPts val="0"/>
                        </a:spcAft>
                      </a:pPr>
                      <a:r>
                        <a:rPr lang="en-US" sz="1200" b="0" kern="1200" dirty="0" smtClean="0">
                          <a:solidFill>
                            <a:srgbClr val="7030A0"/>
                          </a:solidFill>
                          <a:effectLst/>
                          <a:latin typeface="Gill Sans Light (Body)"/>
                          <a:ea typeface="Times New Roman" panose="02020603050405020304" pitchFamily="18" charset="0"/>
                          <a:cs typeface="Arial" panose="020B0604020202020204" pitchFamily="34" charset="0"/>
                        </a:rPr>
                        <a:t>Selected publications:</a:t>
                      </a:r>
                      <a:endParaRPr lang="sr-Latn-RS" sz="1200" b="0" dirty="0">
                        <a:solidFill>
                          <a:srgbClr val="7030A0"/>
                        </a:solidFill>
                        <a:effectLst/>
                        <a:latin typeface="Gill Sans Light (Body)"/>
                        <a:ea typeface="Times New Roman" panose="02020603050405020304" pitchFamily="18"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7800" lvl="0" indent="-177800" algn="l">
                        <a:lnSpc>
                          <a:spcPct val="120000"/>
                        </a:lnSpc>
                        <a:spcAft>
                          <a:spcPts val="0"/>
                        </a:spcAft>
                        <a:buFont typeface="Symbol" panose="05050102010706020507" pitchFamily="18" charset="2"/>
                        <a:buNone/>
                      </a:pPr>
                      <a:r>
                        <a:rPr lang="vi-VN" sz="1000" b="0" dirty="0" smtClean="0">
                          <a:solidFill>
                            <a:srgbClr val="7030A0"/>
                          </a:solidFill>
                          <a:effectLst/>
                          <a:latin typeface="Gill Sans Light (Body)"/>
                          <a:ea typeface="Calibri" panose="020F0502020204030204" pitchFamily="34" charset="0"/>
                          <a:cs typeface="Arial" panose="020B0604020202020204" pitchFamily="34" charset="0"/>
                        </a:rPr>
                        <a:t>Stanić D., Oved K., Israel-Elgali I., Jukić M., Batinić B., Puškaš N., Shomron N., Gurwitz D., Pešić V.: Synergy of oxytocin and citalopram in modulating Itgb3/Chl1 interplay: relevance to sensitivity to SSRI therapy. Psychoneuroendocrinology 2021, 129 105234. category  Psychiatry  41/216 IF=5.663</a:t>
                      </a:r>
                    </a:p>
                    <a:p>
                      <a:pPr marL="177800" lvl="0" indent="-177800" algn="l">
                        <a:lnSpc>
                          <a:spcPct val="120000"/>
                        </a:lnSpc>
                        <a:spcAft>
                          <a:spcPts val="0"/>
                        </a:spcAft>
                        <a:buFont typeface="Symbol" panose="05050102010706020507" pitchFamily="18" charset="2"/>
                        <a:buNone/>
                      </a:pPr>
                      <a:r>
                        <a:rPr lang="vi-VN" sz="1000" b="0" dirty="0" smtClean="0">
                          <a:solidFill>
                            <a:srgbClr val="003300"/>
                          </a:solidFill>
                          <a:effectLst/>
                          <a:latin typeface="Gill Sans Light (Body)"/>
                          <a:ea typeface="Calibri" panose="020F0502020204030204" pitchFamily="34" charset="0"/>
                          <a:cs typeface="Arial" panose="020B0604020202020204" pitchFamily="34" charset="0"/>
                        </a:rPr>
                        <a:t>Stanić D., Plećaš-Solarović D., Mirković D., Jovanović P., Dronjak S., Marković B., Đorđević T., Ignjatović S., Vesna Pešić: Oxytocin in corticosterone-induces chronic stress model: Focus on adrenal gland function. Psychoneuroendocrinology 2017 80: 137-146, category  Psychiatry  41/216 IF=5.663</a:t>
                      </a:r>
                    </a:p>
                    <a:p>
                      <a:pPr marL="177800" lvl="0" indent="-177800" algn="l">
                        <a:lnSpc>
                          <a:spcPct val="120000"/>
                        </a:lnSpc>
                        <a:spcAft>
                          <a:spcPts val="0"/>
                        </a:spcAft>
                        <a:buFont typeface="Symbol" panose="05050102010706020507" pitchFamily="18" charset="2"/>
                        <a:buNone/>
                      </a:pPr>
                      <a:r>
                        <a:rPr lang="vi-VN" sz="1000" b="0" dirty="0" smtClean="0">
                          <a:solidFill>
                            <a:srgbClr val="7030A0"/>
                          </a:solidFill>
                          <a:effectLst/>
                          <a:latin typeface="Gill Sans Light (Body)"/>
                          <a:ea typeface="Calibri" panose="020F0502020204030204" pitchFamily="34" charset="0"/>
                          <a:cs typeface="Arial" panose="020B0604020202020204" pitchFamily="34" charset="0"/>
                        </a:rPr>
                        <a:t>Jelena Petrović, Dušanka Stanić, Zorica Bulat, Nela Puškaš, Milica Labudović-Borović,  Bojan Batinić, Duško Mirković, Svetlana Ignjatović, and Vesna Pešić: ACTH-induced model of depression resistant to tricyclic antidepressants: Neuroendocrine and behavioral changes and influence of long-term magnesium administration. Hormones and Behavior 2018, 105: 1-10, category Behavioral Sciences 10/53 IF=4.304</a:t>
                      </a:r>
                    </a:p>
                    <a:p>
                      <a:pPr marL="177800" lvl="0" indent="-177800" algn="l">
                        <a:lnSpc>
                          <a:spcPct val="120000"/>
                        </a:lnSpc>
                        <a:spcAft>
                          <a:spcPts val="0"/>
                        </a:spcAft>
                        <a:buFont typeface="Symbol" panose="05050102010706020507" pitchFamily="18" charset="2"/>
                        <a:buNone/>
                      </a:pPr>
                      <a:r>
                        <a:rPr lang="vi-VN" sz="1000" b="0" dirty="0" smtClean="0">
                          <a:solidFill>
                            <a:srgbClr val="003300"/>
                          </a:solidFill>
                          <a:effectLst/>
                          <a:latin typeface="Gill Sans Light (Body)"/>
                          <a:ea typeface="Calibri" panose="020F0502020204030204" pitchFamily="34" charset="0"/>
                          <a:cs typeface="Arial" panose="020B0604020202020204" pitchFamily="34" charset="0"/>
                        </a:rPr>
                        <a:t>Dangoor I., Stanić D., Reshef L., Pešić Vesna, Gophna U.: Specific changes in the mammalian gut microbiome as a biomarker for oxytocin-induced behavioral changes. Microorganisms 2021, 9 1938. category Microbiology 37/135 IF=4.152</a:t>
                      </a:r>
                    </a:p>
                    <a:p>
                      <a:pPr marL="177800" lvl="0" indent="-177800" algn="l">
                        <a:lnSpc>
                          <a:spcPct val="120000"/>
                        </a:lnSpc>
                        <a:spcAft>
                          <a:spcPts val="0"/>
                        </a:spcAft>
                        <a:buFont typeface="Symbol" panose="05050102010706020507" pitchFamily="18" charset="2"/>
                        <a:buNone/>
                      </a:pPr>
                      <a:r>
                        <a:rPr lang="vi-VN" sz="1000" b="0" dirty="0" smtClean="0">
                          <a:solidFill>
                            <a:srgbClr val="7030A0"/>
                          </a:solidFill>
                          <a:effectLst/>
                          <a:latin typeface="Gill Sans Light (Body)"/>
                          <a:ea typeface="Calibri" panose="020F0502020204030204" pitchFamily="34" charset="0"/>
                          <a:cs typeface="Arial" panose="020B0604020202020204" pitchFamily="34" charset="0"/>
                        </a:rPr>
                        <a:t>Jelena Petrović, Vesna Pešić, Volker Lauschke: Frequencies of clinically important CYP2C19 and CYP2D6 alleles are graded across Europe. European Journal of Human Genetics 2020, 28: 88–94. category Genetics &amp;Heredity 61/125 IF=4.440</a:t>
                      </a:r>
                    </a:p>
                    <a:p>
                      <a:pPr marL="177800" lvl="0" indent="-177800" algn="l">
                        <a:lnSpc>
                          <a:spcPct val="120000"/>
                        </a:lnSpc>
                        <a:spcAft>
                          <a:spcPts val="0"/>
                        </a:spcAft>
                        <a:buFont typeface="Symbol" panose="05050102010706020507" pitchFamily="18" charset="2"/>
                        <a:buNone/>
                      </a:pPr>
                      <a:r>
                        <a:rPr lang="vi-VN" sz="1000" b="0" dirty="0" smtClean="0">
                          <a:solidFill>
                            <a:srgbClr val="003300"/>
                          </a:solidFill>
                          <a:effectLst/>
                          <a:latin typeface="Gill Sans Light (Body)"/>
                          <a:ea typeface="Calibri" panose="020F0502020204030204" pitchFamily="34" charset="0"/>
                          <a:cs typeface="Arial" panose="020B0604020202020204" pitchFamily="34" charset="0"/>
                        </a:rPr>
                        <a:t>Dušanka Stanić, Bosiljka Plećaš-Solarović, Jelena Petrović, Nataša Bogavac-Stanojević, Miron Sopić, Jelena Kotur-Stevuljević, Svetlana Ignjatović, and Vesna Pešić: Hydrogen peroxide-induced oxidative damage in peripheral blood lymphocytes from rats chronically treated with corticosterone: the protective effect of oxytocin treatment. Chemico- Biological interactions 2016, 256:134-141 category Pharmacology &amp;Pharmacy 56/275 IF=5.192</a:t>
                      </a:r>
                    </a:p>
                    <a:p>
                      <a:pPr marL="177800" lvl="0" indent="-177800" algn="l">
                        <a:lnSpc>
                          <a:spcPct val="120000"/>
                        </a:lnSpc>
                        <a:spcAft>
                          <a:spcPts val="0"/>
                        </a:spcAft>
                        <a:buFont typeface="Symbol" panose="05050102010706020507" pitchFamily="18" charset="2"/>
                        <a:buNone/>
                      </a:pPr>
                      <a:r>
                        <a:rPr lang="en-US" sz="1000" b="0" dirty="0" smtClean="0">
                          <a:solidFill>
                            <a:srgbClr val="7030A0"/>
                          </a:solidFill>
                          <a:effectLst/>
                          <a:latin typeface="Gill Sans Light (Body)"/>
                          <a:ea typeface="Calibri" panose="020F0502020204030204" pitchFamily="34" charset="0"/>
                          <a:cs typeface="Arial" panose="020B0604020202020204" pitchFamily="34" charset="0"/>
                        </a:rPr>
                        <a:t>Other publication on the website of the Department of Physiology</a:t>
                      </a:r>
                      <a:endParaRPr lang="vi-VN" sz="1000" b="0" dirty="0">
                        <a:solidFill>
                          <a:srgbClr val="7030A0"/>
                        </a:solidFill>
                        <a:effectLst/>
                        <a:latin typeface="Gill Sans Light (Body)"/>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8" name="TextBox 7"/>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1200" b="0" i="1" u="none" strike="noStrike" cap="none" spc="0" normalizeH="0" baseline="0" dirty="0" smtClean="0">
                <a:ln>
                  <a:noFill/>
                </a:ln>
                <a:solidFill>
                  <a:schemeClr val="accent1">
                    <a:lumMod val="75000"/>
                  </a:schemeClr>
                </a:solidFill>
                <a:effectLst/>
                <a:uFillTx/>
                <a:latin typeface="+mn-lt"/>
                <a:ea typeface="+mn-ea"/>
                <a:cs typeface="+mn-cs"/>
                <a:sym typeface="Gill Sans Light"/>
              </a:rPr>
              <a:t>Full bibliography</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lang="en-US" sz="1200" dirty="0" smtClean="0">
                <a:solidFill>
                  <a:schemeClr val="accent1">
                    <a:lumMod val="75000"/>
                  </a:schemeClr>
                </a:solidFill>
              </a:rPr>
              <a:t>Faculty </a:t>
            </a:r>
            <a:r>
              <a:rPr lang="en-US" sz="1200" dirty="0">
                <a:solidFill>
                  <a:schemeClr val="accent1">
                    <a:lumMod val="75000"/>
                  </a:schemeClr>
                </a:solidFill>
              </a:rPr>
              <a:t>of </a:t>
            </a:r>
            <a:r>
              <a:rPr lang="en-US" sz="1200" dirty="0" smtClean="0">
                <a:solidFill>
                  <a:schemeClr val="accent1">
                    <a:lumMod val="75000"/>
                  </a:schemeClr>
                </a:solidFill>
              </a:rPr>
              <a:t>Pharmacy</a:t>
            </a:r>
            <a:r>
              <a:rPr lang="sr-Latn-RS" sz="1200" dirty="0" smtClean="0">
                <a:solidFill>
                  <a:schemeClr val="accent1">
                    <a:lumMod val="75000"/>
                  </a:schemeClr>
                </a:solidFill>
              </a:rPr>
              <a:t> </a:t>
            </a:r>
            <a:r>
              <a:rPr lang="en-US" sz="1200" dirty="0" smtClean="0">
                <a:solidFill>
                  <a:schemeClr val="accent1">
                    <a:lumMod val="75000"/>
                  </a:schemeClr>
                </a:solidFill>
              </a:rPr>
              <a:t>Repository</a:t>
            </a:r>
            <a:r>
              <a:rPr lang="sr-Latn-RS" sz="1200" dirty="0" smtClean="0">
                <a:solidFill>
                  <a:schemeClr val="accent1">
                    <a:lumMod val="75000"/>
                  </a:schemeClr>
                </a:solidFill>
              </a:rPr>
              <a:t> </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382696114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53243" y="1742062"/>
            <a:ext cx="6454777" cy="2808221"/>
            <a:chOff x="622775" y="1617092"/>
            <a:chExt cx="6454777" cy="2808221"/>
          </a:xfrm>
        </p:grpSpPr>
        <p:sp>
          <p:nvSpPr>
            <p:cNvPr id="9" name="object 2"/>
            <p:cNvSpPr/>
            <p:nvPr/>
          </p:nvSpPr>
          <p:spPr>
            <a:xfrm>
              <a:off x="2951957" y="1628139"/>
              <a:ext cx="4125595" cy="2797174"/>
            </a:xfrm>
            <a:prstGeom prst="rect">
              <a:avLst/>
            </a:prstGeom>
            <a:blipFill>
              <a:blip r:embed="rId2" cstate="print"/>
              <a:stretch>
                <a:fillRect/>
              </a:stretch>
            </a:blip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sp>
          <p:nvSpPr>
            <p:cNvPr id="10" name="object 3"/>
            <p:cNvSpPr/>
            <p:nvPr/>
          </p:nvSpPr>
          <p:spPr>
            <a:xfrm>
              <a:off x="622775" y="1617092"/>
              <a:ext cx="2231390" cy="2803525"/>
            </a:xfrm>
            <a:prstGeom prst="rect">
              <a:avLst/>
            </a:prstGeom>
            <a:blipFill>
              <a:blip r:embed="rId3" cstate="print"/>
              <a:stretch>
                <a:fillRect/>
              </a:stretch>
            </a:blip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grpSp>
      <p:sp>
        <p:nvSpPr>
          <p:cNvPr id="11" name="object 4"/>
          <p:cNvSpPr/>
          <p:nvPr/>
        </p:nvSpPr>
        <p:spPr>
          <a:xfrm>
            <a:off x="899954" y="4630798"/>
            <a:ext cx="5761355" cy="4320540"/>
          </a:xfrm>
          <a:prstGeom prst="rect">
            <a:avLst/>
          </a:prstGeom>
          <a:blipFill>
            <a:blip r:embed="rId4" cstate="print"/>
            <a:stretch>
              <a:fillRect/>
            </a:stretch>
          </a:blip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spTree>
    <p:extLst>
      <p:ext uri="{BB962C8B-B14F-4D97-AF65-F5344CB8AC3E}">
        <p14:creationId xmlns:p14="http://schemas.microsoft.com/office/powerpoint/2010/main" val="40615978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945997" y="857972"/>
            <a:ext cx="4664739" cy="841256"/>
          </a:xfrm>
        </p:spPr>
        <p:txBody>
          <a:bodyPr/>
          <a:lstStyle/>
          <a:p>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r>
              <a:rPr lang="sr-Latn-RS" sz="2400" dirty="0" smtClean="0">
                <a:solidFill>
                  <a:srgbClr val="7030A0"/>
                </a:solidFill>
              </a:rPr>
              <a:t>Prof</a:t>
            </a:r>
            <a:r>
              <a:rPr lang="sr-Latn-RS" sz="2400" dirty="0">
                <a:solidFill>
                  <a:srgbClr val="7030A0"/>
                </a:solidFill>
              </a:rPr>
              <a:t>. </a:t>
            </a:r>
            <a:r>
              <a:rPr lang="sr-Latn-RS" sz="2400" dirty="0" smtClean="0">
                <a:solidFill>
                  <a:srgbClr val="7030A0"/>
                </a:solidFill>
              </a:rPr>
              <a:t>Svetlana </a:t>
            </a:r>
            <a:r>
              <a:rPr lang="sr-Latn-RS" sz="2400" dirty="0">
                <a:solidFill>
                  <a:srgbClr val="7030A0"/>
                </a:solidFill>
              </a:rPr>
              <a:t>Ignjatović</a:t>
            </a:r>
          </a:p>
        </p:txBody>
      </p:sp>
      <p:sp>
        <p:nvSpPr>
          <p:cNvPr id="4" name="Text Placeholder 3">
            <a:extLst>
              <a:ext uri="{FF2B5EF4-FFF2-40B4-BE49-F238E27FC236}">
                <a16:creationId xmlns:a16="http://schemas.microsoft.com/office/drawing/2014/main" id="{88352119-476B-4847-891D-39732FF6DFDA}"/>
              </a:ext>
            </a:extLst>
          </p:cNvPr>
          <p:cNvSpPr>
            <a:spLocks noGrp="1"/>
          </p:cNvSpPr>
          <p:nvPr>
            <p:ph type="body" sz="quarter" idx="27"/>
          </p:nvPr>
        </p:nvSpPr>
        <p:spPr>
          <a:xfrm>
            <a:off x="945997" y="3284866"/>
            <a:ext cx="5348259" cy="394980"/>
          </a:xfrm>
        </p:spPr>
        <p:txBody>
          <a:bodyPr/>
          <a:lstStyle/>
          <a:p>
            <a:r>
              <a:rPr lang="sr-Latn-RS" dirty="0" err="1">
                <a:solidFill>
                  <a:srgbClr val="7030A0"/>
                </a:solidFill>
              </a:rPr>
              <a:t>Medical</a:t>
            </a:r>
            <a:r>
              <a:rPr lang="sr-Latn-RS" dirty="0">
                <a:solidFill>
                  <a:srgbClr val="7030A0"/>
                </a:solidFill>
              </a:rPr>
              <a:t> </a:t>
            </a:r>
            <a:r>
              <a:rPr lang="sr-Latn-RS" dirty="0" err="1">
                <a:solidFill>
                  <a:srgbClr val="7030A0"/>
                </a:solidFill>
              </a:rPr>
              <a:t>Biochemistry</a:t>
            </a:r>
            <a:endParaRPr lang="en-US" dirty="0">
              <a:solidFill>
                <a:srgbClr val="7030A0"/>
              </a:solidFill>
            </a:endParaRPr>
          </a:p>
        </p:txBody>
      </p:sp>
      <p:graphicFrame>
        <p:nvGraphicFramePr>
          <p:cNvPr id="6" name="Table 8">
            <a:extLst>
              <a:ext uri="{FF2B5EF4-FFF2-40B4-BE49-F238E27FC236}">
                <a16:creationId xmlns:a16="http://schemas.microsoft.com/office/drawing/2014/main" id="{3AB78D5F-C28E-432D-BCDD-49F555D69D36}"/>
              </a:ext>
            </a:extLst>
          </p:cNvPr>
          <p:cNvGraphicFramePr>
            <a:graphicFrameLocks noGrp="1"/>
          </p:cNvGraphicFramePr>
          <p:nvPr>
            <p:extLst>
              <p:ext uri="{D42A27DB-BD31-4B8C-83A1-F6EECF244321}">
                <p14:modId xmlns:p14="http://schemas.microsoft.com/office/powerpoint/2010/main" val="3656908539"/>
              </p:ext>
            </p:extLst>
          </p:nvPr>
        </p:nvGraphicFramePr>
        <p:xfrm>
          <a:off x="945997" y="3873177"/>
          <a:ext cx="6239550" cy="5321808"/>
        </p:xfrm>
        <a:graphic>
          <a:graphicData uri="http://schemas.openxmlformats.org/drawingml/2006/table">
            <a:tbl>
              <a:tblPr firstRow="1" bandRow="1">
                <a:tableStyleId>{5C22544A-7EE6-4342-B048-85BDC9FD1C3A}</a:tableStyleId>
              </a:tblPr>
              <a:tblGrid>
                <a:gridCol w="1326356">
                  <a:extLst>
                    <a:ext uri="{9D8B030D-6E8A-4147-A177-3AD203B41FA5}">
                      <a16:colId xmlns:a16="http://schemas.microsoft.com/office/drawing/2014/main" val="2703649694"/>
                    </a:ext>
                  </a:extLst>
                </a:gridCol>
                <a:gridCol w="4913194">
                  <a:extLst>
                    <a:ext uri="{9D8B030D-6E8A-4147-A177-3AD203B41FA5}">
                      <a16:colId xmlns:a16="http://schemas.microsoft.com/office/drawing/2014/main" val="4200598882"/>
                    </a:ext>
                  </a:extLst>
                </a:gridCol>
              </a:tblGrid>
              <a:tr h="248443">
                <a:tc>
                  <a:txBody>
                    <a:bodyPr/>
                    <a:lstStyle/>
                    <a:p>
                      <a:pPr algn="l">
                        <a:lnSpc>
                          <a:spcPct val="120000"/>
                        </a:lnSpc>
                        <a:spcAft>
                          <a:spcPts val="0"/>
                        </a:spcAft>
                      </a:pPr>
                      <a:r>
                        <a:rPr lang="en-US" sz="1200" b="0" kern="1200" dirty="0" smtClean="0">
                          <a:solidFill>
                            <a:srgbClr val="7030A0"/>
                          </a:solidFill>
                          <a:effectLst/>
                          <a:latin typeface="Gill Sans Light (Body)"/>
                          <a:ea typeface="Times New Roman" panose="02020603050405020304" pitchFamily="18" charset="0"/>
                          <a:cs typeface="Arial" panose="020B0604020202020204" pitchFamily="34" charset="0"/>
                        </a:rPr>
                        <a:t>Research topic title</a:t>
                      </a:r>
                      <a:r>
                        <a:rPr lang="sr-Latn-RS" sz="1200" b="0" kern="1200" dirty="0" smtClean="0">
                          <a:solidFill>
                            <a:srgbClr val="7030A0"/>
                          </a:solidFill>
                          <a:effectLst/>
                          <a:latin typeface="Gill Sans Light (Body)"/>
                          <a:ea typeface="Times New Roman" panose="02020603050405020304" pitchFamily="18" charset="0"/>
                          <a:cs typeface="Arial" panose="020B0604020202020204" pitchFamily="34" charset="0"/>
                        </a:rPr>
                        <a:t>:</a:t>
                      </a:r>
                      <a:endParaRPr lang="sr-Latn-RS" sz="1200" b="0" dirty="0">
                        <a:solidFill>
                          <a:srgbClr val="7030A0"/>
                        </a:solidFill>
                        <a:effectLst/>
                        <a:latin typeface="Gill Sans Light (Body)"/>
                        <a:ea typeface="Times New Roman" panose="02020603050405020304" pitchFamily="18"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0000"/>
                        </a:lnSpc>
                        <a:spcAft>
                          <a:spcPts val="0"/>
                        </a:spcAft>
                      </a:pPr>
                      <a:r>
                        <a:rPr lang="en-US" sz="1200" b="0" dirty="0" smtClean="0">
                          <a:solidFill>
                            <a:srgbClr val="7030A0"/>
                          </a:solidFill>
                          <a:effectLst/>
                          <a:latin typeface="Gill Sans Light (Body)"/>
                          <a:ea typeface="Calibri" panose="020F0502020204030204" pitchFamily="34" charset="0"/>
                          <a:cs typeface="Arial" panose="020B0604020202020204" pitchFamily="34" charset="0"/>
                        </a:rPr>
                        <a:t>Assessment of biomarkers of disease and organ dysfunction</a:t>
                      </a:r>
                      <a:endParaRPr lang="en-US" sz="1200" b="0" dirty="0">
                        <a:solidFill>
                          <a:srgbClr val="7030A0"/>
                        </a:solidFill>
                        <a:effectLst/>
                        <a:latin typeface="Gill Sans Light (Body)"/>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2670885"/>
                  </a:ext>
                </a:extLst>
              </a:tr>
              <a:tr h="1917213">
                <a:tc>
                  <a:txBody>
                    <a:bodyPr/>
                    <a:lstStyle/>
                    <a:p>
                      <a:pPr algn="l">
                        <a:lnSpc>
                          <a:spcPct val="120000"/>
                        </a:lnSpc>
                        <a:spcAft>
                          <a:spcPts val="0"/>
                        </a:spcAft>
                      </a:pPr>
                      <a:r>
                        <a:rPr lang="sr-Latn-RS" sz="1200" kern="1200" dirty="0" smtClean="0">
                          <a:solidFill>
                            <a:srgbClr val="003300"/>
                          </a:solidFill>
                          <a:effectLst/>
                          <a:latin typeface="Gill Sans Light (Body)"/>
                        </a:rPr>
                        <a:t>RG </a:t>
                      </a:r>
                      <a:r>
                        <a:rPr lang="sr-Latn-RS" sz="1200" kern="1200" dirty="0" err="1" smtClean="0">
                          <a:solidFill>
                            <a:srgbClr val="003300"/>
                          </a:solidFill>
                          <a:effectLst/>
                          <a:latin typeface="Gill Sans Light (Body)"/>
                        </a:rPr>
                        <a:t>members</a:t>
                      </a:r>
                      <a:r>
                        <a:rPr lang="en-US" sz="1200" b="0" kern="1200" dirty="0" smtClean="0">
                          <a:solidFill>
                            <a:srgbClr val="003300"/>
                          </a:solidFill>
                          <a:effectLst/>
                          <a:latin typeface="Gill Sans Light (Body)"/>
                          <a:ea typeface="Times New Roman" panose="02020603050405020304" pitchFamily="18" charset="0"/>
                          <a:cs typeface="Arial" panose="020B0604020202020204" pitchFamily="34" charset="0"/>
                        </a:rPr>
                        <a:t>:</a:t>
                      </a:r>
                      <a:endParaRPr lang="sr-Latn-RS" sz="1200" b="0" dirty="0">
                        <a:solidFill>
                          <a:srgbClr val="003300"/>
                        </a:solidFill>
                        <a:effectLst/>
                        <a:latin typeface="Gill Sans Light (Body)"/>
                        <a:ea typeface="Times New Roman" panose="02020603050405020304" pitchFamily="18"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Dr. </a:t>
                      </a:r>
                      <a:r>
                        <a:rPr lang="sr-Latn-RS" sz="1200" b="0" dirty="0">
                          <a:solidFill>
                            <a:srgbClr val="003300"/>
                          </a:solidFill>
                          <a:effectLst/>
                          <a:latin typeface="Gill Sans Light (Body)"/>
                          <a:ea typeface="Calibri" panose="020F0502020204030204" pitchFamily="34" charset="0"/>
                          <a:cs typeface="Arial" panose="020B0604020202020204" pitchFamily="34" charset="0"/>
                        </a:rPr>
                        <a:t>Svetlana </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Ignjatović,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Full</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Professor</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r</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en-US" sz="1200" b="0" dirty="0">
                          <a:solidFill>
                            <a:srgbClr val="003300"/>
                          </a:solidFill>
                          <a:effectLst/>
                          <a:latin typeface="Gill Sans Light (Body)"/>
                          <a:ea typeface="Calibri" panose="020F0502020204030204" pitchFamily="34" charset="0"/>
                          <a:cs typeface="Arial" panose="020B0604020202020204" pitchFamily="34" charset="0"/>
                        </a:rPr>
                        <a:t>Aleksandra </a:t>
                      </a:r>
                      <a:r>
                        <a:rPr lang="en-US" sz="1200" b="0" dirty="0" err="1" smtClean="0">
                          <a:solidFill>
                            <a:srgbClr val="003300"/>
                          </a:solidFill>
                          <a:effectLst/>
                          <a:latin typeface="Gill Sans Light (Body)"/>
                          <a:ea typeface="Calibri" panose="020F0502020204030204" pitchFamily="34" charset="0"/>
                          <a:cs typeface="Arial" panose="020B0604020202020204" pitchFamily="34" charset="0"/>
                        </a:rPr>
                        <a:t>Topić</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Full</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Professor</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r</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en-US" sz="1200" b="0" dirty="0" err="1">
                          <a:solidFill>
                            <a:srgbClr val="003300"/>
                          </a:solidFill>
                          <a:effectLst/>
                          <a:latin typeface="Gill Sans Light (Body)"/>
                          <a:ea typeface="Calibri" panose="020F0502020204030204" pitchFamily="34" charset="0"/>
                          <a:cs typeface="Arial" panose="020B0604020202020204" pitchFamily="34" charset="0"/>
                        </a:rPr>
                        <a:t>Miloš</a:t>
                      </a:r>
                      <a:r>
                        <a:rPr lang="en-US" sz="1200" b="0" dirty="0">
                          <a:solidFill>
                            <a:srgbClr val="003300"/>
                          </a:solidFill>
                          <a:effectLst/>
                          <a:latin typeface="Gill Sans Light (Body)"/>
                          <a:ea typeface="Calibri" panose="020F0502020204030204" pitchFamily="34" charset="0"/>
                          <a:cs typeface="Arial" panose="020B0604020202020204" pitchFamily="34" charset="0"/>
                        </a:rPr>
                        <a:t> </a:t>
                      </a:r>
                      <a:r>
                        <a:rPr lang="en-US" sz="1200" b="0" dirty="0" err="1" smtClean="0">
                          <a:solidFill>
                            <a:srgbClr val="003300"/>
                          </a:solidFill>
                          <a:effectLst/>
                          <a:latin typeface="Gill Sans Light (Body)"/>
                          <a:ea typeface="Calibri" panose="020F0502020204030204" pitchFamily="34" charset="0"/>
                          <a:cs typeface="Arial" panose="020B0604020202020204" pitchFamily="34" charset="0"/>
                        </a:rPr>
                        <a:t>Žarković</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Full</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Professor</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r</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en-US" sz="1200" b="0" dirty="0" err="1">
                          <a:solidFill>
                            <a:srgbClr val="003300"/>
                          </a:solidFill>
                          <a:effectLst/>
                          <a:latin typeface="Gill Sans Light (Body)"/>
                          <a:ea typeface="Calibri" panose="020F0502020204030204" pitchFamily="34" charset="0"/>
                          <a:cs typeface="Arial" panose="020B0604020202020204" pitchFamily="34" charset="0"/>
                        </a:rPr>
                        <a:t>Jasmina</a:t>
                      </a:r>
                      <a:r>
                        <a:rPr lang="en-US" sz="1200" b="0" dirty="0">
                          <a:solidFill>
                            <a:srgbClr val="003300"/>
                          </a:solidFill>
                          <a:effectLst/>
                          <a:latin typeface="Gill Sans Light (Body)"/>
                          <a:ea typeface="Calibri" panose="020F0502020204030204" pitchFamily="34" charset="0"/>
                          <a:cs typeface="Arial" panose="020B0604020202020204" pitchFamily="34" charset="0"/>
                        </a:rPr>
                        <a:t> </a:t>
                      </a:r>
                      <a:r>
                        <a:rPr lang="en-US" sz="1200" b="0" dirty="0" err="1" smtClean="0">
                          <a:solidFill>
                            <a:srgbClr val="003300"/>
                          </a:solidFill>
                          <a:effectLst/>
                          <a:latin typeface="Gill Sans Light (Body)"/>
                          <a:ea typeface="Calibri" panose="020F0502020204030204" pitchFamily="34" charset="0"/>
                          <a:cs typeface="Arial" panose="020B0604020202020204" pitchFamily="34" charset="0"/>
                        </a:rPr>
                        <a:t>Ćirić</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Full</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Professor</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r</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en-US" sz="1200" b="0" dirty="0" err="1">
                          <a:solidFill>
                            <a:srgbClr val="003300"/>
                          </a:solidFill>
                          <a:effectLst/>
                          <a:latin typeface="Gill Sans Light (Body)"/>
                          <a:ea typeface="Calibri" panose="020F0502020204030204" pitchFamily="34" charset="0"/>
                          <a:cs typeface="Arial" panose="020B0604020202020204" pitchFamily="34" charset="0"/>
                        </a:rPr>
                        <a:t>Biljana</a:t>
                      </a:r>
                      <a:r>
                        <a:rPr lang="en-US" sz="1200" b="0" dirty="0">
                          <a:solidFill>
                            <a:srgbClr val="003300"/>
                          </a:solidFill>
                          <a:effectLst/>
                          <a:latin typeface="Gill Sans Light (Body)"/>
                          <a:ea typeface="Calibri" panose="020F0502020204030204" pitchFamily="34" charset="0"/>
                          <a:cs typeface="Arial" panose="020B0604020202020204" pitchFamily="34" charset="0"/>
                        </a:rPr>
                        <a:t> </a:t>
                      </a:r>
                      <a:r>
                        <a:rPr lang="en-US" sz="1200" b="0" dirty="0" err="1">
                          <a:solidFill>
                            <a:srgbClr val="003300"/>
                          </a:solidFill>
                          <a:effectLst/>
                          <a:latin typeface="Gill Sans Light (Body)"/>
                          <a:ea typeface="Calibri" panose="020F0502020204030204" pitchFamily="34" charset="0"/>
                          <a:cs typeface="Arial" panose="020B0604020202020204" pitchFamily="34" charset="0"/>
                        </a:rPr>
                        <a:t>Nedeljković</a:t>
                      </a:r>
                      <a:r>
                        <a:rPr lang="en-US" sz="1200" b="0" dirty="0">
                          <a:solidFill>
                            <a:srgbClr val="003300"/>
                          </a:solidFill>
                          <a:effectLst/>
                          <a:latin typeface="Gill Sans Light (Body)"/>
                          <a:ea typeface="Calibri" panose="020F0502020204030204" pitchFamily="34" charset="0"/>
                          <a:cs typeface="Arial" panose="020B0604020202020204" pitchFamily="34" charset="0"/>
                        </a:rPr>
                        <a:t> </a:t>
                      </a:r>
                      <a:r>
                        <a:rPr lang="en-US" sz="1200" b="0" dirty="0" err="1" smtClean="0">
                          <a:solidFill>
                            <a:srgbClr val="003300"/>
                          </a:solidFill>
                          <a:effectLst/>
                          <a:latin typeface="Gill Sans Light (Body)"/>
                          <a:ea typeface="Calibri" panose="020F0502020204030204" pitchFamily="34" charset="0"/>
                          <a:cs typeface="Arial" panose="020B0604020202020204" pitchFamily="34" charset="0"/>
                        </a:rPr>
                        <a:t>Beleslin</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Assistant</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Professor</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r</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en-US" sz="1200" b="0" dirty="0" err="1">
                          <a:solidFill>
                            <a:srgbClr val="003300"/>
                          </a:solidFill>
                          <a:effectLst/>
                          <a:latin typeface="Gill Sans Light (Body)"/>
                          <a:ea typeface="Calibri" panose="020F0502020204030204" pitchFamily="34" charset="0"/>
                          <a:cs typeface="Arial" panose="020B0604020202020204" pitchFamily="34" charset="0"/>
                        </a:rPr>
                        <a:t>Duško</a:t>
                      </a:r>
                      <a:r>
                        <a:rPr lang="en-US" sz="1200" b="0" dirty="0">
                          <a:solidFill>
                            <a:srgbClr val="003300"/>
                          </a:solidFill>
                          <a:effectLst/>
                          <a:latin typeface="Gill Sans Light (Body)"/>
                          <a:ea typeface="Calibri" panose="020F0502020204030204" pitchFamily="34" charset="0"/>
                          <a:cs typeface="Arial" panose="020B0604020202020204" pitchFamily="34" charset="0"/>
                        </a:rPr>
                        <a:t> </a:t>
                      </a:r>
                      <a:r>
                        <a:rPr lang="en-US" sz="1200" b="0" dirty="0" err="1" smtClean="0">
                          <a:solidFill>
                            <a:srgbClr val="003300"/>
                          </a:solidFill>
                          <a:effectLst/>
                          <a:latin typeface="Gill Sans Light (Body)"/>
                          <a:ea typeface="Calibri" panose="020F0502020204030204" pitchFamily="34" charset="0"/>
                          <a:cs typeface="Arial" panose="020B0604020202020204" pitchFamily="34" charset="0"/>
                        </a:rPr>
                        <a:t>Mirković</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Associate</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Professor</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r</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en-US" sz="1200" b="0" dirty="0">
                          <a:solidFill>
                            <a:srgbClr val="003300"/>
                          </a:solidFill>
                          <a:effectLst/>
                          <a:latin typeface="Gill Sans Light (Body)"/>
                          <a:ea typeface="Calibri" panose="020F0502020204030204" pitchFamily="34" charset="0"/>
                          <a:cs typeface="Arial" panose="020B0604020202020204" pitchFamily="34" charset="0"/>
                        </a:rPr>
                        <a:t>Mirjana </a:t>
                      </a:r>
                      <a:r>
                        <a:rPr lang="en-US" sz="1200" b="0" dirty="0" err="1" smtClean="0">
                          <a:solidFill>
                            <a:srgbClr val="003300"/>
                          </a:solidFill>
                          <a:effectLst/>
                          <a:latin typeface="Gill Sans Light (Body)"/>
                          <a:ea typeface="Calibri" panose="020F0502020204030204" pitchFamily="34" charset="0"/>
                          <a:cs typeface="Arial" panose="020B0604020202020204" pitchFamily="34" charset="0"/>
                        </a:rPr>
                        <a:t>Bećarević</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Full</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dirty="0" err="1" smtClean="0">
                          <a:solidFill>
                            <a:srgbClr val="003300"/>
                          </a:solidFill>
                          <a:effectLst/>
                          <a:latin typeface="Gill Sans Light (Body)"/>
                          <a:ea typeface="Calibri" panose="020F0502020204030204" pitchFamily="34" charset="0"/>
                          <a:cs typeface="Arial" panose="020B0604020202020204" pitchFamily="34" charset="0"/>
                        </a:rPr>
                        <a:t>Professor</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D</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r</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en-US" sz="1200" b="0" dirty="0" err="1">
                          <a:solidFill>
                            <a:srgbClr val="003300"/>
                          </a:solidFill>
                          <a:effectLst/>
                          <a:latin typeface="Gill Sans Light (Body)"/>
                          <a:ea typeface="Calibri" panose="020F0502020204030204" pitchFamily="34" charset="0"/>
                          <a:cs typeface="Arial" panose="020B0604020202020204" pitchFamily="34" charset="0"/>
                        </a:rPr>
                        <a:t>Neda</a:t>
                      </a:r>
                      <a:r>
                        <a:rPr lang="en-US" sz="1200" b="0" dirty="0">
                          <a:solidFill>
                            <a:srgbClr val="003300"/>
                          </a:solidFill>
                          <a:effectLst/>
                          <a:latin typeface="Gill Sans Light (Body)"/>
                          <a:ea typeface="Calibri" panose="020F0502020204030204" pitchFamily="34" charset="0"/>
                          <a:cs typeface="Arial" panose="020B0604020202020204" pitchFamily="34" charset="0"/>
                        </a:rPr>
                        <a:t> </a:t>
                      </a:r>
                      <a:r>
                        <a:rPr lang="en-US" sz="1200" b="0" dirty="0" err="1" smtClean="0">
                          <a:solidFill>
                            <a:srgbClr val="003300"/>
                          </a:solidFill>
                          <a:effectLst/>
                          <a:latin typeface="Gill Sans Light (Body)"/>
                          <a:ea typeface="Calibri" panose="020F0502020204030204" pitchFamily="34" charset="0"/>
                          <a:cs typeface="Arial" panose="020B0604020202020204" pitchFamily="34" charset="0"/>
                        </a:rPr>
                        <a:t>Milinković</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a:t>
                      </a:r>
                      <a:r>
                        <a:rPr lang="sr-Latn-RS" sz="1200" b="0" baseline="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baseline="0" dirty="0" err="1" smtClean="0">
                          <a:solidFill>
                            <a:srgbClr val="003300"/>
                          </a:solidFill>
                          <a:effectLst/>
                          <a:latin typeface="Gill Sans Light (Body)"/>
                          <a:ea typeface="Calibri" panose="020F0502020204030204" pitchFamily="34" charset="0"/>
                          <a:cs typeface="Arial" panose="020B0604020202020204" pitchFamily="34" charset="0"/>
                        </a:rPr>
                        <a:t>Teaching</a:t>
                      </a:r>
                      <a:r>
                        <a:rPr lang="sr-Latn-RS" sz="1200" b="0" baseline="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baseline="0" dirty="0" err="1" smtClean="0">
                          <a:solidFill>
                            <a:srgbClr val="003300"/>
                          </a:solidFill>
                          <a:effectLst/>
                          <a:latin typeface="Gill Sans Light (Body)"/>
                          <a:ea typeface="Calibri" panose="020F0502020204030204" pitchFamily="34" charset="0"/>
                          <a:cs typeface="Arial" panose="020B0604020202020204" pitchFamily="34" charset="0"/>
                        </a:rPr>
                        <a:t>Assistant</a:t>
                      </a:r>
                      <a:r>
                        <a:rPr lang="sr-Latn-RS" sz="1200" b="0" baseline="0" dirty="0" smtClean="0">
                          <a:solidFill>
                            <a:srgbClr val="003300"/>
                          </a:solidFill>
                          <a:effectLst/>
                          <a:latin typeface="Gill Sans Light (Body)"/>
                          <a:ea typeface="Calibri" panose="020F0502020204030204" pitchFamily="34" charset="0"/>
                          <a:cs typeface="Arial" panose="020B0604020202020204" pitchFamily="34" charset="0"/>
                        </a:rPr>
                        <a:t> </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en-US" sz="1200" b="0" dirty="0" err="1" smtClean="0">
                          <a:solidFill>
                            <a:srgbClr val="003300"/>
                          </a:solidFill>
                          <a:effectLst/>
                          <a:latin typeface="Gill Sans Light (Body)"/>
                          <a:ea typeface="Calibri" panose="020F0502020204030204" pitchFamily="34" charset="0"/>
                          <a:cs typeface="Arial" panose="020B0604020202020204" pitchFamily="34" charset="0"/>
                        </a:rPr>
                        <a:t>Marija</a:t>
                      </a:r>
                      <a:r>
                        <a:rPr lang="en-US" sz="1200" b="0" dirty="0" smtClean="0">
                          <a:solidFill>
                            <a:srgbClr val="003300"/>
                          </a:solidFill>
                          <a:effectLst/>
                          <a:latin typeface="Gill Sans Light (Body)"/>
                          <a:ea typeface="Calibri" panose="020F0502020204030204" pitchFamily="34" charset="0"/>
                          <a:cs typeface="Arial" panose="020B0604020202020204" pitchFamily="34" charset="0"/>
                        </a:rPr>
                        <a:t> </a:t>
                      </a:r>
                      <a:r>
                        <a:rPr lang="en-US" sz="1200" b="0" dirty="0" err="1">
                          <a:solidFill>
                            <a:srgbClr val="003300"/>
                          </a:solidFill>
                          <a:effectLst/>
                          <a:latin typeface="Gill Sans Light (Body)"/>
                          <a:ea typeface="Calibri" panose="020F0502020204030204" pitchFamily="34" charset="0"/>
                          <a:cs typeface="Arial" panose="020B0604020202020204" pitchFamily="34" charset="0"/>
                        </a:rPr>
                        <a:t>Sarić</a:t>
                      </a:r>
                      <a:r>
                        <a:rPr lang="en-US" sz="1200" b="0" dirty="0">
                          <a:solidFill>
                            <a:srgbClr val="003300"/>
                          </a:solidFill>
                          <a:effectLst/>
                          <a:latin typeface="Gill Sans Light (Body)"/>
                          <a:ea typeface="Calibri" panose="020F0502020204030204" pitchFamily="34" charset="0"/>
                          <a:cs typeface="Arial" panose="020B0604020202020204" pitchFamily="34" charset="0"/>
                        </a:rPr>
                        <a:t> </a:t>
                      </a:r>
                      <a:r>
                        <a:rPr lang="en-US" sz="1200" b="0" dirty="0" err="1" smtClean="0">
                          <a:solidFill>
                            <a:srgbClr val="003300"/>
                          </a:solidFill>
                          <a:effectLst/>
                          <a:latin typeface="Gill Sans Light (Body)"/>
                          <a:ea typeface="Calibri" panose="020F0502020204030204" pitchFamily="34" charset="0"/>
                          <a:cs typeface="Arial" panose="020B0604020202020204" pitchFamily="34" charset="0"/>
                        </a:rPr>
                        <a:t>Matutinović</a:t>
                      </a:r>
                      <a:r>
                        <a:rPr lang="sr-Latn-RS" sz="1200" b="0" dirty="0" smtClean="0">
                          <a:solidFill>
                            <a:srgbClr val="003300"/>
                          </a:solidFill>
                          <a:effectLst/>
                          <a:latin typeface="Gill Sans Light (Body)"/>
                          <a:ea typeface="Calibri" panose="020F0502020204030204" pitchFamily="34" charset="0"/>
                          <a:cs typeface="Arial" panose="020B0604020202020204" pitchFamily="34" charset="0"/>
                        </a:rPr>
                        <a:t>,</a:t>
                      </a:r>
                      <a:r>
                        <a:rPr lang="sr-Latn-RS" sz="1200" b="0" baseline="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baseline="0" dirty="0" err="1" smtClean="0">
                          <a:solidFill>
                            <a:srgbClr val="003300"/>
                          </a:solidFill>
                          <a:effectLst/>
                          <a:latin typeface="Gill Sans Light (Body)"/>
                          <a:ea typeface="Calibri" panose="020F0502020204030204" pitchFamily="34" charset="0"/>
                          <a:cs typeface="Arial" panose="020B0604020202020204" pitchFamily="34" charset="0"/>
                        </a:rPr>
                        <a:t>Research</a:t>
                      </a:r>
                      <a:r>
                        <a:rPr lang="sr-Latn-RS" sz="1200" b="0" baseline="0" dirty="0" smtClean="0">
                          <a:solidFill>
                            <a:srgbClr val="003300"/>
                          </a:solidFill>
                          <a:effectLst/>
                          <a:latin typeface="Gill Sans Light (Body)"/>
                          <a:ea typeface="Calibri" panose="020F0502020204030204" pitchFamily="34" charset="0"/>
                          <a:cs typeface="Arial" panose="020B0604020202020204" pitchFamily="34" charset="0"/>
                        </a:rPr>
                        <a:t> </a:t>
                      </a:r>
                      <a:r>
                        <a:rPr lang="sr-Latn-RS" sz="1200" b="0" baseline="0" dirty="0" err="1" smtClean="0">
                          <a:solidFill>
                            <a:srgbClr val="003300"/>
                          </a:solidFill>
                          <a:effectLst/>
                          <a:latin typeface="Gill Sans Light (Body)"/>
                          <a:ea typeface="Calibri" panose="020F0502020204030204" pitchFamily="34" charset="0"/>
                          <a:cs typeface="Arial" panose="020B0604020202020204" pitchFamily="34" charset="0"/>
                        </a:rPr>
                        <a:t>Trainee</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en-US" sz="1200" b="0" dirty="0">
                          <a:solidFill>
                            <a:srgbClr val="003300"/>
                          </a:solidFill>
                          <a:effectLst/>
                          <a:latin typeface="Gill Sans Light (Body)"/>
                          <a:ea typeface="Calibri" panose="020F0502020204030204" pitchFamily="34" charset="0"/>
                          <a:cs typeface="Arial" panose="020B0604020202020204" pitchFamily="34" charset="0"/>
                        </a:rPr>
                        <a:t>*</a:t>
                      </a:r>
                      <a:r>
                        <a:rPr lang="sr-Latn-RS" sz="1200" b="0" dirty="0">
                          <a:solidFill>
                            <a:srgbClr val="003300"/>
                          </a:solidFill>
                          <a:effectLst/>
                          <a:latin typeface="Gill Sans Light (Body)"/>
                          <a:ea typeface="Calibri" panose="020F0502020204030204" pitchFamily="34" charset="0"/>
                          <a:cs typeface="Arial" panose="020B0604020202020204" pitchFamily="34" charset="0"/>
                        </a:rPr>
                        <a:t> </a:t>
                      </a:r>
                      <a:r>
                        <a:rPr lang="en-US" sz="1200" b="0" dirty="0">
                          <a:solidFill>
                            <a:srgbClr val="003300"/>
                          </a:solidFill>
                          <a:effectLst/>
                          <a:latin typeface="Gill Sans Light (Body)"/>
                          <a:ea typeface="Calibri" panose="020F0502020204030204" pitchFamily="34" charset="0"/>
                          <a:cs typeface="Arial" panose="020B0604020202020204" pitchFamily="34" charset="0"/>
                        </a:rPr>
                        <a:t>University of Belgrade-Faculty of Medicine</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algn="l">
                        <a:lnSpc>
                          <a:spcPct val="120000"/>
                        </a:lnSpc>
                        <a:spcAft>
                          <a:spcPts val="0"/>
                        </a:spcAft>
                      </a:pPr>
                      <a:r>
                        <a:rPr lang="en-US" sz="1200" b="0" dirty="0">
                          <a:solidFill>
                            <a:srgbClr val="003300"/>
                          </a:solidFill>
                          <a:effectLst/>
                          <a:latin typeface="Gill Sans Light (Body)"/>
                          <a:ea typeface="Calibri" panose="020F0502020204030204" pitchFamily="34" charset="0"/>
                          <a:cs typeface="Arial" panose="020B0604020202020204" pitchFamily="34" charset="0"/>
                        </a:rPr>
                        <a:t>** University of Novi Sad-Faculty of Medicine</a:t>
                      </a:r>
                      <a:endParaRPr lang="sr-Latn-RS" sz="1200" b="0" dirty="0">
                        <a:solidFill>
                          <a:srgbClr val="003300"/>
                        </a:solidFill>
                        <a:latin typeface="Gill Sans Light (Body)"/>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3260689"/>
                  </a:ext>
                </a:extLst>
              </a:tr>
              <a:tr h="1746871">
                <a:tc>
                  <a:txBody>
                    <a:bodyPr/>
                    <a:lstStyle/>
                    <a:p>
                      <a:pPr algn="l">
                        <a:lnSpc>
                          <a:spcPct val="120000"/>
                        </a:lnSpc>
                        <a:spcAft>
                          <a:spcPts val="0"/>
                        </a:spcAft>
                      </a:pPr>
                      <a:r>
                        <a:rPr lang="sr-Latn-RS" sz="1200" kern="1200" dirty="0" err="1" smtClean="0">
                          <a:solidFill>
                            <a:srgbClr val="7030A0"/>
                          </a:solidFill>
                          <a:effectLst/>
                        </a:rPr>
                        <a:t>Equipment</a:t>
                      </a:r>
                      <a:r>
                        <a:rPr lang="sr-Latn-RS" sz="1200" kern="1200" dirty="0" smtClean="0">
                          <a:solidFill>
                            <a:srgbClr val="7030A0"/>
                          </a:solidFill>
                          <a:effectLst/>
                        </a:rPr>
                        <a:t> </a:t>
                      </a:r>
                      <a:r>
                        <a:rPr lang="sr-Latn-RS" sz="1200" kern="1200" dirty="0" err="1" smtClean="0">
                          <a:solidFill>
                            <a:srgbClr val="7030A0"/>
                          </a:solidFill>
                          <a:effectLst/>
                        </a:rPr>
                        <a:t>and</a:t>
                      </a:r>
                      <a:r>
                        <a:rPr lang="sr-Latn-RS" sz="1200" kern="1200" dirty="0" smtClean="0">
                          <a:solidFill>
                            <a:srgbClr val="7030A0"/>
                          </a:solidFill>
                          <a:effectLst/>
                        </a:rPr>
                        <a:t> </a:t>
                      </a:r>
                      <a:r>
                        <a:rPr lang="sr-Latn-RS" sz="1200" kern="1200" dirty="0" err="1" smtClean="0">
                          <a:solidFill>
                            <a:srgbClr val="7030A0"/>
                          </a:solidFill>
                          <a:effectLst/>
                        </a:rPr>
                        <a:t>methods</a:t>
                      </a:r>
                      <a:r>
                        <a:rPr lang="en-US" sz="1200" b="0" kern="1200" dirty="0" smtClean="0">
                          <a:solidFill>
                            <a:srgbClr val="7030A0"/>
                          </a:solidFill>
                          <a:effectLst/>
                          <a:latin typeface="Gill Sans Light (Body)"/>
                          <a:ea typeface="Times New Roman" panose="02020603050405020304" pitchFamily="18" charset="0"/>
                          <a:cs typeface="Arial" panose="020B0604020202020204" pitchFamily="34" charset="0"/>
                        </a:rPr>
                        <a:t>:</a:t>
                      </a:r>
                      <a:endParaRPr lang="sr-Latn-RS" sz="1200" b="0" dirty="0">
                        <a:solidFill>
                          <a:srgbClr val="7030A0"/>
                        </a:solidFill>
                        <a:effectLst/>
                        <a:latin typeface="Gill Sans Light (Body)"/>
                        <a:ea typeface="Times New Roman" panose="02020603050405020304" pitchFamily="18"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7800" lvl="0" indent="-177800" algn="l">
                        <a:lnSpc>
                          <a:spcPct val="120000"/>
                        </a:lnSpc>
                        <a:spcAft>
                          <a:spcPts val="0"/>
                        </a:spcAft>
                        <a:buFont typeface="Symbol" panose="05050102010706020507" pitchFamily="18" charset="2"/>
                        <a:buChar char=""/>
                      </a:pPr>
                      <a:r>
                        <a:rPr lang="en-US" sz="1200" b="0" dirty="0">
                          <a:solidFill>
                            <a:srgbClr val="7030A0"/>
                          </a:solidFill>
                          <a:effectLst/>
                          <a:latin typeface="Gill Sans Light (Body)"/>
                          <a:ea typeface="Calibri" panose="020F0502020204030204" pitchFamily="34" charset="0"/>
                          <a:cs typeface="Arial" panose="020B0604020202020204" pitchFamily="34" charset="0"/>
                        </a:rPr>
                        <a:t>Deep freeze refrigerator, SANYO-3254 Ultra low</a:t>
                      </a:r>
                      <a:endParaRPr lang="sr-Latn-RS" sz="1200" b="0" dirty="0">
                        <a:solidFill>
                          <a:srgbClr val="7030A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Char char=""/>
                      </a:pPr>
                      <a:r>
                        <a:rPr lang="en-US" sz="1200" b="0" dirty="0">
                          <a:solidFill>
                            <a:srgbClr val="7030A0"/>
                          </a:solidFill>
                          <a:effectLst/>
                          <a:latin typeface="Gill Sans Light (Body)"/>
                          <a:ea typeface="Calibri" panose="020F0502020204030204" pitchFamily="34" charset="0"/>
                          <a:cs typeface="Arial" panose="020B0604020202020204" pitchFamily="34" charset="0"/>
                        </a:rPr>
                        <a:t>Olympus AU400 biochemistry analyzer (Beckman Coulter)</a:t>
                      </a:r>
                      <a:endParaRPr lang="sr-Latn-RS" sz="1200" b="0" dirty="0">
                        <a:solidFill>
                          <a:srgbClr val="7030A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Char char=""/>
                      </a:pPr>
                      <a:r>
                        <a:rPr lang="en-US" sz="1200" b="0" dirty="0">
                          <a:solidFill>
                            <a:srgbClr val="7030A0"/>
                          </a:solidFill>
                          <a:effectLst/>
                          <a:latin typeface="Gill Sans Light (Body)"/>
                          <a:ea typeface="Calibri" panose="020F0502020204030204" pitchFamily="34" charset="0"/>
                          <a:cs typeface="Arial" panose="020B0604020202020204" pitchFamily="34" charset="0"/>
                        </a:rPr>
                        <a:t>Access 2 immunochemical analyzer (Beckman Coulter)</a:t>
                      </a:r>
                      <a:endParaRPr lang="sr-Latn-RS" sz="1200" b="0" dirty="0">
                        <a:solidFill>
                          <a:srgbClr val="7030A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Char char=""/>
                      </a:pPr>
                      <a:r>
                        <a:rPr lang="en-US" sz="1200" b="0" dirty="0">
                          <a:solidFill>
                            <a:srgbClr val="7030A0"/>
                          </a:solidFill>
                          <a:effectLst/>
                          <a:latin typeface="Gill Sans Light (Body)"/>
                          <a:ea typeface="Calibri" panose="020F0502020204030204" pitchFamily="34" charset="0"/>
                          <a:cs typeface="Arial" panose="020B0604020202020204" pitchFamily="34" charset="0"/>
                        </a:rPr>
                        <a:t>Hematological analyzer, Beckman Coulter, ACT DIFF</a:t>
                      </a:r>
                      <a:endParaRPr lang="sr-Latn-RS" sz="1200" b="0" dirty="0">
                        <a:solidFill>
                          <a:srgbClr val="7030A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Char char=""/>
                      </a:pPr>
                      <a:r>
                        <a:rPr lang="en-US" sz="1200" b="0" dirty="0">
                          <a:solidFill>
                            <a:srgbClr val="7030A0"/>
                          </a:solidFill>
                          <a:effectLst/>
                          <a:latin typeface="Gill Sans Light (Body)"/>
                          <a:ea typeface="Calibri" panose="020F0502020204030204" pitchFamily="34" charset="0"/>
                          <a:cs typeface="Arial" panose="020B0604020202020204" pitchFamily="34" charset="0"/>
                        </a:rPr>
                        <a:t>Flow cytometer, BD Biosciences, USA, FA CSCALIBUR 4–COLOR</a:t>
                      </a:r>
                      <a:endParaRPr lang="sr-Latn-RS" sz="1200" b="0" dirty="0">
                        <a:solidFill>
                          <a:srgbClr val="7030A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Char char=""/>
                      </a:pPr>
                      <a:r>
                        <a:rPr lang="en-US" sz="1200" b="0" dirty="0" err="1">
                          <a:solidFill>
                            <a:srgbClr val="7030A0"/>
                          </a:solidFill>
                          <a:effectLst/>
                          <a:latin typeface="Gill Sans Light (Body)"/>
                          <a:ea typeface="Calibri" panose="020F0502020204030204" pitchFamily="34" charset="0"/>
                          <a:cs typeface="Arial" panose="020B0604020202020204" pitchFamily="34" charset="0"/>
                        </a:rPr>
                        <a:t>Rayto</a:t>
                      </a:r>
                      <a:r>
                        <a:rPr lang="en-US" sz="1200" b="0" dirty="0">
                          <a:solidFill>
                            <a:srgbClr val="7030A0"/>
                          </a:solidFill>
                          <a:effectLst/>
                          <a:latin typeface="Gill Sans Light (Body)"/>
                          <a:ea typeface="Calibri" panose="020F0502020204030204" pitchFamily="34" charset="0"/>
                          <a:cs typeface="Arial" panose="020B0604020202020204" pitchFamily="34" charset="0"/>
                        </a:rPr>
                        <a:t> ELISA reader and </a:t>
                      </a:r>
                      <a:r>
                        <a:rPr lang="en-US" sz="1200" b="0" dirty="0" err="1">
                          <a:solidFill>
                            <a:srgbClr val="7030A0"/>
                          </a:solidFill>
                          <a:effectLst/>
                          <a:latin typeface="Gill Sans Light (Body)"/>
                          <a:ea typeface="Calibri" panose="020F0502020204030204" pitchFamily="34" charset="0"/>
                          <a:cs typeface="Arial" panose="020B0604020202020204" pitchFamily="34" charset="0"/>
                        </a:rPr>
                        <a:t>Rayto</a:t>
                      </a:r>
                      <a:r>
                        <a:rPr lang="en-US" sz="1200" b="0" dirty="0">
                          <a:solidFill>
                            <a:srgbClr val="7030A0"/>
                          </a:solidFill>
                          <a:effectLst/>
                          <a:latin typeface="Gill Sans Light (Body)"/>
                          <a:ea typeface="Calibri" panose="020F0502020204030204" pitchFamily="34" charset="0"/>
                          <a:cs typeface="Arial" panose="020B0604020202020204" pitchFamily="34" charset="0"/>
                        </a:rPr>
                        <a:t> </a:t>
                      </a:r>
                      <a:r>
                        <a:rPr lang="en-US" sz="1200" b="0" dirty="0" err="1">
                          <a:solidFill>
                            <a:srgbClr val="7030A0"/>
                          </a:solidFill>
                          <a:effectLst/>
                          <a:latin typeface="Gill Sans Light (Body)"/>
                          <a:ea typeface="Calibri" panose="020F0502020204030204" pitchFamily="34" charset="0"/>
                          <a:cs typeface="Arial" panose="020B0604020202020204" pitchFamily="34" charset="0"/>
                        </a:rPr>
                        <a:t>Mikroplate</a:t>
                      </a:r>
                      <a:r>
                        <a:rPr lang="en-US" sz="1200" b="0" dirty="0">
                          <a:solidFill>
                            <a:srgbClr val="7030A0"/>
                          </a:solidFill>
                          <a:effectLst/>
                          <a:latin typeface="Gill Sans Light (Body)"/>
                          <a:ea typeface="Calibri" panose="020F0502020204030204" pitchFamily="34" charset="0"/>
                          <a:cs typeface="Arial" panose="020B0604020202020204" pitchFamily="34" charset="0"/>
                        </a:rPr>
                        <a:t> washer</a:t>
                      </a:r>
                      <a:endParaRPr lang="sr-Latn-RS" sz="1200" b="0" dirty="0">
                        <a:solidFill>
                          <a:srgbClr val="7030A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Char char=""/>
                      </a:pPr>
                      <a:r>
                        <a:rPr lang="en-US" sz="1200" b="0" dirty="0">
                          <a:solidFill>
                            <a:srgbClr val="7030A0"/>
                          </a:solidFill>
                          <a:effectLst/>
                          <a:latin typeface="Gill Sans Light (Body)"/>
                          <a:ea typeface="Calibri" panose="020F0502020204030204" pitchFamily="34" charset="0"/>
                          <a:cs typeface="Arial" panose="020B0604020202020204" pitchFamily="34" charset="0"/>
                        </a:rPr>
                        <a:t>Liquid Chromatograph (HPLC), Shimadzu Corporation, Tokyo, Japan, HPLC </a:t>
                      </a:r>
                      <a:r>
                        <a:rPr lang="en-US" sz="1200" b="0" dirty="0" err="1">
                          <a:solidFill>
                            <a:srgbClr val="7030A0"/>
                          </a:solidFill>
                          <a:effectLst/>
                          <a:latin typeface="Gill Sans Light (Body)"/>
                          <a:ea typeface="Calibri" panose="020F0502020204030204" pitchFamily="34" charset="0"/>
                          <a:cs typeface="Arial" panose="020B0604020202020204" pitchFamily="34" charset="0"/>
                        </a:rPr>
                        <a:t>Nexera</a:t>
                      </a:r>
                      <a:r>
                        <a:rPr lang="en-US" sz="1200" b="0" dirty="0">
                          <a:solidFill>
                            <a:srgbClr val="7030A0"/>
                          </a:solidFill>
                          <a:effectLst/>
                          <a:latin typeface="Gill Sans Light (Body)"/>
                          <a:ea typeface="Calibri" panose="020F0502020204030204" pitchFamily="34" charset="0"/>
                          <a:cs typeface="Arial" panose="020B0604020202020204" pitchFamily="34" charset="0"/>
                        </a:rPr>
                        <a:t> </a:t>
                      </a:r>
                      <a:r>
                        <a:rPr lang="en-US" sz="1200" b="0" dirty="0" err="1">
                          <a:solidFill>
                            <a:srgbClr val="7030A0"/>
                          </a:solidFill>
                          <a:effectLst/>
                          <a:latin typeface="Gill Sans Light (Body)"/>
                          <a:ea typeface="Calibri" panose="020F0502020204030204" pitchFamily="34" charset="0"/>
                          <a:cs typeface="Arial" panose="020B0604020202020204" pitchFamily="34" charset="0"/>
                        </a:rPr>
                        <a:t>i</a:t>
                      </a:r>
                      <a:r>
                        <a:rPr lang="en-US" sz="1200" b="0" dirty="0">
                          <a:solidFill>
                            <a:srgbClr val="7030A0"/>
                          </a:solidFill>
                          <a:effectLst/>
                          <a:latin typeface="Gill Sans Light (Body)"/>
                          <a:ea typeface="Calibri" panose="020F0502020204030204" pitchFamily="34" charset="0"/>
                          <a:cs typeface="Arial" panose="020B0604020202020204" pitchFamily="34" charset="0"/>
                        </a:rPr>
                        <a:t> LC2040C 3D Liquid Chromatograph</a:t>
                      </a:r>
                      <a:endParaRPr lang="sr-Latn-RS" sz="1200" b="0" dirty="0">
                        <a:solidFill>
                          <a:srgbClr val="7030A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Char char=""/>
                      </a:pPr>
                      <a:r>
                        <a:rPr lang="en-US" sz="1200" b="0" dirty="0">
                          <a:solidFill>
                            <a:srgbClr val="7030A0"/>
                          </a:solidFill>
                          <a:effectLst/>
                          <a:latin typeface="Gill Sans Light (Body)"/>
                          <a:ea typeface="Calibri" panose="020F0502020204030204" pitchFamily="34" charset="0"/>
                          <a:cs typeface="Arial" panose="020B0604020202020204" pitchFamily="34" charset="0"/>
                        </a:rPr>
                        <a:t>Ultra high pressure liquid chromatography with mass-mass detection (UHPLC/MS/MS), Thermo ACCELA Scientific), Agilent Technologies</a:t>
                      </a:r>
                      <a:endParaRPr lang="sr-Latn-RS" sz="1200" b="0" dirty="0">
                        <a:solidFill>
                          <a:srgbClr val="7030A0"/>
                        </a:solidFill>
                        <a:latin typeface="Gill Sans Light (Body)"/>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4256302"/>
                  </a:ext>
                </a:extLst>
              </a:tr>
            </a:tbl>
          </a:graphicData>
        </a:graphic>
      </p:graphicFrame>
      <p:pic>
        <p:nvPicPr>
          <p:cNvPr id="7170" name="Picture 2" descr="Dr sc. Svetlana Ignjatovi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8135" y="1841732"/>
            <a:ext cx="1043132" cy="1324714"/>
          </a:xfrm>
          <a:prstGeom prst="rect">
            <a:avLst/>
          </a:prstGeom>
          <a:noFill/>
          <a:ln w="63500">
            <a:solidFill>
              <a:srgbClr val="ADCD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699103"/>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1448262" y="857972"/>
            <a:ext cx="4664739" cy="841256"/>
          </a:xfrm>
        </p:spPr>
        <p:txBody>
          <a:bodyPr/>
          <a:lstStyle/>
          <a:p>
            <a:pPr algn="ctr"/>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pPr algn="ctr"/>
            <a:r>
              <a:rPr lang="sr-Latn-RS" sz="2400" dirty="0" smtClean="0">
                <a:solidFill>
                  <a:srgbClr val="7030A0"/>
                </a:solidFill>
              </a:rPr>
              <a:t>Prof</a:t>
            </a:r>
            <a:r>
              <a:rPr lang="sr-Latn-RS" sz="2400" dirty="0">
                <a:solidFill>
                  <a:srgbClr val="7030A0"/>
                </a:solidFill>
              </a:rPr>
              <a:t>. </a:t>
            </a:r>
            <a:r>
              <a:rPr lang="sr-Latn-RS" sz="2400" dirty="0" smtClean="0">
                <a:solidFill>
                  <a:srgbClr val="7030A0"/>
                </a:solidFill>
              </a:rPr>
              <a:t>Svetlana </a:t>
            </a:r>
            <a:r>
              <a:rPr lang="sr-Latn-RS" sz="2400" dirty="0">
                <a:solidFill>
                  <a:srgbClr val="7030A0"/>
                </a:solidFill>
              </a:rPr>
              <a:t>Ignjatović</a:t>
            </a:r>
          </a:p>
        </p:txBody>
      </p:sp>
      <p:graphicFrame>
        <p:nvGraphicFramePr>
          <p:cNvPr id="2" name="Table 1"/>
          <p:cNvGraphicFramePr>
            <a:graphicFrameLocks noGrp="1"/>
          </p:cNvGraphicFramePr>
          <p:nvPr>
            <p:extLst>
              <p:ext uri="{D42A27DB-BD31-4B8C-83A1-F6EECF244321}">
                <p14:modId xmlns:p14="http://schemas.microsoft.com/office/powerpoint/2010/main" val="2000844518"/>
              </p:ext>
            </p:extLst>
          </p:nvPr>
        </p:nvGraphicFramePr>
        <p:xfrm>
          <a:off x="539892" y="1984242"/>
          <a:ext cx="6481478" cy="6638544"/>
        </p:xfrm>
        <a:graphic>
          <a:graphicData uri="http://schemas.openxmlformats.org/drawingml/2006/table">
            <a:tbl>
              <a:tblPr firstRow="1" bandRow="1">
                <a:tableStyleId>{5C22544A-7EE6-4342-B048-85BDC9FD1C3A}</a:tableStyleId>
              </a:tblPr>
              <a:tblGrid>
                <a:gridCol w="967782">
                  <a:extLst>
                    <a:ext uri="{9D8B030D-6E8A-4147-A177-3AD203B41FA5}">
                      <a16:colId xmlns:a16="http://schemas.microsoft.com/office/drawing/2014/main" val="20000"/>
                    </a:ext>
                  </a:extLst>
                </a:gridCol>
                <a:gridCol w="5513696">
                  <a:extLst>
                    <a:ext uri="{9D8B030D-6E8A-4147-A177-3AD203B41FA5}">
                      <a16:colId xmlns:a16="http://schemas.microsoft.com/office/drawing/2014/main" val="20001"/>
                    </a:ext>
                  </a:extLst>
                </a:gridCol>
              </a:tblGrid>
              <a:tr h="738223">
                <a:tc>
                  <a:txBody>
                    <a:bodyPr/>
                    <a:lstStyle/>
                    <a:p>
                      <a:pPr algn="l">
                        <a:lnSpc>
                          <a:spcPct val="120000"/>
                        </a:lnSpc>
                        <a:spcAft>
                          <a:spcPts val="0"/>
                        </a:spcAft>
                      </a:pPr>
                      <a:r>
                        <a:rPr lang="en-US" sz="1200" b="0" kern="1200" dirty="0" smtClean="0">
                          <a:solidFill>
                            <a:srgbClr val="7030A0"/>
                          </a:solidFill>
                          <a:effectLst/>
                          <a:latin typeface="Gill Sans Light (Body)"/>
                          <a:ea typeface="Times New Roman" panose="02020603050405020304" pitchFamily="18" charset="0"/>
                          <a:cs typeface="Arial" panose="020B0604020202020204" pitchFamily="34" charset="0"/>
                        </a:rPr>
                        <a:t>Projects/</a:t>
                      </a:r>
                      <a:r>
                        <a:rPr lang="sr-Latn-RS" sz="1200" b="0" kern="1200" dirty="0" smtClean="0">
                          <a:solidFill>
                            <a:srgbClr val="7030A0"/>
                          </a:solidFill>
                          <a:effectLst/>
                          <a:latin typeface="Gill Sans Light (Body)"/>
                          <a:ea typeface="Times New Roman" panose="02020603050405020304" pitchFamily="18" charset="0"/>
                          <a:cs typeface="Arial" panose="020B0604020202020204" pitchFamily="34" charset="0"/>
                        </a:rPr>
                        <a:t/>
                      </a:r>
                      <a:br>
                        <a:rPr lang="sr-Latn-RS" sz="1200" b="0" kern="1200" dirty="0" smtClean="0">
                          <a:solidFill>
                            <a:srgbClr val="7030A0"/>
                          </a:solidFill>
                          <a:effectLst/>
                          <a:latin typeface="Gill Sans Light (Body)"/>
                          <a:ea typeface="Times New Roman" panose="02020603050405020304" pitchFamily="18" charset="0"/>
                          <a:cs typeface="Arial" panose="020B0604020202020204" pitchFamily="34" charset="0"/>
                        </a:rPr>
                      </a:br>
                      <a:r>
                        <a:rPr lang="en-US" sz="1200" b="0" kern="1200" dirty="0" smtClean="0">
                          <a:solidFill>
                            <a:srgbClr val="7030A0"/>
                          </a:solidFill>
                          <a:effectLst/>
                          <a:latin typeface="Gill Sans Light (Body)"/>
                          <a:ea typeface="Times New Roman" panose="02020603050405020304" pitchFamily="18" charset="0"/>
                          <a:cs typeface="Arial" panose="020B0604020202020204" pitchFamily="34" charset="0"/>
                        </a:rPr>
                        <a:t>funding:</a:t>
                      </a:r>
                      <a:endParaRPr lang="sr-Latn-RS" sz="1200" b="0" dirty="0">
                        <a:solidFill>
                          <a:srgbClr val="7030A0"/>
                        </a:solidFill>
                        <a:effectLst/>
                        <a:latin typeface="Gill Sans Light (Body)"/>
                        <a:ea typeface="Times New Roman" panose="02020603050405020304" pitchFamily="18"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0000"/>
                        </a:lnSpc>
                        <a:spcAft>
                          <a:spcPts val="0"/>
                        </a:spcAft>
                      </a:pPr>
                      <a:r>
                        <a:rPr lang="en-US" sz="1200" b="0" dirty="0" smtClean="0">
                          <a:solidFill>
                            <a:srgbClr val="7030A0"/>
                          </a:solidFill>
                          <a:effectLst/>
                          <a:latin typeface="Gill Sans Light (Body)"/>
                          <a:ea typeface="Calibri" panose="020F0502020204030204" pitchFamily="34" charset="0"/>
                          <a:cs typeface="Arial" panose="020B0604020202020204" pitchFamily="34" charset="0"/>
                        </a:rPr>
                        <a:t>2011-2019: Biomarkers of organ damage and dysfunction (#175036); </a:t>
                      </a:r>
                    </a:p>
                    <a:p>
                      <a:pPr algn="l">
                        <a:lnSpc>
                          <a:spcPct val="120000"/>
                        </a:lnSpc>
                        <a:spcAft>
                          <a:spcPts val="0"/>
                        </a:spcAft>
                      </a:pPr>
                      <a:r>
                        <a:rPr lang="en-US" sz="1200" b="0" dirty="0" smtClean="0">
                          <a:solidFill>
                            <a:srgbClr val="7030A0"/>
                          </a:solidFill>
                          <a:effectLst/>
                          <a:latin typeface="Gill Sans Light (Body)"/>
                          <a:ea typeface="Calibri" panose="020F0502020204030204" pitchFamily="34" charset="0"/>
                          <a:cs typeface="Arial" panose="020B0604020202020204" pitchFamily="34" charset="0"/>
                        </a:rPr>
                        <a:t>Complex diseases as a model system for studying the modulation of phenotype-structural and functional analysis of molecular biomarker (#173008)/Ministry of Education, Science and Technological Development, Republic of Serbia</a:t>
                      </a:r>
                      <a:endParaRPr lang="en-US" sz="1200" b="0" dirty="0">
                        <a:solidFill>
                          <a:srgbClr val="7030A0"/>
                        </a:solidFill>
                        <a:effectLst/>
                        <a:latin typeface="Gill Sans Light (Body)"/>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4924">
                <a:tc>
                  <a:txBody>
                    <a:bodyPr/>
                    <a:lstStyle/>
                    <a:p>
                      <a:pPr algn="l">
                        <a:lnSpc>
                          <a:spcPct val="120000"/>
                        </a:lnSpc>
                        <a:spcAft>
                          <a:spcPts val="0"/>
                        </a:spcAft>
                      </a:pPr>
                      <a:r>
                        <a:rPr lang="en-US" sz="1200" b="0" kern="1200" dirty="0" err="1" smtClean="0">
                          <a:solidFill>
                            <a:srgbClr val="003300"/>
                          </a:solidFill>
                          <a:effectLst/>
                          <a:latin typeface="Gill Sans Light (Body)"/>
                          <a:ea typeface="Times New Roman" panose="02020603050405020304" pitchFamily="18" charset="0"/>
                          <a:cs typeface="Arial" panose="020B0604020202020204" pitchFamily="34" charset="0"/>
                        </a:rPr>
                        <a:t>Collabora</a:t>
                      </a:r>
                      <a:r>
                        <a:rPr lang="sr-Latn-RS" sz="1200" b="0" kern="1200" dirty="0" smtClean="0">
                          <a:solidFill>
                            <a:srgbClr val="003300"/>
                          </a:solidFill>
                          <a:effectLst/>
                          <a:latin typeface="Gill Sans Light (Body)"/>
                          <a:ea typeface="Times New Roman" panose="02020603050405020304" pitchFamily="18" charset="0"/>
                          <a:cs typeface="Arial" panose="020B0604020202020204" pitchFamily="34" charset="0"/>
                        </a:rPr>
                        <a:t>-</a:t>
                      </a:r>
                      <a:r>
                        <a:rPr lang="en-US" sz="1200" b="0" kern="1200" dirty="0" err="1" smtClean="0">
                          <a:solidFill>
                            <a:srgbClr val="003300"/>
                          </a:solidFill>
                          <a:effectLst/>
                          <a:latin typeface="Gill Sans Light (Body)"/>
                          <a:ea typeface="Times New Roman" panose="02020603050405020304" pitchFamily="18" charset="0"/>
                          <a:cs typeface="Arial" panose="020B0604020202020204" pitchFamily="34" charset="0"/>
                        </a:rPr>
                        <a:t>tions</a:t>
                      </a:r>
                      <a:r>
                        <a:rPr lang="en-US" sz="1200" b="0" kern="1200" dirty="0" smtClean="0">
                          <a:solidFill>
                            <a:srgbClr val="003300"/>
                          </a:solidFill>
                          <a:effectLst/>
                          <a:latin typeface="Gill Sans Light (Body)"/>
                          <a:ea typeface="Times New Roman" panose="02020603050405020304" pitchFamily="18" charset="0"/>
                          <a:cs typeface="Arial" panose="020B0604020202020204" pitchFamily="34" charset="0"/>
                        </a:rPr>
                        <a:t>:</a:t>
                      </a:r>
                      <a:endParaRPr lang="sr-Latn-RS" sz="1200" b="0" dirty="0">
                        <a:solidFill>
                          <a:srgbClr val="003300"/>
                        </a:solidFill>
                        <a:effectLst/>
                        <a:latin typeface="Gill Sans Light (Body)"/>
                        <a:ea typeface="Times New Roman" panose="02020603050405020304" pitchFamily="18"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0000"/>
                        </a:lnSpc>
                        <a:spcAft>
                          <a:spcPts val="0"/>
                        </a:spcAft>
                      </a:pPr>
                      <a:r>
                        <a:rPr lang="en-US" sz="1200" b="0" dirty="0">
                          <a:solidFill>
                            <a:srgbClr val="003300"/>
                          </a:solidFill>
                          <a:effectLst/>
                          <a:latin typeface="Gill Sans Light (Body)"/>
                          <a:ea typeface="Calibri" panose="020F0502020204030204" pitchFamily="34" charset="0"/>
                          <a:cs typeface="Arial" panose="020B0604020202020204" pitchFamily="34" charset="0"/>
                        </a:rPr>
                        <a:t>Research group from the Laboratory for Molecular Thyroid Research, Johannes Gutenberg University (JGU) Medical Centre in Mainz, Germany</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27804">
                <a:tc>
                  <a:txBody>
                    <a:bodyPr/>
                    <a:lstStyle/>
                    <a:p>
                      <a:pPr algn="l">
                        <a:lnSpc>
                          <a:spcPct val="120000"/>
                        </a:lnSpc>
                        <a:spcAft>
                          <a:spcPts val="0"/>
                        </a:spcAft>
                      </a:pPr>
                      <a:r>
                        <a:rPr lang="en-US" sz="1200" b="0" kern="1200" dirty="0" smtClean="0">
                          <a:solidFill>
                            <a:srgbClr val="7030A0"/>
                          </a:solidFill>
                          <a:effectLst/>
                          <a:latin typeface="Gill Sans Light (Body)"/>
                          <a:ea typeface="Times New Roman" panose="02020603050405020304" pitchFamily="18" charset="0"/>
                          <a:cs typeface="Arial" panose="020B0604020202020204" pitchFamily="34" charset="0"/>
                        </a:rPr>
                        <a:t>Selected publications:</a:t>
                      </a:r>
                      <a:endParaRPr lang="sr-Latn-RS" sz="1200" b="0" dirty="0">
                        <a:solidFill>
                          <a:srgbClr val="7030A0"/>
                        </a:solidFill>
                        <a:effectLst/>
                        <a:latin typeface="Gill Sans Light (Body)"/>
                        <a:ea typeface="Times New Roman" panose="02020603050405020304" pitchFamily="18"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7800" lvl="0" indent="-177800" algn="l">
                        <a:lnSpc>
                          <a:spcPct val="120000"/>
                        </a:lnSpc>
                        <a:spcAft>
                          <a:spcPts val="0"/>
                        </a:spcAft>
                        <a:buFont typeface="Symbol" panose="05050102010706020507" pitchFamily="18" charset="2"/>
                        <a:buNone/>
                      </a:pPr>
                      <a:r>
                        <a:rPr lang="en-US" sz="1200" b="0" dirty="0" err="1">
                          <a:solidFill>
                            <a:srgbClr val="7030A0"/>
                          </a:solidFill>
                          <a:effectLst/>
                          <a:latin typeface="Gill Sans Light (Body)"/>
                          <a:ea typeface="Calibri" panose="020F0502020204030204" pitchFamily="34" charset="0"/>
                          <a:cs typeface="Arial" panose="020B0604020202020204" pitchFamily="34" charset="0"/>
                        </a:rPr>
                        <a:t>Ignjatovic</a:t>
                      </a:r>
                      <a:r>
                        <a:rPr lang="en-US" sz="1200" b="0" dirty="0">
                          <a:solidFill>
                            <a:srgbClr val="7030A0"/>
                          </a:solidFill>
                          <a:effectLst/>
                          <a:latin typeface="Gill Sans Light (Body)"/>
                          <a:ea typeface="Calibri" panose="020F0502020204030204" pitchFamily="34" charset="0"/>
                          <a:cs typeface="Arial" panose="020B0604020202020204" pitchFamily="34" charset="0"/>
                        </a:rPr>
                        <a:t> S, </a:t>
                      </a:r>
                      <a:r>
                        <a:rPr lang="en-US" sz="1200" b="0" dirty="0" err="1">
                          <a:solidFill>
                            <a:srgbClr val="7030A0"/>
                          </a:solidFill>
                          <a:effectLst/>
                          <a:latin typeface="Gill Sans Light (Body)"/>
                          <a:ea typeface="Calibri" panose="020F0502020204030204" pitchFamily="34" charset="0"/>
                          <a:cs typeface="Arial" panose="020B0604020202020204" pitchFamily="34" charset="0"/>
                        </a:rPr>
                        <a:t>Majkic</a:t>
                      </a:r>
                      <a:r>
                        <a:rPr lang="en-US" sz="1200" b="0" dirty="0">
                          <a:solidFill>
                            <a:srgbClr val="7030A0"/>
                          </a:solidFill>
                          <a:effectLst/>
                          <a:latin typeface="Gill Sans Light (Body)"/>
                          <a:ea typeface="Calibri" panose="020F0502020204030204" pitchFamily="34" charset="0"/>
                          <a:cs typeface="Arial" panose="020B0604020202020204" pitchFamily="34" charset="0"/>
                        </a:rPr>
                        <a:t>-Singh N, Mitrovic M, </a:t>
                      </a:r>
                      <a:r>
                        <a:rPr lang="en-US" sz="1200" b="0" dirty="0" err="1">
                          <a:solidFill>
                            <a:srgbClr val="7030A0"/>
                          </a:solidFill>
                          <a:effectLst/>
                          <a:latin typeface="Gill Sans Light (Body)"/>
                          <a:ea typeface="Calibri" panose="020F0502020204030204" pitchFamily="34" charset="0"/>
                          <a:cs typeface="Arial" panose="020B0604020202020204" pitchFamily="34" charset="0"/>
                        </a:rPr>
                        <a:t>Gvozdenovic</a:t>
                      </a:r>
                      <a:r>
                        <a:rPr lang="en-US" sz="1200" b="0" dirty="0">
                          <a:solidFill>
                            <a:srgbClr val="7030A0"/>
                          </a:solidFill>
                          <a:effectLst/>
                          <a:latin typeface="Gill Sans Light (Body)"/>
                          <a:ea typeface="Calibri" panose="020F0502020204030204" pitchFamily="34" charset="0"/>
                          <a:cs typeface="Arial" panose="020B0604020202020204" pitchFamily="34" charset="0"/>
                        </a:rPr>
                        <a:t> M. </a:t>
                      </a:r>
                      <a:r>
                        <a:rPr lang="en-US" sz="1200" b="0" dirty="0" smtClean="0">
                          <a:solidFill>
                            <a:srgbClr val="7030A0"/>
                          </a:solidFill>
                          <a:effectLst/>
                          <a:latin typeface="Gill Sans Light (Body)"/>
                          <a:ea typeface="Calibri" panose="020F0502020204030204" pitchFamily="34" charset="0"/>
                          <a:cs typeface="Arial" panose="020B0604020202020204" pitchFamily="34" charset="0"/>
                        </a:rPr>
                        <a:t>Biochemical</a:t>
                      </a:r>
                      <a:r>
                        <a:rPr lang="en-US" sz="1200" b="0" baseline="0" dirty="0" smtClean="0">
                          <a:solidFill>
                            <a:srgbClr val="7030A0"/>
                          </a:solidFill>
                          <a:effectLst/>
                          <a:latin typeface="Gill Sans Light (Body)"/>
                          <a:ea typeface="Calibri" panose="020F0502020204030204" pitchFamily="34" charset="0"/>
                          <a:cs typeface="Arial" panose="020B0604020202020204" pitchFamily="34" charset="0"/>
                        </a:rPr>
                        <a:t> </a:t>
                      </a:r>
                      <a:r>
                        <a:rPr lang="en-US" sz="1200" b="0" dirty="0" smtClean="0">
                          <a:solidFill>
                            <a:srgbClr val="7030A0"/>
                          </a:solidFill>
                          <a:effectLst/>
                          <a:latin typeface="Gill Sans Light (Body)"/>
                          <a:ea typeface="Calibri" panose="020F0502020204030204" pitchFamily="34" charset="0"/>
                          <a:cs typeface="Arial" panose="020B0604020202020204" pitchFamily="34" charset="0"/>
                        </a:rPr>
                        <a:t>evaluation </a:t>
                      </a:r>
                      <a:r>
                        <a:rPr lang="en-US" sz="1200" b="0" dirty="0">
                          <a:solidFill>
                            <a:srgbClr val="7030A0"/>
                          </a:solidFill>
                          <a:effectLst/>
                          <a:latin typeface="Gill Sans Light (Body)"/>
                          <a:ea typeface="Calibri" panose="020F0502020204030204" pitchFamily="34" charset="0"/>
                          <a:cs typeface="Arial" panose="020B0604020202020204" pitchFamily="34" charset="0"/>
                        </a:rPr>
                        <a:t>of patients with acute pancreatitis. Clin Chem Lab Med 2000; 38: 1141–4.</a:t>
                      </a:r>
                      <a:endParaRPr lang="sr-Latn-RS" sz="1200" b="0" dirty="0">
                        <a:solidFill>
                          <a:srgbClr val="7030A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None/>
                      </a:pPr>
                      <a:r>
                        <a:rPr lang="en-US" sz="1200" b="0" dirty="0" err="1">
                          <a:solidFill>
                            <a:srgbClr val="003300"/>
                          </a:solidFill>
                          <a:effectLst/>
                          <a:latin typeface="Gill Sans Light (Body)"/>
                          <a:ea typeface="Calibri" panose="020F0502020204030204" pitchFamily="34" charset="0"/>
                          <a:cs typeface="Arial" panose="020B0604020202020204" pitchFamily="34" charset="0"/>
                        </a:rPr>
                        <a:t>Lukic</a:t>
                      </a:r>
                      <a:r>
                        <a:rPr lang="en-US" sz="1200" b="0" dirty="0">
                          <a:solidFill>
                            <a:srgbClr val="003300"/>
                          </a:solidFill>
                          <a:effectLst/>
                          <a:latin typeface="Gill Sans Light (Body)"/>
                          <a:ea typeface="Calibri" panose="020F0502020204030204" pitchFamily="34" charset="0"/>
                          <a:cs typeface="Arial" panose="020B0604020202020204" pitchFamily="34" charset="0"/>
                        </a:rPr>
                        <a:t> V, </a:t>
                      </a:r>
                      <a:r>
                        <a:rPr lang="en-US" sz="1200" b="0" dirty="0" err="1">
                          <a:solidFill>
                            <a:srgbClr val="003300"/>
                          </a:solidFill>
                          <a:effectLst/>
                          <a:latin typeface="Gill Sans Light (Body)"/>
                          <a:ea typeface="Calibri" panose="020F0502020204030204" pitchFamily="34" charset="0"/>
                          <a:cs typeface="Arial" panose="020B0604020202020204" pitchFamily="34" charset="0"/>
                        </a:rPr>
                        <a:t>Ignjatovic</a:t>
                      </a:r>
                      <a:r>
                        <a:rPr lang="en-US" sz="1200" b="0" dirty="0">
                          <a:solidFill>
                            <a:srgbClr val="003300"/>
                          </a:solidFill>
                          <a:effectLst/>
                          <a:latin typeface="Gill Sans Light (Body)"/>
                          <a:ea typeface="Calibri" panose="020F0502020204030204" pitchFamily="34" charset="0"/>
                          <a:cs typeface="Arial" panose="020B0604020202020204" pitchFamily="34" charset="0"/>
                        </a:rPr>
                        <a:t> S. Optimizing moving average control procedures for small-volume laboratories: can it be done? </a:t>
                      </a:r>
                      <a:r>
                        <a:rPr lang="en-US" sz="1200" b="0" dirty="0" err="1">
                          <a:solidFill>
                            <a:srgbClr val="003300"/>
                          </a:solidFill>
                          <a:effectLst/>
                          <a:latin typeface="Gill Sans Light (Body)"/>
                          <a:ea typeface="Calibri" panose="020F0502020204030204" pitchFamily="34" charset="0"/>
                          <a:cs typeface="Arial" panose="020B0604020202020204" pitchFamily="34" charset="0"/>
                        </a:rPr>
                        <a:t>Biochem</a:t>
                      </a:r>
                      <a:r>
                        <a:rPr lang="en-US" sz="1200" b="0" dirty="0">
                          <a:solidFill>
                            <a:srgbClr val="003300"/>
                          </a:solidFill>
                          <a:effectLst/>
                          <a:latin typeface="Gill Sans Light (Body)"/>
                          <a:ea typeface="Calibri" panose="020F0502020204030204" pitchFamily="34" charset="0"/>
                          <a:cs typeface="Arial" panose="020B0604020202020204" pitchFamily="34" charset="0"/>
                        </a:rPr>
                        <a:t> </a:t>
                      </a:r>
                      <a:r>
                        <a:rPr lang="en-US" sz="1200" b="0" dirty="0" err="1">
                          <a:solidFill>
                            <a:srgbClr val="003300"/>
                          </a:solidFill>
                          <a:effectLst/>
                          <a:latin typeface="Gill Sans Light (Body)"/>
                          <a:ea typeface="Calibri" panose="020F0502020204030204" pitchFamily="34" charset="0"/>
                          <a:cs typeface="Arial" panose="020B0604020202020204" pitchFamily="34" charset="0"/>
                        </a:rPr>
                        <a:t>Medica</a:t>
                      </a:r>
                      <a:r>
                        <a:rPr lang="en-US" sz="1200" b="0" dirty="0">
                          <a:solidFill>
                            <a:srgbClr val="003300"/>
                          </a:solidFill>
                          <a:effectLst/>
                          <a:latin typeface="Gill Sans Light (Body)"/>
                          <a:ea typeface="Calibri" panose="020F0502020204030204" pitchFamily="34" charset="0"/>
                          <a:cs typeface="Arial" panose="020B0604020202020204" pitchFamily="34" charset="0"/>
                        </a:rPr>
                        <a:t> 2019;3:030710.</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None/>
                      </a:pPr>
                      <a:r>
                        <a:rPr lang="en-US" sz="1200" b="0" dirty="0" err="1">
                          <a:solidFill>
                            <a:srgbClr val="7030A0"/>
                          </a:solidFill>
                          <a:effectLst/>
                          <a:latin typeface="Gill Sans Light (Body)"/>
                          <a:ea typeface="Calibri" panose="020F0502020204030204" pitchFamily="34" charset="0"/>
                          <a:cs typeface="Arial" panose="020B0604020202020204" pitchFamily="34" charset="0"/>
                        </a:rPr>
                        <a:t>Žarković</a:t>
                      </a:r>
                      <a:r>
                        <a:rPr lang="en-US" sz="1200" b="0" dirty="0">
                          <a:solidFill>
                            <a:srgbClr val="7030A0"/>
                          </a:solidFill>
                          <a:effectLst/>
                          <a:latin typeface="Gill Sans Light (Body)"/>
                          <a:ea typeface="Calibri" panose="020F0502020204030204" pitchFamily="34" charset="0"/>
                          <a:cs typeface="Arial" panose="020B0604020202020204" pitchFamily="34" charset="0"/>
                        </a:rPr>
                        <a:t>  M, et al. Asymmetry indicates more severe and active disease in Graves’ </a:t>
                      </a:r>
                      <a:r>
                        <a:rPr lang="en-US" sz="1200" b="0" dirty="0" err="1">
                          <a:solidFill>
                            <a:srgbClr val="7030A0"/>
                          </a:solidFill>
                          <a:effectLst/>
                          <a:latin typeface="Gill Sans Light (Body)"/>
                          <a:ea typeface="Calibri" panose="020F0502020204030204" pitchFamily="34" charset="0"/>
                          <a:cs typeface="Arial" panose="020B0604020202020204" pitchFamily="34" charset="0"/>
                        </a:rPr>
                        <a:t>orbitopathy</a:t>
                      </a:r>
                      <a:r>
                        <a:rPr lang="en-US" sz="1200" b="0" dirty="0">
                          <a:solidFill>
                            <a:srgbClr val="7030A0"/>
                          </a:solidFill>
                          <a:effectLst/>
                          <a:latin typeface="Gill Sans Light (Body)"/>
                          <a:ea typeface="Calibri" panose="020F0502020204030204" pitchFamily="34" charset="0"/>
                          <a:cs typeface="Arial" panose="020B0604020202020204" pitchFamily="34" charset="0"/>
                        </a:rPr>
                        <a:t>: results from a prospective cross-sectional </a:t>
                      </a:r>
                      <a:r>
                        <a:rPr lang="en-US" sz="1200" b="0" dirty="0" err="1">
                          <a:solidFill>
                            <a:srgbClr val="7030A0"/>
                          </a:solidFill>
                          <a:effectLst/>
                          <a:latin typeface="Gill Sans Light (Body)"/>
                          <a:ea typeface="Calibri" panose="020F0502020204030204" pitchFamily="34" charset="0"/>
                          <a:cs typeface="Arial" panose="020B0604020202020204" pitchFamily="34" charset="0"/>
                        </a:rPr>
                        <a:t>multicentre</a:t>
                      </a:r>
                      <a:r>
                        <a:rPr lang="en-US" sz="1200" b="0" dirty="0">
                          <a:solidFill>
                            <a:srgbClr val="7030A0"/>
                          </a:solidFill>
                          <a:effectLst/>
                          <a:latin typeface="Gill Sans Light (Body)"/>
                          <a:ea typeface="Calibri" panose="020F0502020204030204" pitchFamily="34" charset="0"/>
                          <a:cs typeface="Arial" panose="020B0604020202020204" pitchFamily="34" charset="0"/>
                        </a:rPr>
                        <a:t> study. J </a:t>
                      </a:r>
                      <a:r>
                        <a:rPr lang="en-US" sz="1200" b="0" dirty="0" err="1">
                          <a:solidFill>
                            <a:srgbClr val="7030A0"/>
                          </a:solidFill>
                          <a:effectLst/>
                          <a:latin typeface="Gill Sans Light (Body)"/>
                          <a:ea typeface="Calibri" panose="020F0502020204030204" pitchFamily="34" charset="0"/>
                          <a:cs typeface="Arial" panose="020B0604020202020204" pitchFamily="34" charset="0"/>
                        </a:rPr>
                        <a:t>Endocrinol</a:t>
                      </a:r>
                      <a:r>
                        <a:rPr lang="en-US" sz="1200" b="0" dirty="0">
                          <a:solidFill>
                            <a:srgbClr val="7030A0"/>
                          </a:solidFill>
                          <a:effectLst/>
                          <a:latin typeface="Gill Sans Light (Body)"/>
                          <a:ea typeface="Calibri" panose="020F0502020204030204" pitchFamily="34" charset="0"/>
                          <a:cs typeface="Arial" panose="020B0604020202020204" pitchFamily="34" charset="0"/>
                        </a:rPr>
                        <a:t> Invest 2020;43: 1717–1722.</a:t>
                      </a:r>
                      <a:endParaRPr lang="sr-Latn-RS" sz="1200" b="0" dirty="0">
                        <a:solidFill>
                          <a:srgbClr val="7030A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None/>
                      </a:pPr>
                      <a:r>
                        <a:rPr lang="en-US" sz="1200" b="0" dirty="0" err="1">
                          <a:solidFill>
                            <a:srgbClr val="003300"/>
                          </a:solidFill>
                          <a:effectLst/>
                          <a:latin typeface="Gill Sans Light (Body)"/>
                          <a:ea typeface="Calibri" panose="020F0502020204030204" pitchFamily="34" charset="0"/>
                          <a:cs typeface="Arial" panose="020B0604020202020204" pitchFamily="34" charset="0"/>
                        </a:rPr>
                        <a:t>Nedeljković-Beleslin</a:t>
                      </a:r>
                      <a:r>
                        <a:rPr lang="en-US" sz="1200" b="0" dirty="0">
                          <a:solidFill>
                            <a:srgbClr val="003300"/>
                          </a:solidFill>
                          <a:effectLst/>
                          <a:latin typeface="Gill Sans Light (Body)"/>
                          <a:ea typeface="Calibri" panose="020F0502020204030204" pitchFamily="34" charset="0"/>
                          <a:cs typeface="Arial" panose="020B0604020202020204" pitchFamily="34" charset="0"/>
                        </a:rPr>
                        <a:t> B, </a:t>
                      </a:r>
                      <a:r>
                        <a:rPr lang="en-US" sz="1200" b="0" dirty="0" err="1">
                          <a:solidFill>
                            <a:srgbClr val="003300"/>
                          </a:solidFill>
                          <a:effectLst/>
                          <a:latin typeface="Gill Sans Light (Body)"/>
                          <a:ea typeface="Calibri" panose="020F0502020204030204" pitchFamily="34" charset="0"/>
                          <a:cs typeface="Arial" panose="020B0604020202020204" pitchFamily="34" charset="0"/>
                        </a:rPr>
                        <a:t>Ćirić</a:t>
                      </a:r>
                      <a:r>
                        <a:rPr lang="en-US" sz="1200" b="0" dirty="0">
                          <a:solidFill>
                            <a:srgbClr val="003300"/>
                          </a:solidFill>
                          <a:effectLst/>
                          <a:latin typeface="Gill Sans Light (Body)"/>
                          <a:ea typeface="Calibri" panose="020F0502020204030204" pitchFamily="34" charset="0"/>
                          <a:cs typeface="Arial" panose="020B0604020202020204" pitchFamily="34" charset="0"/>
                        </a:rPr>
                        <a:t> J, </a:t>
                      </a:r>
                      <a:r>
                        <a:rPr lang="en-US" sz="1200" b="0" dirty="0" err="1">
                          <a:solidFill>
                            <a:srgbClr val="003300"/>
                          </a:solidFill>
                          <a:effectLst/>
                          <a:latin typeface="Gill Sans Light (Body)"/>
                          <a:ea typeface="Calibri" panose="020F0502020204030204" pitchFamily="34" charset="0"/>
                          <a:cs typeface="Arial" panose="020B0604020202020204" pitchFamily="34" charset="0"/>
                        </a:rPr>
                        <a:t>Stojković</a:t>
                      </a:r>
                      <a:r>
                        <a:rPr lang="en-US" sz="1200" b="0" dirty="0">
                          <a:solidFill>
                            <a:srgbClr val="003300"/>
                          </a:solidFill>
                          <a:effectLst/>
                          <a:latin typeface="Gill Sans Light (Body)"/>
                          <a:ea typeface="Calibri" panose="020F0502020204030204" pitchFamily="34" charset="0"/>
                          <a:cs typeface="Arial" panose="020B0604020202020204" pitchFamily="34" charset="0"/>
                        </a:rPr>
                        <a:t> M, et al. Comparison of efficacy and safety of parenteral versus parenteral and oral glucocorticoid therapy in Graves' orbitopathy. Int J Clin </a:t>
                      </a:r>
                      <a:r>
                        <a:rPr lang="en-US" sz="1200" b="0" dirty="0" err="1">
                          <a:solidFill>
                            <a:srgbClr val="003300"/>
                          </a:solidFill>
                          <a:effectLst/>
                          <a:latin typeface="Gill Sans Light (Body)"/>
                          <a:ea typeface="Calibri" panose="020F0502020204030204" pitchFamily="34" charset="0"/>
                          <a:cs typeface="Arial" panose="020B0604020202020204" pitchFamily="34" charset="0"/>
                        </a:rPr>
                        <a:t>Pract</a:t>
                      </a:r>
                      <a:r>
                        <a:rPr lang="en-US" sz="1200" b="0" dirty="0">
                          <a:solidFill>
                            <a:srgbClr val="003300"/>
                          </a:solidFill>
                          <a:effectLst/>
                          <a:latin typeface="Gill Sans Light (Body)"/>
                          <a:ea typeface="Calibri" panose="020F0502020204030204" pitchFamily="34" charset="0"/>
                          <a:cs typeface="Arial" panose="020B0604020202020204" pitchFamily="34" charset="0"/>
                        </a:rPr>
                        <a:t> 2020 Jul 10;e13608.</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None/>
                      </a:pPr>
                      <a:r>
                        <a:rPr lang="en-US" sz="1200" b="0" dirty="0">
                          <a:solidFill>
                            <a:srgbClr val="7030A0"/>
                          </a:solidFill>
                          <a:effectLst/>
                          <a:latin typeface="Gill Sans Light (Body)"/>
                          <a:ea typeface="Calibri" panose="020F0502020204030204" pitchFamily="34" charset="0"/>
                          <a:cs typeface="Arial" panose="020B0604020202020204" pitchFamily="34" charset="0"/>
                        </a:rPr>
                        <a:t>Topic A, </a:t>
                      </a:r>
                      <a:r>
                        <a:rPr lang="en-US" sz="1200" b="0" dirty="0" err="1">
                          <a:solidFill>
                            <a:srgbClr val="7030A0"/>
                          </a:solidFill>
                          <a:effectLst/>
                          <a:latin typeface="Gill Sans Light (Body)"/>
                          <a:ea typeface="Calibri" panose="020F0502020204030204" pitchFamily="34" charset="0"/>
                          <a:cs typeface="Arial" panose="020B0604020202020204" pitchFamily="34" charset="0"/>
                        </a:rPr>
                        <a:t>Francuski</a:t>
                      </a:r>
                      <a:r>
                        <a:rPr lang="en-US" sz="1200" b="0" dirty="0">
                          <a:solidFill>
                            <a:srgbClr val="7030A0"/>
                          </a:solidFill>
                          <a:effectLst/>
                          <a:latin typeface="Gill Sans Light (Body)"/>
                          <a:ea typeface="Calibri" panose="020F0502020204030204" pitchFamily="34" charset="0"/>
                          <a:cs typeface="Arial" panose="020B0604020202020204" pitchFamily="34" charset="0"/>
                        </a:rPr>
                        <a:t> </a:t>
                      </a:r>
                      <a:r>
                        <a:rPr lang="en-US" sz="1200" b="0" dirty="0" err="1">
                          <a:solidFill>
                            <a:srgbClr val="7030A0"/>
                          </a:solidFill>
                          <a:effectLst/>
                          <a:latin typeface="Gill Sans Light (Body)"/>
                          <a:ea typeface="Calibri" panose="020F0502020204030204" pitchFamily="34" charset="0"/>
                          <a:cs typeface="Arial" panose="020B0604020202020204" pitchFamily="34" charset="0"/>
                        </a:rPr>
                        <a:t>Dj</a:t>
                      </a:r>
                      <a:r>
                        <a:rPr lang="en-US" sz="1200" b="0" dirty="0">
                          <a:solidFill>
                            <a:srgbClr val="7030A0"/>
                          </a:solidFill>
                          <a:effectLst/>
                          <a:latin typeface="Gill Sans Light (Body)"/>
                          <a:ea typeface="Calibri" panose="020F0502020204030204" pitchFamily="34" charset="0"/>
                          <a:cs typeface="Arial" panose="020B0604020202020204" pitchFamily="34" charset="0"/>
                        </a:rPr>
                        <a:t>, Markovic B, et al. Gender-related reference intervals of urinary 8-oxo-7,8-dihydro-2′-deoxyguanosine determined by liquid chromatography-tandem mass spectrometry in Serbian population. </a:t>
                      </a:r>
                      <a:r>
                        <a:rPr lang="en-US" sz="1200" b="0" dirty="0" err="1">
                          <a:solidFill>
                            <a:srgbClr val="7030A0"/>
                          </a:solidFill>
                          <a:effectLst/>
                          <a:latin typeface="Gill Sans Light (Body)"/>
                          <a:ea typeface="Calibri" panose="020F0502020204030204" pitchFamily="34" charset="0"/>
                          <a:cs typeface="Arial" panose="020B0604020202020204" pitchFamily="34" charset="0"/>
                        </a:rPr>
                        <a:t>Clin</a:t>
                      </a:r>
                      <a:r>
                        <a:rPr lang="en-US" sz="1200" b="0" dirty="0">
                          <a:solidFill>
                            <a:srgbClr val="7030A0"/>
                          </a:solidFill>
                          <a:effectLst/>
                          <a:latin typeface="Gill Sans Light (Body)"/>
                          <a:ea typeface="Calibri" panose="020F0502020204030204" pitchFamily="34" charset="0"/>
                          <a:cs typeface="Arial" panose="020B0604020202020204" pitchFamily="34" charset="0"/>
                        </a:rPr>
                        <a:t> </a:t>
                      </a:r>
                      <a:r>
                        <a:rPr lang="en-US" sz="1200" b="0" dirty="0" err="1">
                          <a:solidFill>
                            <a:srgbClr val="7030A0"/>
                          </a:solidFill>
                          <a:effectLst/>
                          <a:latin typeface="Gill Sans Light (Body)"/>
                          <a:ea typeface="Calibri" panose="020F0502020204030204" pitchFamily="34" charset="0"/>
                          <a:cs typeface="Arial" panose="020B0604020202020204" pitchFamily="34" charset="0"/>
                        </a:rPr>
                        <a:t>Biochem</a:t>
                      </a:r>
                      <a:r>
                        <a:rPr lang="en-US" sz="1200" b="0" dirty="0">
                          <a:solidFill>
                            <a:srgbClr val="7030A0"/>
                          </a:solidFill>
                          <a:effectLst/>
                          <a:latin typeface="Gill Sans Light (Body)"/>
                          <a:ea typeface="Calibri" panose="020F0502020204030204" pitchFamily="34" charset="0"/>
                          <a:cs typeface="Arial" panose="020B0604020202020204" pitchFamily="34" charset="0"/>
                        </a:rPr>
                        <a:t> 2013;46:321-326.</a:t>
                      </a:r>
                      <a:endParaRPr lang="sr-Latn-RS" sz="1200" b="0" dirty="0">
                        <a:solidFill>
                          <a:srgbClr val="7030A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None/>
                      </a:pPr>
                      <a:r>
                        <a:rPr lang="en-US" sz="1200" b="0" dirty="0" err="1">
                          <a:solidFill>
                            <a:srgbClr val="003300"/>
                          </a:solidFill>
                          <a:effectLst/>
                          <a:latin typeface="Gill Sans Light (Body)"/>
                          <a:ea typeface="Calibri" panose="020F0502020204030204" pitchFamily="34" charset="0"/>
                          <a:cs typeface="Arial" panose="020B0604020202020204" pitchFamily="34" charset="0"/>
                        </a:rPr>
                        <a:t>Becarevic</a:t>
                      </a:r>
                      <a:r>
                        <a:rPr lang="en-US" sz="1200" b="0" dirty="0">
                          <a:solidFill>
                            <a:srgbClr val="003300"/>
                          </a:solidFill>
                          <a:effectLst/>
                          <a:latin typeface="Gill Sans Light (Body)"/>
                          <a:ea typeface="Calibri" panose="020F0502020204030204" pitchFamily="34" charset="0"/>
                          <a:cs typeface="Arial" panose="020B0604020202020204" pitchFamily="34" charset="0"/>
                        </a:rPr>
                        <a:t> M, </a:t>
                      </a:r>
                      <a:r>
                        <a:rPr lang="en-US" sz="1200" b="0" dirty="0" err="1">
                          <a:solidFill>
                            <a:srgbClr val="003300"/>
                          </a:solidFill>
                          <a:effectLst/>
                          <a:latin typeface="Gill Sans Light (Body)"/>
                          <a:ea typeface="Calibri" panose="020F0502020204030204" pitchFamily="34" charset="0"/>
                          <a:cs typeface="Arial" panose="020B0604020202020204" pitchFamily="34" charset="0"/>
                        </a:rPr>
                        <a:t>Mirkovic</a:t>
                      </a:r>
                      <a:r>
                        <a:rPr lang="en-US" sz="1200" b="0" dirty="0">
                          <a:solidFill>
                            <a:srgbClr val="003300"/>
                          </a:solidFill>
                          <a:effectLst/>
                          <a:latin typeface="Gill Sans Light (Body)"/>
                          <a:ea typeface="Calibri" panose="020F0502020204030204" pitchFamily="34" charset="0"/>
                          <a:cs typeface="Arial" panose="020B0604020202020204" pitchFamily="34" charset="0"/>
                        </a:rPr>
                        <a:t> D, </a:t>
                      </a:r>
                      <a:r>
                        <a:rPr lang="en-US" sz="1200" b="0" dirty="0" err="1">
                          <a:solidFill>
                            <a:srgbClr val="003300"/>
                          </a:solidFill>
                          <a:effectLst/>
                          <a:latin typeface="Gill Sans Light (Body)"/>
                          <a:ea typeface="Calibri" panose="020F0502020204030204" pitchFamily="34" charset="0"/>
                          <a:cs typeface="Arial" panose="020B0604020202020204" pitchFamily="34" charset="0"/>
                        </a:rPr>
                        <a:t>Ignjatovic</a:t>
                      </a:r>
                      <a:r>
                        <a:rPr lang="en-US" sz="1200" b="0" dirty="0">
                          <a:solidFill>
                            <a:srgbClr val="003300"/>
                          </a:solidFill>
                          <a:effectLst/>
                          <a:latin typeface="Gill Sans Light (Body)"/>
                          <a:ea typeface="Calibri" panose="020F0502020204030204" pitchFamily="34" charset="0"/>
                          <a:cs typeface="Arial" panose="020B0604020202020204" pitchFamily="34" charset="0"/>
                        </a:rPr>
                        <a:t> S. Double positivity of the IgG isotype of both anticardiolipin and anti-β2gpI antibodies is associated with the highest number of vascular impairment parameters in patients with primary antiphospholipid syndrome: preliminary data. Clin </a:t>
                      </a:r>
                      <a:r>
                        <a:rPr lang="en-US" sz="1200" b="0" dirty="0" err="1">
                          <a:solidFill>
                            <a:srgbClr val="003300"/>
                          </a:solidFill>
                          <a:effectLst/>
                          <a:latin typeface="Gill Sans Light (Body)"/>
                          <a:ea typeface="Calibri" panose="020F0502020204030204" pitchFamily="34" charset="0"/>
                          <a:cs typeface="Arial" panose="020B0604020202020204" pitchFamily="34" charset="0"/>
                        </a:rPr>
                        <a:t>Rheumatol</a:t>
                      </a:r>
                      <a:r>
                        <a:rPr lang="en-US" sz="1200" b="0" dirty="0">
                          <a:solidFill>
                            <a:srgbClr val="003300"/>
                          </a:solidFill>
                          <a:effectLst/>
                          <a:latin typeface="Gill Sans Light (Body)"/>
                          <a:ea typeface="Calibri" panose="020F0502020204030204" pitchFamily="34" charset="0"/>
                          <a:cs typeface="Arial" panose="020B0604020202020204" pitchFamily="34" charset="0"/>
                        </a:rPr>
                        <a:t> 2016;35:2947–54.</a:t>
                      </a:r>
                      <a:endParaRPr lang="sr-Latn-RS" sz="1200" b="0" dirty="0">
                        <a:solidFill>
                          <a:srgbClr val="003300"/>
                        </a:solidFill>
                        <a:effectLst/>
                        <a:latin typeface="Gill Sans Light (Body)"/>
                        <a:ea typeface="Calibri" panose="020F0502020204030204" pitchFamily="34" charset="0"/>
                        <a:cs typeface="Arial" panose="020B0604020202020204" pitchFamily="34" charset="0"/>
                      </a:endParaRPr>
                    </a:p>
                    <a:p>
                      <a:pPr marL="177800" lvl="0" indent="-177800" algn="l">
                        <a:lnSpc>
                          <a:spcPct val="120000"/>
                        </a:lnSpc>
                        <a:spcAft>
                          <a:spcPts val="0"/>
                        </a:spcAft>
                        <a:buFont typeface="Symbol" panose="05050102010706020507" pitchFamily="18" charset="2"/>
                        <a:buNone/>
                      </a:pPr>
                      <a:r>
                        <a:rPr lang="en-US" sz="1200" b="0" dirty="0" err="1">
                          <a:solidFill>
                            <a:srgbClr val="7030A0"/>
                          </a:solidFill>
                          <a:effectLst/>
                          <a:latin typeface="Gill Sans Light (Body)"/>
                          <a:ea typeface="Calibri" panose="020F0502020204030204" pitchFamily="34" charset="0"/>
                          <a:cs typeface="Arial" panose="020B0604020202020204" pitchFamily="34" charset="0"/>
                        </a:rPr>
                        <a:t>Milinković</a:t>
                      </a:r>
                      <a:r>
                        <a:rPr lang="en-US" sz="1200" b="0" dirty="0">
                          <a:solidFill>
                            <a:srgbClr val="7030A0"/>
                          </a:solidFill>
                          <a:effectLst/>
                          <a:latin typeface="Gill Sans Light (Body)"/>
                          <a:ea typeface="Calibri" panose="020F0502020204030204" pitchFamily="34" charset="0"/>
                          <a:cs typeface="Arial" panose="020B0604020202020204" pitchFamily="34" charset="0"/>
                        </a:rPr>
                        <a:t> N, </a:t>
                      </a:r>
                      <a:r>
                        <a:rPr lang="en-US" sz="1200" b="0" dirty="0" err="1">
                          <a:solidFill>
                            <a:srgbClr val="7030A0"/>
                          </a:solidFill>
                          <a:effectLst/>
                          <a:latin typeface="Gill Sans Light (Body)"/>
                          <a:ea typeface="Calibri" panose="020F0502020204030204" pitchFamily="34" charset="0"/>
                          <a:cs typeface="Arial" panose="020B0604020202020204" pitchFamily="34" charset="0"/>
                        </a:rPr>
                        <a:t>Jovičić</a:t>
                      </a:r>
                      <a:r>
                        <a:rPr lang="en-US" sz="1200" b="0" dirty="0">
                          <a:solidFill>
                            <a:srgbClr val="7030A0"/>
                          </a:solidFill>
                          <a:effectLst/>
                          <a:latin typeface="Gill Sans Light (Body)"/>
                          <a:ea typeface="Calibri" panose="020F0502020204030204" pitchFamily="34" charset="0"/>
                          <a:cs typeface="Arial" panose="020B0604020202020204" pitchFamily="34" charset="0"/>
                        </a:rPr>
                        <a:t> S, </a:t>
                      </a:r>
                      <a:r>
                        <a:rPr lang="en-US" sz="1200" b="0" dirty="0" err="1">
                          <a:solidFill>
                            <a:srgbClr val="7030A0"/>
                          </a:solidFill>
                          <a:effectLst/>
                          <a:latin typeface="Gill Sans Light (Body)"/>
                          <a:ea typeface="Calibri" panose="020F0502020204030204" pitchFamily="34" charset="0"/>
                          <a:cs typeface="Arial" panose="020B0604020202020204" pitchFamily="34" charset="0"/>
                        </a:rPr>
                        <a:t>Ignjatović</a:t>
                      </a:r>
                      <a:r>
                        <a:rPr lang="en-US" sz="1200" b="0" dirty="0">
                          <a:solidFill>
                            <a:srgbClr val="7030A0"/>
                          </a:solidFill>
                          <a:effectLst/>
                          <a:latin typeface="Gill Sans Light (Body)"/>
                          <a:ea typeface="Calibri" panose="020F0502020204030204" pitchFamily="34" charset="0"/>
                          <a:cs typeface="Arial" panose="020B0604020202020204" pitchFamily="34" charset="0"/>
                        </a:rPr>
                        <a:t> S. Measurement uncertainty as a </a:t>
                      </a:r>
                      <a:r>
                        <a:rPr lang="en-US" sz="1200" b="0" dirty="0" err="1">
                          <a:solidFill>
                            <a:srgbClr val="7030A0"/>
                          </a:solidFill>
                          <a:effectLst/>
                          <a:latin typeface="Gill Sans Light (Body)"/>
                          <a:ea typeface="Calibri" panose="020F0502020204030204" pitchFamily="34" charset="0"/>
                          <a:cs typeface="Arial" panose="020B0604020202020204" pitchFamily="34" charset="0"/>
                        </a:rPr>
                        <a:t>univ</a:t>
                      </a:r>
                      <a:r>
                        <a:rPr lang="sr-Latn-RS" sz="1200" b="0" dirty="0">
                          <a:solidFill>
                            <a:srgbClr val="7030A0"/>
                          </a:solidFill>
                          <a:effectLst/>
                          <a:latin typeface="Gill Sans Light (Body)"/>
                          <a:ea typeface="Calibri" panose="020F0502020204030204" pitchFamily="34" charset="0"/>
                          <a:cs typeface="Arial" panose="020B0604020202020204" pitchFamily="34" charset="0"/>
                        </a:rPr>
                        <a:t>e</a:t>
                      </a:r>
                      <a:r>
                        <a:rPr lang="en-US" sz="1200" b="0" dirty="0" err="1">
                          <a:solidFill>
                            <a:srgbClr val="7030A0"/>
                          </a:solidFill>
                          <a:effectLst/>
                          <a:latin typeface="Gill Sans Light (Body)"/>
                          <a:ea typeface="Calibri" panose="020F0502020204030204" pitchFamily="34" charset="0"/>
                          <a:cs typeface="Arial" panose="020B0604020202020204" pitchFamily="34" charset="0"/>
                        </a:rPr>
                        <a:t>rsal</a:t>
                      </a:r>
                      <a:r>
                        <a:rPr lang="en-US" sz="1200" b="0" dirty="0">
                          <a:solidFill>
                            <a:srgbClr val="7030A0"/>
                          </a:solidFill>
                          <a:effectLst/>
                          <a:latin typeface="Gill Sans Light (Body)"/>
                          <a:ea typeface="Calibri" panose="020F0502020204030204" pitchFamily="34" charset="0"/>
                          <a:cs typeface="Arial" panose="020B0604020202020204" pitchFamily="34" charset="0"/>
                        </a:rPr>
                        <a:t> concept: can it be universally applicable in routine laboratory practice? Crit Rev Clin Lab Sci 2020 Jul 16;1–12. </a:t>
                      </a:r>
                      <a:r>
                        <a:rPr lang="en-US" sz="1200" b="0" dirty="0" err="1">
                          <a:solidFill>
                            <a:srgbClr val="7030A0"/>
                          </a:solidFill>
                          <a:effectLst/>
                          <a:latin typeface="Gill Sans Light (Body)"/>
                          <a:ea typeface="Calibri" panose="020F0502020204030204" pitchFamily="34" charset="0"/>
                          <a:cs typeface="Arial" panose="020B0604020202020204" pitchFamily="34" charset="0"/>
                        </a:rPr>
                        <a:t>doi</a:t>
                      </a:r>
                      <a:r>
                        <a:rPr lang="en-US" sz="1200" b="0" dirty="0">
                          <a:solidFill>
                            <a:srgbClr val="7030A0"/>
                          </a:solidFill>
                          <a:effectLst/>
                          <a:latin typeface="Gill Sans Light (Body)"/>
                          <a:ea typeface="Calibri" panose="020F0502020204030204" pitchFamily="34" charset="0"/>
                          <a:cs typeface="Arial" panose="020B0604020202020204" pitchFamily="34" charset="0"/>
                        </a:rPr>
                        <a:t>: 0.1080/10408363.2020.1784838.</a:t>
                      </a:r>
                      <a:endParaRPr lang="sr-Latn-RS" sz="1200" b="0" dirty="0">
                        <a:solidFill>
                          <a:srgbClr val="7030A0"/>
                        </a:solidFill>
                        <a:effectLst/>
                        <a:latin typeface="Gill Sans Light (Body)"/>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 name="TextBox 4"/>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1200" b="0" i="1" u="none" strike="noStrike" cap="none" spc="0" normalizeH="0" baseline="0" dirty="0" smtClean="0">
                <a:ln>
                  <a:noFill/>
                </a:ln>
                <a:solidFill>
                  <a:schemeClr val="accent1">
                    <a:lumMod val="75000"/>
                  </a:schemeClr>
                </a:solidFill>
                <a:effectLst/>
                <a:uFillTx/>
                <a:latin typeface="+mn-lt"/>
                <a:ea typeface="+mn-ea"/>
                <a:cs typeface="+mn-cs"/>
                <a:sym typeface="Gill Sans Light"/>
              </a:rPr>
              <a:t>Full bibliography</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lang="en-US" sz="1200" dirty="0" smtClean="0">
                <a:solidFill>
                  <a:schemeClr val="accent1">
                    <a:lumMod val="75000"/>
                  </a:schemeClr>
                </a:solidFill>
              </a:rPr>
              <a:t>Faculty </a:t>
            </a:r>
            <a:r>
              <a:rPr lang="en-US" sz="1200" dirty="0">
                <a:solidFill>
                  <a:schemeClr val="accent1">
                    <a:lumMod val="75000"/>
                  </a:schemeClr>
                </a:solidFill>
              </a:rPr>
              <a:t>of </a:t>
            </a:r>
            <a:r>
              <a:rPr lang="en-US" sz="1200" dirty="0" smtClean="0">
                <a:solidFill>
                  <a:schemeClr val="accent1">
                    <a:lumMod val="75000"/>
                  </a:schemeClr>
                </a:solidFill>
              </a:rPr>
              <a:t>Pharmacy</a:t>
            </a:r>
            <a:r>
              <a:rPr lang="sr-Latn-RS" sz="1200" dirty="0" smtClean="0">
                <a:solidFill>
                  <a:schemeClr val="accent1">
                    <a:lumMod val="75000"/>
                  </a:schemeClr>
                </a:solidFill>
              </a:rPr>
              <a:t> </a:t>
            </a:r>
            <a:r>
              <a:rPr lang="en-US" sz="1200" dirty="0" smtClean="0">
                <a:solidFill>
                  <a:schemeClr val="accent1">
                    <a:lumMod val="75000"/>
                  </a:schemeClr>
                </a:solidFill>
              </a:rPr>
              <a:t>Repository</a:t>
            </a:r>
            <a:r>
              <a:rPr lang="sr-Latn-RS" sz="1200" dirty="0" smtClean="0">
                <a:solidFill>
                  <a:schemeClr val="accent1">
                    <a:lumMod val="75000"/>
                  </a:schemeClr>
                </a:solidFill>
              </a:rPr>
              <a:t> </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3603763101"/>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924106" y="857972"/>
            <a:ext cx="5161669" cy="841256"/>
          </a:xfrm>
        </p:spPr>
        <p:txBody>
          <a:bodyPr/>
          <a:lstStyle/>
          <a:p>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r>
              <a:rPr lang="sr-Latn-RS" sz="2400" dirty="0" smtClean="0">
                <a:solidFill>
                  <a:srgbClr val="7030A0"/>
                </a:solidFill>
              </a:rPr>
              <a:t>prof</a:t>
            </a:r>
            <a:r>
              <a:rPr lang="sr-Latn-RS" sz="2400" dirty="0">
                <a:solidFill>
                  <a:srgbClr val="7030A0"/>
                </a:solidFill>
              </a:rPr>
              <a:t>. </a:t>
            </a:r>
            <a:r>
              <a:rPr lang="sr-Latn-RS" sz="2400" dirty="0" smtClean="0">
                <a:solidFill>
                  <a:srgbClr val="7030A0"/>
                </a:solidFill>
              </a:rPr>
              <a:t>Jelena </a:t>
            </a:r>
            <a:r>
              <a:rPr lang="sr-Latn-RS" sz="2400" dirty="0" err="1">
                <a:solidFill>
                  <a:srgbClr val="7030A0"/>
                </a:solidFill>
              </a:rPr>
              <a:t>AntiĆ</a:t>
            </a:r>
            <a:r>
              <a:rPr lang="sr-Latn-RS" sz="2400" dirty="0">
                <a:solidFill>
                  <a:srgbClr val="7030A0"/>
                </a:solidFill>
              </a:rPr>
              <a:t> </a:t>
            </a:r>
            <a:r>
              <a:rPr lang="sr-Latn-RS" sz="2400" dirty="0" err="1">
                <a:solidFill>
                  <a:srgbClr val="7030A0"/>
                </a:solidFill>
              </a:rPr>
              <a:t>StankoviĆ</a:t>
            </a:r>
            <a:endParaRPr lang="en-US" sz="2400" dirty="0">
              <a:solidFill>
                <a:srgbClr val="7030A0"/>
              </a:solidFill>
            </a:endParaRPr>
          </a:p>
        </p:txBody>
      </p:sp>
      <p:sp>
        <p:nvSpPr>
          <p:cNvPr id="4" name="Text Placeholder 3">
            <a:extLst>
              <a:ext uri="{FF2B5EF4-FFF2-40B4-BE49-F238E27FC236}">
                <a16:creationId xmlns:a16="http://schemas.microsoft.com/office/drawing/2014/main" id="{88352119-476B-4847-891D-39732FF6DFDA}"/>
              </a:ext>
            </a:extLst>
          </p:cNvPr>
          <p:cNvSpPr>
            <a:spLocks noGrp="1"/>
          </p:cNvSpPr>
          <p:nvPr>
            <p:ph type="body" sz="quarter" idx="27"/>
          </p:nvPr>
        </p:nvSpPr>
        <p:spPr>
          <a:xfrm>
            <a:off x="924106" y="3445629"/>
            <a:ext cx="3534557" cy="394980"/>
          </a:xfrm>
        </p:spPr>
        <p:txBody>
          <a:bodyPr/>
          <a:lstStyle/>
          <a:p>
            <a:r>
              <a:rPr lang="sr-Latn-RS" dirty="0" err="1">
                <a:solidFill>
                  <a:srgbClr val="7030A0"/>
                </a:solidFill>
              </a:rPr>
              <a:t>Microbiology</a:t>
            </a:r>
            <a:r>
              <a:rPr lang="sr-Latn-RS" dirty="0">
                <a:solidFill>
                  <a:srgbClr val="7030A0"/>
                </a:solidFill>
              </a:rPr>
              <a:t> </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162445630"/>
              </p:ext>
            </p:extLst>
          </p:nvPr>
        </p:nvGraphicFramePr>
        <p:xfrm>
          <a:off x="924106" y="4132583"/>
          <a:ext cx="5989185" cy="4937760"/>
        </p:xfrm>
        <a:graphic>
          <a:graphicData uri="http://schemas.openxmlformats.org/drawingml/2006/table">
            <a:tbl>
              <a:tblPr firstRow="1" bandRow="1">
                <a:tableStyleId>{5940675A-B579-460E-94D1-54222C63F5DA}</a:tableStyleId>
              </a:tblPr>
              <a:tblGrid>
                <a:gridCol w="1101429">
                  <a:extLst>
                    <a:ext uri="{9D8B030D-6E8A-4147-A177-3AD203B41FA5}">
                      <a16:colId xmlns:a16="http://schemas.microsoft.com/office/drawing/2014/main" val="20000"/>
                    </a:ext>
                  </a:extLst>
                </a:gridCol>
                <a:gridCol w="4887756">
                  <a:extLst>
                    <a:ext uri="{9D8B030D-6E8A-4147-A177-3AD203B41FA5}">
                      <a16:colId xmlns:a16="http://schemas.microsoft.com/office/drawing/2014/main" val="20001"/>
                    </a:ext>
                  </a:extLst>
                </a:gridCol>
              </a:tblGrid>
              <a:tr h="245768">
                <a:tc>
                  <a:txBody>
                    <a:bodyPr/>
                    <a:lstStyle/>
                    <a:p>
                      <a:pPr algn="l"/>
                      <a:r>
                        <a:rPr lang="sr-Latn-RS" sz="1200" kern="1200" dirty="0" err="1" smtClean="0">
                          <a:solidFill>
                            <a:srgbClr val="7030A0"/>
                          </a:solidFill>
                          <a:effectLst/>
                        </a:rPr>
                        <a:t>Research</a:t>
                      </a:r>
                      <a:r>
                        <a:rPr lang="sr-Latn-RS" sz="1200" kern="1200" dirty="0" smtClean="0">
                          <a:solidFill>
                            <a:srgbClr val="7030A0"/>
                          </a:solidFill>
                          <a:effectLst/>
                        </a:rPr>
                        <a:t> </a:t>
                      </a:r>
                      <a:r>
                        <a:rPr lang="sr-Latn-RS" sz="1200" kern="1200" dirty="0" err="1" smtClean="0">
                          <a:solidFill>
                            <a:srgbClr val="7030A0"/>
                          </a:solidFill>
                          <a:effectLst/>
                        </a:rPr>
                        <a:t>topic</a:t>
                      </a:r>
                      <a:r>
                        <a:rPr lang="sr-Latn-RS" sz="1200" kern="1200" dirty="0" smtClean="0">
                          <a:solidFill>
                            <a:srgbClr val="7030A0"/>
                          </a:solidFill>
                          <a:effectLst/>
                        </a:rPr>
                        <a:t> </a:t>
                      </a:r>
                      <a:r>
                        <a:rPr lang="sr-Latn-RS" sz="1200" kern="1200" dirty="0" err="1" smtClean="0">
                          <a:solidFill>
                            <a:srgbClr val="7030A0"/>
                          </a:solidFill>
                          <a:effectLst/>
                        </a:rPr>
                        <a:t>title</a:t>
                      </a:r>
                      <a:r>
                        <a:rPr lang="sr-Latn-RS" sz="1200" b="0" i="0" u="none" strike="noStrike" cap="none" spc="0" baseline="0" dirty="0" smtClean="0">
                          <a:ln>
                            <a:noFill/>
                          </a:ln>
                          <a:solidFill>
                            <a:srgbClr val="7030A0"/>
                          </a:solidFill>
                          <a:effectLst/>
                          <a:uFillTx/>
                          <a:latin typeface="Gill Sans Light (Body)"/>
                          <a:ea typeface="+mn-ea"/>
                          <a:cs typeface="+mn-cs"/>
                          <a:sym typeface="Gill Sans"/>
                        </a:rPr>
                        <a:t>:</a:t>
                      </a:r>
                      <a:endParaRPr lang="en-US" sz="1200" b="0" dirty="0">
                        <a:solidFill>
                          <a:srgbClr val="7030A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en-US" sz="1200" b="0" dirty="0">
                          <a:solidFill>
                            <a:srgbClr val="7030A0"/>
                          </a:solidFill>
                          <a:latin typeface="Gill Sans Light (Body)"/>
                        </a:rPr>
                        <a:t>Investigation of antimicrobial and </a:t>
                      </a:r>
                      <a:r>
                        <a:rPr lang="sr-Latn-RS" sz="1200" b="0" dirty="0">
                          <a:solidFill>
                            <a:srgbClr val="7030A0"/>
                          </a:solidFill>
                          <a:latin typeface="Gill Sans Light (Body)"/>
                        </a:rPr>
                        <a:t/>
                      </a:r>
                      <a:br>
                        <a:rPr lang="sr-Latn-RS" sz="1200" b="0" dirty="0">
                          <a:solidFill>
                            <a:srgbClr val="7030A0"/>
                          </a:solidFill>
                          <a:latin typeface="Gill Sans Light (Body)"/>
                        </a:rPr>
                      </a:br>
                      <a:r>
                        <a:rPr lang="en-US" sz="1200" b="0" dirty="0">
                          <a:solidFill>
                            <a:srgbClr val="7030A0"/>
                          </a:solidFill>
                          <a:latin typeface="Gill Sans Light (Body)"/>
                        </a:rPr>
                        <a:t>anti-proliferative compounds</a:t>
                      </a:r>
                      <a:endParaRPr lang="sr-Latn-RS" sz="1200" b="0" dirty="0">
                        <a:solidFill>
                          <a:srgbClr val="7030A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l"/>
                      <a:r>
                        <a:rPr lang="sr-Latn-RS" sz="1200" kern="1200" dirty="0" smtClean="0">
                          <a:solidFill>
                            <a:srgbClr val="003300"/>
                          </a:solidFill>
                          <a:effectLst/>
                          <a:latin typeface="Gill Sans Light (Body)"/>
                        </a:rPr>
                        <a:t>RG </a:t>
                      </a:r>
                      <a:r>
                        <a:rPr lang="sr-Latn-RS" sz="1200" kern="1200" dirty="0" err="1" smtClean="0">
                          <a:solidFill>
                            <a:srgbClr val="003300"/>
                          </a:solidFill>
                          <a:effectLst/>
                          <a:latin typeface="Gill Sans Light (Body)"/>
                        </a:rPr>
                        <a:t>members</a:t>
                      </a:r>
                      <a:r>
                        <a:rPr lang="sr-Latn-RS" sz="1200" b="0" dirty="0" smtClean="0">
                          <a:solidFill>
                            <a:srgbClr val="003300"/>
                          </a:solidFill>
                          <a:latin typeface="Gill Sans Light (Body)"/>
                        </a:rPr>
                        <a:t>:</a:t>
                      </a:r>
                      <a:endParaRPr lang="en-US" sz="1200" b="0" dirty="0">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sr-Latn-RS" sz="1200" b="0" dirty="0" smtClean="0">
                          <a:solidFill>
                            <a:srgbClr val="003300"/>
                          </a:solidFill>
                          <a:latin typeface="Gill Sans Light (Body)"/>
                        </a:rPr>
                        <a:t>Dr. Jelena </a:t>
                      </a:r>
                      <a:r>
                        <a:rPr lang="sr-Latn-RS" sz="1200" b="0" dirty="0">
                          <a:solidFill>
                            <a:srgbClr val="003300"/>
                          </a:solidFill>
                          <a:latin typeface="Gill Sans Light (Body)"/>
                        </a:rPr>
                        <a:t>Antić </a:t>
                      </a:r>
                      <a:r>
                        <a:rPr lang="sr-Latn-RS" sz="1200" b="0" dirty="0" smtClean="0">
                          <a:solidFill>
                            <a:srgbClr val="003300"/>
                          </a:solidFill>
                          <a:latin typeface="Gill Sans Light (Body)"/>
                        </a:rPr>
                        <a:t>Stanković, </a:t>
                      </a:r>
                      <a:r>
                        <a:rPr lang="sr-Latn-RS" sz="1200" b="0" dirty="0" err="1" smtClean="0">
                          <a:solidFill>
                            <a:srgbClr val="003300"/>
                          </a:solidFill>
                          <a:latin typeface="Gill Sans Light (Body)"/>
                        </a:rPr>
                        <a:t>Full</a:t>
                      </a:r>
                      <a:r>
                        <a:rPr lang="sr-Latn-RS" sz="1200" b="0" dirty="0" smtClean="0">
                          <a:solidFill>
                            <a:srgbClr val="003300"/>
                          </a:solidFill>
                          <a:latin typeface="Gill Sans Light (Body)"/>
                        </a:rPr>
                        <a:t> </a:t>
                      </a:r>
                      <a:r>
                        <a:rPr lang="sr-Latn-RS" sz="1200" b="0" dirty="0" err="1" smtClean="0">
                          <a:solidFill>
                            <a:srgbClr val="003300"/>
                          </a:solidFill>
                          <a:latin typeface="Gill Sans Light (Body)"/>
                        </a:rPr>
                        <a:t>Professor</a:t>
                      </a:r>
                      <a:endParaRPr lang="sr-Latn-RS" sz="1200" b="0" dirty="0">
                        <a:solidFill>
                          <a:srgbClr val="003300"/>
                        </a:solidFill>
                        <a:latin typeface="Gill Sans Light (Body)"/>
                      </a:endParaRPr>
                    </a:p>
                    <a:p>
                      <a:pPr algn="l"/>
                      <a:r>
                        <a:rPr lang="sr-Latn-RS" sz="1200" b="0" dirty="0" smtClean="0">
                          <a:solidFill>
                            <a:srgbClr val="003300"/>
                          </a:solidFill>
                          <a:latin typeface="Gill Sans Light (Body)"/>
                        </a:rPr>
                        <a:t>Dr. </a:t>
                      </a:r>
                      <a:r>
                        <a:rPr lang="vi-VN" sz="1200" b="0" dirty="0" smtClean="0">
                          <a:solidFill>
                            <a:srgbClr val="003300"/>
                          </a:solidFill>
                          <a:latin typeface="Gill Sans Light (Body)"/>
                        </a:rPr>
                        <a:t>Dragana </a:t>
                      </a:r>
                      <a:r>
                        <a:rPr lang="vi-VN" sz="1200" b="0" dirty="0">
                          <a:solidFill>
                            <a:srgbClr val="003300"/>
                          </a:solidFill>
                          <a:latin typeface="Gill Sans Light (Body)"/>
                        </a:rPr>
                        <a:t>Bo</a:t>
                      </a:r>
                      <a:r>
                        <a:rPr lang="sr-Latn-RS" sz="1200" b="0" dirty="0">
                          <a:solidFill>
                            <a:srgbClr val="003300"/>
                          </a:solidFill>
                          <a:latin typeface="Gill Sans Light (Body)"/>
                        </a:rPr>
                        <a:t>ž</a:t>
                      </a:r>
                      <a:r>
                        <a:rPr lang="vi-VN" sz="1200" b="0" dirty="0">
                          <a:solidFill>
                            <a:srgbClr val="003300"/>
                          </a:solidFill>
                          <a:latin typeface="Gill Sans Light (Body)"/>
                        </a:rPr>
                        <a:t>i</a:t>
                      </a:r>
                      <a:r>
                        <a:rPr lang="sr-Latn-RS" sz="1200" b="0" dirty="0" smtClean="0">
                          <a:solidFill>
                            <a:srgbClr val="003300"/>
                          </a:solidFill>
                          <a:latin typeface="Gill Sans Light (Body)"/>
                        </a:rPr>
                        <a:t>ć,</a:t>
                      </a:r>
                      <a:r>
                        <a:rPr lang="sr-Latn-RS" sz="1200" b="0" baseline="0" dirty="0" smtClean="0">
                          <a:solidFill>
                            <a:srgbClr val="003300"/>
                          </a:solidFill>
                          <a:latin typeface="Gill Sans Light (Body)"/>
                        </a:rPr>
                        <a:t> </a:t>
                      </a:r>
                      <a:r>
                        <a:rPr lang="sr-Latn-RS" sz="1200" b="0" baseline="0" dirty="0" err="1" smtClean="0">
                          <a:solidFill>
                            <a:srgbClr val="003300"/>
                          </a:solidFill>
                          <a:latin typeface="Gill Sans Light (Body)"/>
                        </a:rPr>
                        <a:t>Associate</a:t>
                      </a:r>
                      <a:r>
                        <a:rPr lang="sr-Latn-RS" sz="1200" b="0" baseline="0" dirty="0" smtClean="0">
                          <a:solidFill>
                            <a:srgbClr val="003300"/>
                          </a:solidFill>
                          <a:latin typeface="Gill Sans Light (Body)"/>
                        </a:rPr>
                        <a:t> </a:t>
                      </a:r>
                      <a:r>
                        <a:rPr lang="sr-Latn-RS" sz="1200" b="0" baseline="0" dirty="0" err="1" smtClean="0">
                          <a:solidFill>
                            <a:srgbClr val="003300"/>
                          </a:solidFill>
                          <a:latin typeface="Gill Sans Light (Body)"/>
                        </a:rPr>
                        <a:t>Professor</a:t>
                      </a:r>
                      <a:endParaRPr lang="vi-VN" sz="1200" b="0" dirty="0">
                        <a:solidFill>
                          <a:srgbClr val="003300"/>
                        </a:solidFill>
                        <a:latin typeface="Gill Sans Light (Body)"/>
                      </a:endParaRPr>
                    </a:p>
                    <a:p>
                      <a:pPr algn="l"/>
                      <a:r>
                        <a:rPr lang="sr-Latn-RS" sz="1200" b="0" dirty="0" smtClean="0">
                          <a:solidFill>
                            <a:srgbClr val="003300"/>
                          </a:solidFill>
                          <a:latin typeface="Gill Sans Light (Body)"/>
                        </a:rPr>
                        <a:t>Dr. </a:t>
                      </a:r>
                      <a:r>
                        <a:rPr lang="vi-VN" sz="1200" b="0" dirty="0" smtClean="0">
                          <a:solidFill>
                            <a:srgbClr val="003300"/>
                          </a:solidFill>
                          <a:latin typeface="Gill Sans Light (Body)"/>
                        </a:rPr>
                        <a:t>Brankica </a:t>
                      </a:r>
                      <a:r>
                        <a:rPr lang="vi-VN" sz="1200" b="0" dirty="0">
                          <a:solidFill>
                            <a:srgbClr val="003300"/>
                          </a:solidFill>
                          <a:latin typeface="Gill Sans Light (Body)"/>
                        </a:rPr>
                        <a:t>Filipi</a:t>
                      </a:r>
                      <a:r>
                        <a:rPr lang="sr-Latn-RS" sz="1200" b="0" dirty="0" smtClean="0">
                          <a:solidFill>
                            <a:srgbClr val="003300"/>
                          </a:solidFill>
                          <a:latin typeface="Gill Sans Light (Body)"/>
                        </a:rPr>
                        <a:t>ć, </a:t>
                      </a:r>
                      <a:r>
                        <a:rPr lang="sr-Latn-RS" sz="1200" b="0" dirty="0" err="1" smtClean="0">
                          <a:solidFill>
                            <a:srgbClr val="003300"/>
                          </a:solidFill>
                          <a:latin typeface="Gill Sans Light (Body)"/>
                        </a:rPr>
                        <a:t>Associate</a:t>
                      </a:r>
                      <a:r>
                        <a:rPr lang="sr-Latn-RS" sz="1200" b="0" dirty="0" smtClean="0">
                          <a:solidFill>
                            <a:srgbClr val="003300"/>
                          </a:solidFill>
                          <a:latin typeface="Gill Sans Light (Body)"/>
                        </a:rPr>
                        <a:t> </a:t>
                      </a:r>
                      <a:r>
                        <a:rPr lang="sr-Latn-RS" sz="1200" b="0" dirty="0" err="1" smtClean="0">
                          <a:solidFill>
                            <a:srgbClr val="003300"/>
                          </a:solidFill>
                          <a:latin typeface="Gill Sans Light (Body)"/>
                        </a:rPr>
                        <a:t>Professor</a:t>
                      </a:r>
                      <a:r>
                        <a:rPr lang="sr-Latn-RS" sz="1200" b="0" dirty="0" smtClean="0">
                          <a:solidFill>
                            <a:srgbClr val="003300"/>
                          </a:solidFill>
                          <a:latin typeface="Gill Sans Light (Body)"/>
                        </a:rPr>
                        <a:t> </a:t>
                      </a:r>
                      <a:endParaRPr lang="vi-VN" sz="1200" b="0" dirty="0">
                        <a:solidFill>
                          <a:srgbClr val="003300"/>
                        </a:solidFill>
                        <a:latin typeface="Gill Sans Light (Body)"/>
                      </a:endParaRPr>
                    </a:p>
                    <a:p>
                      <a:pPr algn="l"/>
                      <a:r>
                        <a:rPr lang="sr-Latn-RS" sz="1200" b="0" dirty="0" smtClean="0">
                          <a:solidFill>
                            <a:srgbClr val="003300"/>
                          </a:solidFill>
                          <a:latin typeface="Gill Sans Light (Body)"/>
                        </a:rPr>
                        <a:t>Dr. </a:t>
                      </a:r>
                      <a:r>
                        <a:rPr lang="vi-VN" sz="1200" b="0" dirty="0" smtClean="0">
                          <a:solidFill>
                            <a:srgbClr val="003300"/>
                          </a:solidFill>
                          <a:latin typeface="Gill Sans Light (Body)"/>
                        </a:rPr>
                        <a:t>Slađana </a:t>
                      </a:r>
                      <a:r>
                        <a:rPr lang="vi-VN" sz="1200" b="0" dirty="0">
                          <a:solidFill>
                            <a:srgbClr val="003300"/>
                          </a:solidFill>
                          <a:latin typeface="Gill Sans Light (Body)"/>
                        </a:rPr>
                        <a:t>Tanaskovi</a:t>
                      </a:r>
                      <a:r>
                        <a:rPr lang="sr-Latn-RS" sz="1200" b="0" dirty="0" smtClean="0">
                          <a:solidFill>
                            <a:srgbClr val="003300"/>
                          </a:solidFill>
                          <a:latin typeface="Gill Sans Light (Body)"/>
                        </a:rPr>
                        <a:t>ć, </a:t>
                      </a:r>
                      <a:r>
                        <a:rPr lang="sr-Latn-RS" sz="1200" b="0" dirty="0" err="1" smtClean="0">
                          <a:solidFill>
                            <a:srgbClr val="003300"/>
                          </a:solidFill>
                          <a:latin typeface="Gill Sans Light (Body)"/>
                        </a:rPr>
                        <a:t>Associate</a:t>
                      </a:r>
                      <a:r>
                        <a:rPr lang="sr-Latn-RS" sz="1200" b="0" dirty="0" smtClean="0">
                          <a:solidFill>
                            <a:srgbClr val="003300"/>
                          </a:solidFill>
                          <a:latin typeface="Gill Sans Light (Body)"/>
                        </a:rPr>
                        <a:t> </a:t>
                      </a:r>
                      <a:r>
                        <a:rPr lang="sr-Latn-RS" sz="1200" b="0" dirty="0" err="1" smtClean="0">
                          <a:solidFill>
                            <a:srgbClr val="003300"/>
                          </a:solidFill>
                          <a:latin typeface="Gill Sans Light (Body)"/>
                        </a:rPr>
                        <a:t>Professor</a:t>
                      </a:r>
                      <a:r>
                        <a:rPr lang="sr-Latn-RS" sz="1200" b="0" dirty="0" smtClean="0">
                          <a:solidFill>
                            <a:srgbClr val="003300"/>
                          </a:solidFill>
                          <a:latin typeface="Gill Sans Light (Body)"/>
                        </a:rPr>
                        <a:t> </a:t>
                      </a:r>
                      <a:endParaRPr lang="vi-VN" sz="1200" b="0" dirty="0">
                        <a:solidFill>
                          <a:srgbClr val="003300"/>
                        </a:solidFill>
                        <a:latin typeface="Gill Sans Light (Body)"/>
                      </a:endParaRPr>
                    </a:p>
                    <a:p>
                      <a:pPr algn="l"/>
                      <a:r>
                        <a:rPr lang="sr-Latn-RS" sz="1200" b="0" dirty="0" smtClean="0">
                          <a:solidFill>
                            <a:srgbClr val="003300"/>
                          </a:solidFill>
                          <a:latin typeface="Gill Sans Light (Body)"/>
                        </a:rPr>
                        <a:t>Dr. </a:t>
                      </a:r>
                      <a:r>
                        <a:rPr lang="vi-VN" sz="1200" b="0" dirty="0" smtClean="0">
                          <a:solidFill>
                            <a:srgbClr val="003300"/>
                          </a:solidFill>
                          <a:latin typeface="Gill Sans Light (Body)"/>
                        </a:rPr>
                        <a:t>Branka </a:t>
                      </a:r>
                      <a:r>
                        <a:rPr lang="vi-VN" sz="1200" b="0" dirty="0">
                          <a:solidFill>
                            <a:srgbClr val="003300"/>
                          </a:solidFill>
                          <a:latin typeface="Gill Sans Light (Body)"/>
                        </a:rPr>
                        <a:t>Dra</a:t>
                      </a:r>
                      <a:r>
                        <a:rPr lang="sr-Latn-RS" sz="1200" b="0" dirty="0">
                          <a:solidFill>
                            <a:srgbClr val="003300"/>
                          </a:solidFill>
                          <a:latin typeface="Gill Sans Light (Body)"/>
                        </a:rPr>
                        <a:t>ž</a:t>
                      </a:r>
                      <a:r>
                        <a:rPr lang="vi-VN" sz="1200" b="0" dirty="0">
                          <a:solidFill>
                            <a:srgbClr val="003300"/>
                          </a:solidFill>
                          <a:latin typeface="Gill Sans Light (Body)"/>
                        </a:rPr>
                        <a:t>i</a:t>
                      </a:r>
                      <a:r>
                        <a:rPr lang="sr-Latn-RS" sz="1200" b="0" dirty="0" smtClean="0">
                          <a:solidFill>
                            <a:srgbClr val="003300"/>
                          </a:solidFill>
                          <a:latin typeface="Gill Sans Light (Body)"/>
                        </a:rPr>
                        <a:t>ć, </a:t>
                      </a:r>
                      <a:r>
                        <a:rPr lang="sr-Latn-RS" sz="1200" b="0" dirty="0" err="1" smtClean="0">
                          <a:solidFill>
                            <a:srgbClr val="003300"/>
                          </a:solidFill>
                          <a:latin typeface="Gill Sans Light (Body)"/>
                        </a:rPr>
                        <a:t>Assistant</a:t>
                      </a:r>
                      <a:r>
                        <a:rPr lang="sr-Latn-RS" sz="1200" b="0" dirty="0" smtClean="0">
                          <a:solidFill>
                            <a:srgbClr val="003300"/>
                          </a:solidFill>
                          <a:latin typeface="Gill Sans Light (Body)"/>
                        </a:rPr>
                        <a:t> </a:t>
                      </a:r>
                      <a:r>
                        <a:rPr lang="sr-Latn-RS" sz="1200" b="0" dirty="0" err="1" smtClean="0">
                          <a:solidFill>
                            <a:srgbClr val="003300"/>
                          </a:solidFill>
                          <a:latin typeface="Gill Sans Light (Body)"/>
                        </a:rPr>
                        <a:t>Professor</a:t>
                      </a:r>
                      <a:r>
                        <a:rPr lang="sr-Latn-RS" sz="1200" b="0" dirty="0" smtClean="0">
                          <a:solidFill>
                            <a:srgbClr val="003300"/>
                          </a:solidFill>
                          <a:latin typeface="Gill Sans Light (Body)"/>
                        </a:rPr>
                        <a:t> </a:t>
                      </a:r>
                      <a:endParaRPr lang="vi-VN" sz="12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l"/>
                      <a:r>
                        <a:rPr lang="sr-Latn-RS" sz="1200" kern="1200" dirty="0" err="1" smtClean="0">
                          <a:solidFill>
                            <a:srgbClr val="7030A0"/>
                          </a:solidFill>
                          <a:effectLst/>
                        </a:rPr>
                        <a:t>Equipment</a:t>
                      </a:r>
                      <a:r>
                        <a:rPr lang="sr-Latn-RS" sz="1200" kern="1200" dirty="0" smtClean="0">
                          <a:solidFill>
                            <a:srgbClr val="7030A0"/>
                          </a:solidFill>
                          <a:effectLst/>
                        </a:rPr>
                        <a:t> </a:t>
                      </a:r>
                      <a:r>
                        <a:rPr lang="sr-Latn-RS" sz="1200" kern="1200" dirty="0" err="1" smtClean="0">
                          <a:solidFill>
                            <a:srgbClr val="7030A0"/>
                          </a:solidFill>
                          <a:effectLst/>
                        </a:rPr>
                        <a:t>and</a:t>
                      </a:r>
                      <a:r>
                        <a:rPr lang="sr-Latn-RS" sz="1200" kern="1200" dirty="0" smtClean="0">
                          <a:solidFill>
                            <a:srgbClr val="7030A0"/>
                          </a:solidFill>
                          <a:effectLst/>
                        </a:rPr>
                        <a:t> </a:t>
                      </a:r>
                      <a:r>
                        <a:rPr lang="sr-Latn-RS" sz="1200" kern="1200" dirty="0" err="1" smtClean="0">
                          <a:solidFill>
                            <a:srgbClr val="7030A0"/>
                          </a:solidFill>
                          <a:effectLst/>
                        </a:rPr>
                        <a:t>methods</a:t>
                      </a:r>
                      <a:r>
                        <a:rPr lang="sr-Latn-RS" sz="1200" b="0" dirty="0" smtClean="0">
                          <a:solidFill>
                            <a:srgbClr val="7030A0"/>
                          </a:solidFill>
                          <a:latin typeface="Gill Sans Light (Body)"/>
                        </a:rPr>
                        <a:t>: </a:t>
                      </a:r>
                      <a:endParaRPr lang="en-US" sz="1200" b="0" dirty="0">
                        <a:solidFill>
                          <a:srgbClr val="7030A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b="0" i="0" u="none" strike="noStrike" cap="none" spc="0" baseline="0" dirty="0">
                          <a:ln>
                            <a:noFill/>
                          </a:ln>
                          <a:solidFill>
                            <a:srgbClr val="7030A0"/>
                          </a:solidFill>
                          <a:effectLst/>
                          <a:uFillTx/>
                          <a:latin typeface="Gill Sans Light (Body)"/>
                          <a:ea typeface="+mn-ea"/>
                          <a:cs typeface="+mn-cs"/>
                          <a:sym typeface="Gill Sans"/>
                        </a:rPr>
                        <a:t>Our group is mainly focused on pharmaceutical (medicinal) chemistry of the new compounds with potential antimicrobial activities and anti-proliferative effects. Also, we investigate antimicrobial and anti-proliferative effects of compounds of natural origin, especially essential oils</a:t>
                      </a:r>
                      <a:r>
                        <a:rPr lang="sr-Latn-RS" sz="1200" b="0" i="0" u="none" strike="noStrike" cap="none" spc="0" baseline="0" dirty="0">
                          <a:ln>
                            <a:noFill/>
                          </a:ln>
                          <a:solidFill>
                            <a:srgbClr val="7030A0"/>
                          </a:solidFill>
                          <a:effectLst/>
                          <a:uFillTx/>
                          <a:latin typeface="Gill Sans Light (Body)"/>
                          <a:ea typeface="+mn-ea"/>
                          <a:cs typeface="+mn-cs"/>
                          <a:sym typeface="Gill Sans"/>
                        </a:rPr>
                        <a:t>,</a:t>
                      </a:r>
                      <a:r>
                        <a:rPr lang="en-US" sz="1200" b="0" i="0" u="none" strike="noStrike" cap="none" spc="0" baseline="0" dirty="0">
                          <a:ln>
                            <a:noFill/>
                          </a:ln>
                          <a:solidFill>
                            <a:srgbClr val="7030A0"/>
                          </a:solidFill>
                          <a:effectLst/>
                          <a:uFillTx/>
                          <a:latin typeface="Gill Sans Light (Body)"/>
                          <a:ea typeface="+mn-ea"/>
                          <a:cs typeface="+mn-cs"/>
                          <a:sym typeface="Gill Sans"/>
                        </a:rPr>
                        <a:t> as well as new synthesized mixed-ligand transitional  metal complexes  with different </a:t>
                      </a:r>
                      <a:r>
                        <a:rPr lang="en-US" sz="1200" b="0" i="0" u="none" strike="noStrike" cap="none" spc="0" baseline="0" dirty="0" err="1">
                          <a:ln>
                            <a:noFill/>
                          </a:ln>
                          <a:solidFill>
                            <a:srgbClr val="7030A0"/>
                          </a:solidFill>
                          <a:effectLst/>
                          <a:uFillTx/>
                          <a:latin typeface="Gill Sans Light (Body)"/>
                          <a:ea typeface="+mn-ea"/>
                          <a:cs typeface="+mn-cs"/>
                          <a:sym typeface="Gill Sans"/>
                        </a:rPr>
                        <a:t>macrocycles</a:t>
                      </a:r>
                      <a:r>
                        <a:rPr lang="en-US" sz="1200" b="0" i="0" u="none" strike="noStrike" cap="none" spc="0" baseline="0" dirty="0">
                          <a:ln>
                            <a:noFill/>
                          </a:ln>
                          <a:solidFill>
                            <a:srgbClr val="7030A0"/>
                          </a:solidFill>
                          <a:effectLst/>
                          <a:uFillTx/>
                          <a:latin typeface="Gill Sans Light (Body)"/>
                          <a:ea typeface="+mn-ea"/>
                          <a:cs typeface="+mn-cs"/>
                          <a:sym typeface="Gill Sans"/>
                        </a:rPr>
                        <a:t> and additional aromatic and aliphatic </a:t>
                      </a:r>
                      <a:r>
                        <a:rPr lang="en-US" sz="1200" b="0" i="0" u="none" strike="noStrike" cap="none" spc="0" baseline="0" dirty="0" err="1">
                          <a:ln>
                            <a:noFill/>
                          </a:ln>
                          <a:solidFill>
                            <a:srgbClr val="7030A0"/>
                          </a:solidFill>
                          <a:effectLst/>
                          <a:uFillTx/>
                          <a:latin typeface="Gill Sans Light (Body)"/>
                          <a:ea typeface="+mn-ea"/>
                          <a:cs typeface="+mn-cs"/>
                          <a:sym typeface="Gill Sans"/>
                        </a:rPr>
                        <a:t>carbocylates</a:t>
                      </a:r>
                      <a:r>
                        <a:rPr lang="en-US" sz="1200" b="0" i="0" u="none" strike="noStrike" cap="none" spc="0" baseline="0" dirty="0">
                          <a:ln>
                            <a:noFill/>
                          </a:ln>
                          <a:solidFill>
                            <a:srgbClr val="7030A0"/>
                          </a:solidFill>
                          <a:effectLst/>
                          <a:uFillTx/>
                          <a:latin typeface="Gill Sans Light (Body)"/>
                          <a:ea typeface="+mn-ea"/>
                          <a:cs typeface="+mn-cs"/>
                          <a:sym typeface="Gill Sans"/>
                        </a:rPr>
                        <a:t>. The structure of the complexes is defined using </a:t>
                      </a:r>
                      <a:r>
                        <a:rPr lang="en-US" sz="1200" b="0" i="0" u="none" strike="noStrike" cap="none" spc="0" baseline="0" dirty="0" err="1">
                          <a:ln>
                            <a:noFill/>
                          </a:ln>
                          <a:solidFill>
                            <a:srgbClr val="7030A0"/>
                          </a:solidFill>
                          <a:effectLst/>
                          <a:uFillTx/>
                          <a:latin typeface="Gill Sans Light (Body)"/>
                          <a:ea typeface="+mn-ea"/>
                          <a:cs typeface="+mn-cs"/>
                          <a:sym typeface="Gill Sans"/>
                        </a:rPr>
                        <a:t>physico</a:t>
                      </a:r>
                      <a:r>
                        <a:rPr lang="en-US" sz="1200" b="0" i="0" u="none" strike="noStrike" cap="none" spc="0" baseline="0" dirty="0">
                          <a:ln>
                            <a:noFill/>
                          </a:ln>
                          <a:solidFill>
                            <a:srgbClr val="7030A0"/>
                          </a:solidFill>
                          <a:effectLst/>
                          <a:uFillTx/>
                          <a:latin typeface="Gill Sans Light (Body)"/>
                          <a:ea typeface="+mn-ea"/>
                          <a:cs typeface="+mn-cs"/>
                          <a:sym typeface="Gill Sans"/>
                        </a:rPr>
                        <a:t>-chemical methods.</a:t>
                      </a:r>
                    </a:p>
                    <a:p>
                      <a:pPr algn="l"/>
                      <a:r>
                        <a:rPr lang="en-US" sz="1200" b="0" i="0" u="none" strike="noStrike" cap="none" spc="0" baseline="0" dirty="0">
                          <a:ln>
                            <a:noFill/>
                          </a:ln>
                          <a:solidFill>
                            <a:srgbClr val="7030A0"/>
                          </a:solidFill>
                          <a:effectLst/>
                          <a:uFillTx/>
                          <a:latin typeface="Gill Sans Light (Body)"/>
                          <a:ea typeface="+mn-ea"/>
                          <a:cs typeface="+mn-cs"/>
                          <a:sym typeface="Gill Sans"/>
                        </a:rPr>
                        <a:t>We determine </a:t>
                      </a:r>
                      <a:r>
                        <a:rPr lang="en-US" sz="1200" b="0" i="1" u="none" strike="noStrike" cap="none" spc="0" baseline="0" dirty="0">
                          <a:ln>
                            <a:noFill/>
                          </a:ln>
                          <a:solidFill>
                            <a:srgbClr val="7030A0"/>
                          </a:solidFill>
                          <a:effectLst/>
                          <a:uFillTx/>
                          <a:latin typeface="Gill Sans Light (Body)"/>
                          <a:ea typeface="+mn-ea"/>
                          <a:cs typeface="+mn-cs"/>
                          <a:sym typeface="Gill Sans"/>
                        </a:rPr>
                        <a:t>in vitro</a:t>
                      </a:r>
                      <a:r>
                        <a:rPr lang="en-US" sz="1200" b="0" i="0" u="none" strike="noStrike" cap="none" spc="0" baseline="0" dirty="0">
                          <a:ln>
                            <a:noFill/>
                          </a:ln>
                          <a:solidFill>
                            <a:srgbClr val="7030A0"/>
                          </a:solidFill>
                          <a:effectLst/>
                          <a:uFillTx/>
                          <a:latin typeface="Gill Sans Light (Body)"/>
                          <a:ea typeface="+mn-ea"/>
                          <a:cs typeface="+mn-cs"/>
                          <a:sym typeface="Gill Sans"/>
                        </a:rPr>
                        <a:t> cytotoxic activity of samples according to cell lines originating from different types of cancer, as well as the selectivity of cytotoxic action on the established line of normal human cells. Also, we analyze the effect of samples from plant material on cell distribution at different stages of the cell cycle, as well as the type of cell death.</a:t>
                      </a:r>
                    </a:p>
                    <a:p>
                      <a:pPr algn="l"/>
                      <a:r>
                        <a:rPr lang="en-US" sz="1200" b="0" i="0" u="none" strike="noStrike" cap="none" spc="0" baseline="0" dirty="0">
                          <a:ln>
                            <a:noFill/>
                          </a:ln>
                          <a:solidFill>
                            <a:srgbClr val="7030A0"/>
                          </a:solidFill>
                          <a:effectLst/>
                          <a:uFillTx/>
                          <a:latin typeface="Gill Sans Light (Body)"/>
                          <a:ea typeface="+mn-ea"/>
                          <a:cs typeface="+mn-cs"/>
                          <a:sym typeface="Gill Sans"/>
                        </a:rPr>
                        <a:t>We use the diffusion, </a:t>
                      </a:r>
                      <a:r>
                        <a:rPr lang="en-US" sz="1200" b="0" i="0" u="none" strike="noStrike" cap="none" spc="0" baseline="0" dirty="0" err="1">
                          <a:ln>
                            <a:noFill/>
                          </a:ln>
                          <a:solidFill>
                            <a:srgbClr val="7030A0"/>
                          </a:solidFill>
                          <a:effectLst/>
                          <a:uFillTx/>
                          <a:latin typeface="Gill Sans Light (Body)"/>
                          <a:ea typeface="+mn-ea"/>
                          <a:cs typeface="+mn-cs"/>
                          <a:sym typeface="Gill Sans"/>
                        </a:rPr>
                        <a:t>microdilution</a:t>
                      </a:r>
                      <a:r>
                        <a:rPr lang="en-US" sz="1200" b="0" i="0" u="none" strike="noStrike" cap="none" spc="0" baseline="0" dirty="0">
                          <a:ln>
                            <a:noFill/>
                          </a:ln>
                          <a:solidFill>
                            <a:srgbClr val="7030A0"/>
                          </a:solidFill>
                          <a:effectLst/>
                          <a:uFillTx/>
                          <a:latin typeface="Gill Sans Light (Body)"/>
                          <a:ea typeface="+mn-ea"/>
                          <a:cs typeface="+mn-cs"/>
                          <a:sym typeface="Gill Sans"/>
                        </a:rPr>
                        <a:t> and agar </a:t>
                      </a:r>
                      <a:r>
                        <a:rPr lang="en-US" sz="1200" b="0" i="0" u="none" strike="noStrike" cap="none" spc="0" baseline="0" dirty="0" err="1">
                          <a:ln>
                            <a:noFill/>
                          </a:ln>
                          <a:solidFill>
                            <a:srgbClr val="7030A0"/>
                          </a:solidFill>
                          <a:effectLst/>
                          <a:uFillTx/>
                          <a:latin typeface="Gill Sans Light (Body)"/>
                          <a:ea typeface="+mn-ea"/>
                          <a:cs typeface="+mn-cs"/>
                          <a:sym typeface="Gill Sans"/>
                        </a:rPr>
                        <a:t>microdilution</a:t>
                      </a:r>
                      <a:r>
                        <a:rPr lang="en-US" sz="1200" b="0" i="0" u="none" strike="noStrike" cap="none" spc="0" baseline="0" dirty="0">
                          <a:ln>
                            <a:noFill/>
                          </a:ln>
                          <a:solidFill>
                            <a:srgbClr val="7030A0"/>
                          </a:solidFill>
                          <a:effectLst/>
                          <a:uFillTx/>
                          <a:latin typeface="Gill Sans Light (Body)"/>
                          <a:ea typeface="+mn-ea"/>
                          <a:cs typeface="+mn-cs"/>
                          <a:sym typeface="Gill Sans"/>
                        </a:rPr>
                        <a:t> method to determine the antimicrobial effect of the samples.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sr-Latn-RS" sz="1200" b="0" kern="1200" dirty="0" err="1" smtClean="0">
                          <a:solidFill>
                            <a:srgbClr val="003300"/>
                          </a:solidFill>
                          <a:effectLst/>
                          <a:latin typeface="Gill Sans Light (Body)"/>
                        </a:rPr>
                        <a:t>Projects</a:t>
                      </a:r>
                      <a:r>
                        <a:rPr lang="sr-Latn-RS" sz="1200" b="0" kern="1200" dirty="0" smtClean="0">
                          <a:solidFill>
                            <a:srgbClr val="003300"/>
                          </a:solidFill>
                          <a:effectLst/>
                          <a:latin typeface="Gill Sans Light (Body)"/>
                        </a:rPr>
                        <a:t>/</a:t>
                      </a:r>
                      <a:br>
                        <a:rPr lang="sr-Latn-RS" sz="1200" b="0" kern="1200" dirty="0" smtClean="0">
                          <a:solidFill>
                            <a:srgbClr val="003300"/>
                          </a:solidFill>
                          <a:effectLst/>
                          <a:latin typeface="Gill Sans Light (Body)"/>
                        </a:rPr>
                      </a:br>
                      <a:r>
                        <a:rPr lang="sr-Latn-RS" sz="1200" b="0" kern="1200" dirty="0" err="1" smtClean="0">
                          <a:solidFill>
                            <a:srgbClr val="003300"/>
                          </a:solidFill>
                          <a:effectLst/>
                          <a:latin typeface="Gill Sans Light (Body)"/>
                        </a:rPr>
                        <a:t>funding</a:t>
                      </a:r>
                      <a:r>
                        <a:rPr lang="sr-Latn-RS" sz="1200" b="0" kern="1200" dirty="0" smtClean="0">
                          <a:solidFill>
                            <a:srgbClr val="003300"/>
                          </a:solidFill>
                          <a:effectLst/>
                          <a:latin typeface="Gill Sans Light (Body)"/>
                        </a:rPr>
                        <a:t>:</a:t>
                      </a:r>
                      <a:endParaRPr lang="en-US" sz="1200" b="0" dirty="0">
                        <a:solidFill>
                          <a:srgbClr val="003300"/>
                        </a:solidFill>
                        <a:effectLst/>
                        <a:latin typeface="Gill Sans Light (Body)"/>
                        <a:ea typeface="Times New Roman"/>
                        <a:cs typeface="Times New Roman"/>
                      </a:endParaRPr>
                    </a:p>
                    <a:p>
                      <a:pPr algn="l"/>
                      <a:endParaRPr lang="en-US" sz="1200" b="0" dirty="0">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200" b="0" dirty="0" smtClean="0">
                          <a:solidFill>
                            <a:srgbClr val="003300"/>
                          </a:solidFill>
                          <a:latin typeface="Gill Sans Light (Body)"/>
                        </a:rPr>
                        <a:t>Institutional financing by the Ministry of Education, Science and Technological Development Contract No. 451-03-9/2021-14/200161</a:t>
                      </a:r>
                      <a:r>
                        <a:rPr lang="pt-BR" sz="1200" b="0" dirty="0" smtClean="0">
                          <a:solidFill>
                            <a:srgbClr val="003300"/>
                          </a:solidFill>
                          <a:latin typeface="Gill Sans Light (Body)"/>
                        </a:rPr>
                        <a:t>.</a:t>
                      </a:r>
                      <a:endParaRPr lang="en-US" sz="1200" b="0" dirty="0">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8194" name="Picture 2" descr="Dr sc. Jelena Antić-Stankovi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6244" y="1801981"/>
            <a:ext cx="1138135" cy="1445362"/>
          </a:xfrm>
          <a:prstGeom prst="rect">
            <a:avLst/>
          </a:prstGeom>
          <a:noFill/>
          <a:ln w="63500">
            <a:solidFill>
              <a:srgbClr val="ADCD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67467"/>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1199797" y="857972"/>
            <a:ext cx="5161669" cy="841256"/>
          </a:xfrm>
        </p:spPr>
        <p:txBody>
          <a:bodyPr/>
          <a:lstStyle/>
          <a:p>
            <a:pPr algn="ctr"/>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pPr algn="ctr"/>
            <a:r>
              <a:rPr lang="sr-Latn-RS" sz="2400" dirty="0" smtClean="0">
                <a:solidFill>
                  <a:srgbClr val="7030A0"/>
                </a:solidFill>
              </a:rPr>
              <a:t>prof</a:t>
            </a:r>
            <a:r>
              <a:rPr lang="sr-Latn-RS" sz="2400" dirty="0">
                <a:solidFill>
                  <a:srgbClr val="7030A0"/>
                </a:solidFill>
              </a:rPr>
              <a:t>. </a:t>
            </a:r>
            <a:r>
              <a:rPr lang="sr-Latn-RS" sz="2400" dirty="0" smtClean="0">
                <a:solidFill>
                  <a:srgbClr val="7030A0"/>
                </a:solidFill>
              </a:rPr>
              <a:t>Jelena </a:t>
            </a:r>
            <a:r>
              <a:rPr lang="sr-Latn-RS" sz="2400" dirty="0" err="1">
                <a:solidFill>
                  <a:srgbClr val="7030A0"/>
                </a:solidFill>
              </a:rPr>
              <a:t>AntiĆ</a:t>
            </a:r>
            <a:r>
              <a:rPr lang="sr-Latn-RS" sz="2400" dirty="0">
                <a:solidFill>
                  <a:srgbClr val="7030A0"/>
                </a:solidFill>
              </a:rPr>
              <a:t> </a:t>
            </a:r>
            <a:r>
              <a:rPr lang="sr-Latn-RS" sz="2400" dirty="0" err="1">
                <a:solidFill>
                  <a:srgbClr val="7030A0"/>
                </a:solidFill>
              </a:rPr>
              <a:t>StankoviĆ</a:t>
            </a:r>
            <a:endParaRPr lang="en-US" sz="2400" dirty="0">
              <a:solidFill>
                <a:srgbClr val="7030A0"/>
              </a:solidFill>
            </a:endParaRPr>
          </a:p>
        </p:txBody>
      </p:sp>
      <p:sp>
        <p:nvSpPr>
          <p:cNvPr id="7" name="TextBox 6"/>
          <p:cNvSpPr txBox="1"/>
          <p:nvPr/>
        </p:nvSpPr>
        <p:spPr>
          <a:xfrm>
            <a:off x="572525" y="1744145"/>
            <a:ext cx="6416212" cy="82791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spcAft>
                <a:spcPts val="100"/>
              </a:spcAft>
            </a:pPr>
            <a:r>
              <a:rPr lang="sr-Latn-RS" sz="1150" i="0" dirty="0">
                <a:solidFill>
                  <a:srgbClr val="7030A0"/>
                </a:solidFill>
              </a:rPr>
              <a:t>Selected publications</a:t>
            </a:r>
          </a:p>
          <a:p>
            <a:pPr marL="182563" indent="-182563" algn="l">
              <a:lnSpc>
                <a:spcPct val="115000"/>
              </a:lnSpc>
            </a:pPr>
            <a:r>
              <a:rPr lang="sr-Latn-RS" sz="900" i="0" kern="1200" dirty="0">
                <a:solidFill>
                  <a:srgbClr val="7030A0"/>
                </a:solidFill>
                <a:ea typeface="Calibri"/>
                <a:cs typeface="Arial"/>
              </a:rPr>
              <a:t>Mirjana Antonijević-Nikolić, Jelena Antić Stanković, Branka Dražić, Sladjana Tanasković, New macrocyclic Cu(II) complex with bridge terephthalate: synthesis, spectral properties, </a:t>
            </a:r>
            <a:r>
              <a:rPr lang="sr-Latn-RS" sz="900" kern="1200" dirty="0">
                <a:solidFill>
                  <a:srgbClr val="7030A0"/>
                </a:solidFill>
                <a:ea typeface="Calibri"/>
                <a:cs typeface="Arial"/>
              </a:rPr>
              <a:t>in vitro </a:t>
            </a:r>
            <a:r>
              <a:rPr lang="sr-Latn-RS" sz="900" i="0" kern="1200" dirty="0">
                <a:solidFill>
                  <a:srgbClr val="7030A0"/>
                </a:solidFill>
                <a:ea typeface="Calibri"/>
                <a:cs typeface="Arial"/>
              </a:rPr>
              <a:t>cytotoxic and antimicrobial activity. </a:t>
            </a:r>
            <a:r>
              <a:rPr lang="sr-Latn-RS" sz="900" i="0" kern="1200" dirty="0" err="1">
                <a:solidFill>
                  <a:srgbClr val="7030A0"/>
                </a:solidFill>
                <a:ea typeface="Calibri"/>
                <a:cs typeface="Arial"/>
              </a:rPr>
              <a:t>Comparison</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with</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related</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complexes</a:t>
            </a:r>
            <a:r>
              <a:rPr lang="sr-Latn-RS" sz="900" i="0" kern="1200" dirty="0">
                <a:solidFill>
                  <a:srgbClr val="7030A0"/>
                </a:solidFill>
                <a:ea typeface="Calibri"/>
                <a:cs typeface="Arial"/>
              </a:rPr>
              <a:t>, J Mol </a:t>
            </a:r>
            <a:r>
              <a:rPr lang="sr-Latn-RS" sz="900" i="0" kern="1200" dirty="0" err="1">
                <a:solidFill>
                  <a:srgbClr val="7030A0"/>
                </a:solidFill>
                <a:ea typeface="Calibri"/>
                <a:cs typeface="Arial"/>
              </a:rPr>
              <a:t>Struct</a:t>
            </a:r>
            <a:r>
              <a:rPr lang="sr-Latn-RS" sz="900" i="0" kern="1200" dirty="0">
                <a:solidFill>
                  <a:srgbClr val="7030A0"/>
                </a:solidFill>
                <a:ea typeface="Calibri"/>
                <a:cs typeface="Arial"/>
              </a:rPr>
              <a:t>. 2019, 1184(15):41-48</a:t>
            </a:r>
          </a:p>
          <a:p>
            <a:pPr marL="182563" indent="-182563" algn="l">
              <a:lnSpc>
                <a:spcPct val="115000"/>
              </a:lnSpc>
            </a:pPr>
            <a:r>
              <a:rPr lang="sr-Latn-RS" sz="900" i="0" kern="1200" dirty="0">
                <a:solidFill>
                  <a:srgbClr val="003300"/>
                </a:solidFill>
                <a:ea typeface="Calibri"/>
                <a:cs typeface="Arial"/>
              </a:rPr>
              <a:t>Antonijević-Nikolić </a:t>
            </a:r>
            <a:r>
              <a:rPr lang="sr-Cyrl-RS" sz="900" i="0" kern="1200" dirty="0">
                <a:solidFill>
                  <a:srgbClr val="003300"/>
                </a:solidFill>
                <a:ea typeface="Calibri"/>
                <a:cs typeface="Arial"/>
              </a:rPr>
              <a:t>М, </a:t>
            </a:r>
            <a:r>
              <a:rPr lang="sr-Latn-RS" sz="900" i="0" kern="1200" dirty="0">
                <a:solidFill>
                  <a:srgbClr val="003300"/>
                </a:solidFill>
                <a:ea typeface="Calibri"/>
                <a:cs typeface="Arial"/>
              </a:rPr>
              <a:t>Dražić B, Antić-Stanković </a:t>
            </a:r>
            <a:r>
              <a:rPr lang="sr-Cyrl-RS" sz="900" i="0" kern="1200" dirty="0">
                <a:solidFill>
                  <a:srgbClr val="003300"/>
                </a:solidFill>
                <a:ea typeface="Calibri"/>
                <a:cs typeface="Arial"/>
              </a:rPr>
              <a:t>Ј, </a:t>
            </a:r>
            <a:r>
              <a:rPr lang="sr-Latn-RS" sz="900" i="0" kern="1200" dirty="0">
                <a:solidFill>
                  <a:srgbClr val="003300"/>
                </a:solidFill>
                <a:ea typeface="Calibri"/>
                <a:cs typeface="Arial"/>
              </a:rPr>
              <a:t>Tanasković S </a:t>
            </a:r>
            <a:r>
              <a:rPr lang="sr-Latn-RS" sz="900" i="0" kern="1200" dirty="0" err="1">
                <a:solidFill>
                  <a:srgbClr val="003300"/>
                </a:solidFill>
                <a:ea typeface="Calibri"/>
                <a:cs typeface="Arial"/>
              </a:rPr>
              <a:t>New</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mixed</a:t>
            </a:r>
            <a:r>
              <a:rPr lang="sr-Latn-RS" sz="900" i="0" kern="1200" dirty="0">
                <a:solidFill>
                  <a:srgbClr val="003300"/>
                </a:solidFill>
                <a:ea typeface="Calibri"/>
                <a:cs typeface="Arial"/>
              </a:rPr>
              <a:t>-</a:t>
            </a:r>
            <a:r>
              <a:rPr lang="sr-Latn-RS" sz="900" i="0" kern="1200" dirty="0" err="1">
                <a:solidFill>
                  <a:srgbClr val="003300"/>
                </a:solidFill>
                <a:ea typeface="Calibri"/>
                <a:cs typeface="Arial"/>
              </a:rPr>
              <a:t>ligand</a:t>
            </a:r>
            <a:r>
              <a:rPr lang="sr-Latn-RS" sz="900" i="0" kern="1200" dirty="0">
                <a:solidFill>
                  <a:srgbClr val="003300"/>
                </a:solidFill>
                <a:ea typeface="Calibri"/>
                <a:cs typeface="Arial"/>
              </a:rPr>
              <a:t> Ni(II) </a:t>
            </a:r>
            <a:r>
              <a:rPr lang="sr-Latn-RS" sz="900" i="0" kern="1200" dirty="0" err="1">
                <a:solidFill>
                  <a:srgbClr val="003300"/>
                </a:solidFill>
                <a:ea typeface="Calibri"/>
                <a:cs typeface="Arial"/>
              </a:rPr>
              <a:t>and</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Zn</a:t>
            </a:r>
            <a:r>
              <a:rPr lang="sr-Latn-RS" sz="900" i="0" kern="1200" dirty="0">
                <a:solidFill>
                  <a:srgbClr val="003300"/>
                </a:solidFill>
                <a:ea typeface="Calibri"/>
                <a:cs typeface="Arial"/>
              </a:rPr>
              <a:t>(II) </a:t>
            </a:r>
            <a:r>
              <a:rPr lang="sr-Latn-RS" sz="900" i="0" kern="1200" dirty="0" err="1">
                <a:solidFill>
                  <a:srgbClr val="003300"/>
                </a:solidFill>
                <a:ea typeface="Calibri"/>
                <a:cs typeface="Arial"/>
              </a:rPr>
              <a:t>macrocyclic</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complexes</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with</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bridged</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bicyclo</a:t>
            </a:r>
            <a:r>
              <a:rPr lang="sr-Latn-RS" sz="900" i="0" kern="1200" dirty="0">
                <a:solidFill>
                  <a:srgbClr val="003300"/>
                </a:solidFill>
                <a:ea typeface="Calibri"/>
                <a:cs typeface="Arial"/>
              </a:rPr>
              <a:t>-[2,2,1]-</a:t>
            </a:r>
            <a:r>
              <a:rPr lang="sr-Latn-RS" sz="900" i="0" kern="1200" dirty="0" err="1">
                <a:solidFill>
                  <a:srgbClr val="003300"/>
                </a:solidFill>
                <a:ea typeface="Calibri"/>
                <a:cs typeface="Arial"/>
              </a:rPr>
              <a:t>hept</a:t>
            </a:r>
            <a:r>
              <a:rPr lang="sr-Latn-RS" sz="900" i="0" kern="1200" dirty="0">
                <a:solidFill>
                  <a:srgbClr val="003300"/>
                </a:solidFill>
                <a:ea typeface="Calibri"/>
                <a:cs typeface="Arial"/>
              </a:rPr>
              <a:t>-5-</a:t>
            </a:r>
            <a:r>
              <a:rPr lang="sr-Latn-RS" sz="900" i="0" kern="1200" dirty="0" err="1">
                <a:solidFill>
                  <a:srgbClr val="003300"/>
                </a:solidFill>
                <a:ea typeface="Calibri"/>
                <a:cs typeface="Arial"/>
              </a:rPr>
              <a:t>en</a:t>
            </a:r>
            <a:r>
              <a:rPr lang="sr-Latn-RS" sz="900" i="0" kern="1200" dirty="0">
                <a:solidFill>
                  <a:srgbClr val="003300"/>
                </a:solidFill>
                <a:ea typeface="Calibri"/>
                <a:cs typeface="Arial"/>
              </a:rPr>
              <a:t>-</a:t>
            </a:r>
            <a:r>
              <a:rPr lang="sr-Latn-RS" sz="900" i="0" kern="1200" dirty="0" err="1">
                <a:solidFill>
                  <a:srgbClr val="003300"/>
                </a:solidFill>
                <a:ea typeface="Calibri"/>
                <a:cs typeface="Arial"/>
              </a:rPr>
              <a:t>endo</a:t>
            </a:r>
            <a:r>
              <a:rPr lang="sr-Latn-RS" sz="900" i="0" kern="1200" dirty="0">
                <a:solidFill>
                  <a:srgbClr val="003300"/>
                </a:solidFill>
                <a:ea typeface="Calibri"/>
                <a:cs typeface="Arial"/>
              </a:rPr>
              <a:t>-2,3-</a:t>
            </a:r>
            <a:r>
              <a:rPr lang="sr-Latn-RS" sz="900" i="0" kern="1200" dirty="0" err="1">
                <a:solidFill>
                  <a:srgbClr val="003300"/>
                </a:solidFill>
                <a:ea typeface="Calibri"/>
                <a:cs typeface="Arial"/>
              </a:rPr>
              <a:t>cis</a:t>
            </a:r>
            <a:r>
              <a:rPr lang="sr-Latn-RS" sz="900" i="0" kern="1200" dirty="0">
                <a:solidFill>
                  <a:srgbClr val="003300"/>
                </a:solidFill>
                <a:ea typeface="Calibri"/>
                <a:cs typeface="Arial"/>
              </a:rPr>
              <a:t>-</a:t>
            </a:r>
            <a:r>
              <a:rPr lang="sr-Latn-RS" sz="900" i="0" kern="1200" dirty="0" err="1">
                <a:solidFill>
                  <a:srgbClr val="003300"/>
                </a:solidFill>
                <a:ea typeface="Calibri"/>
                <a:cs typeface="Arial"/>
              </a:rPr>
              <a:t>dicarboxylate</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synthesis</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characterization</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antimicrobial</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and</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cytotoxic</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activit</a:t>
            </a:r>
            <a:r>
              <a:rPr lang="sr-Latn-RS" sz="900" i="0" kern="1200" dirty="0">
                <a:solidFill>
                  <a:srgbClr val="003300"/>
                </a:solidFill>
                <a:ea typeface="Calibri"/>
                <a:cs typeface="Arial"/>
              </a:rPr>
              <a:t>, J. </a:t>
            </a:r>
            <a:r>
              <a:rPr lang="sr-Latn-RS" sz="900" i="0" kern="1200" dirty="0" err="1">
                <a:solidFill>
                  <a:srgbClr val="003300"/>
                </a:solidFill>
                <a:ea typeface="Calibri"/>
                <a:cs typeface="Arial"/>
              </a:rPr>
              <a:t>Serb</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Chem</a:t>
            </a:r>
            <a:r>
              <a:rPr lang="sr-Latn-RS" sz="900" i="0" kern="1200" dirty="0">
                <a:solidFill>
                  <a:srgbClr val="003300"/>
                </a:solidFill>
                <a:ea typeface="Calibri"/>
                <a:cs typeface="Arial"/>
              </a:rPr>
              <a:t>. Soc. 2019; 841–13</a:t>
            </a:r>
          </a:p>
          <a:p>
            <a:pPr marL="182563" indent="-182563" algn="l">
              <a:lnSpc>
                <a:spcPct val="115000"/>
              </a:lnSpc>
            </a:pPr>
            <a:r>
              <a:rPr lang="sr-Latn-RS" sz="900" i="0" kern="1200" dirty="0">
                <a:solidFill>
                  <a:srgbClr val="7030A0"/>
                </a:solidFill>
                <a:ea typeface="Calibri"/>
                <a:cs typeface="Arial"/>
              </a:rPr>
              <a:t>Antonijevic Nikolic M, Antic Stankovic J, Tanaskovic S: Synthesis, characterization and </a:t>
            </a:r>
            <a:r>
              <a:rPr lang="sr-Latn-RS" sz="900" kern="1200" dirty="0">
                <a:solidFill>
                  <a:srgbClr val="7030A0"/>
                </a:solidFill>
                <a:ea typeface="Calibri"/>
                <a:cs typeface="Arial"/>
              </a:rPr>
              <a:t>in vitro </a:t>
            </a:r>
            <a:r>
              <a:rPr lang="sr-Latn-RS" sz="900" i="0" kern="1200" dirty="0">
                <a:solidFill>
                  <a:srgbClr val="7030A0"/>
                </a:solidFill>
                <a:ea typeface="Calibri"/>
                <a:cs typeface="Arial"/>
              </a:rPr>
              <a:t>antiproliferative and antibacterial studies of tetraazamacrocyclic complexes of Co(II) and Cu(II) with pyromellitic acid, J Coord Chem, 2018, 71(10): 1542-59</a:t>
            </a:r>
          </a:p>
          <a:p>
            <a:pPr marL="182563" indent="-182563" algn="l">
              <a:lnSpc>
                <a:spcPct val="115000"/>
              </a:lnSpc>
            </a:pPr>
            <a:r>
              <a:rPr lang="sr-Latn-RS" sz="900" i="0" kern="1200" dirty="0" err="1">
                <a:solidFill>
                  <a:srgbClr val="003300"/>
                </a:solidFill>
                <a:ea typeface="Calibri"/>
                <a:cs typeface="Arial"/>
              </a:rPr>
              <a:t>Perovic</a:t>
            </a:r>
            <a:r>
              <a:rPr lang="sr-Latn-RS" sz="900" i="0" kern="1200" dirty="0">
                <a:solidFill>
                  <a:srgbClr val="003300"/>
                </a:solidFill>
                <a:ea typeface="Calibri"/>
                <a:cs typeface="Arial"/>
              </a:rPr>
              <a:t> S, </a:t>
            </a:r>
            <a:r>
              <a:rPr lang="sr-Latn-RS" sz="900" i="0" kern="1200" dirty="0" err="1">
                <a:solidFill>
                  <a:srgbClr val="003300"/>
                </a:solidFill>
                <a:ea typeface="Calibri"/>
                <a:cs typeface="Arial"/>
              </a:rPr>
              <a:t>Veinovic</a:t>
            </a:r>
            <a:r>
              <a:rPr lang="sr-Latn-RS" sz="900" i="0" kern="1200" dirty="0">
                <a:solidFill>
                  <a:srgbClr val="003300"/>
                </a:solidFill>
                <a:ea typeface="Calibri"/>
                <a:cs typeface="Arial"/>
              </a:rPr>
              <a:t> G, </a:t>
            </a:r>
            <a:r>
              <a:rPr lang="sr-Latn-RS" sz="900" i="0" kern="1200" dirty="0" err="1">
                <a:solidFill>
                  <a:srgbClr val="003300"/>
                </a:solidFill>
                <a:ea typeface="Calibri"/>
                <a:cs typeface="Arial"/>
              </a:rPr>
              <a:t>Antic</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Stankovic</a:t>
            </a:r>
            <a:r>
              <a:rPr lang="sr-Latn-RS" sz="900" i="0" kern="1200" dirty="0">
                <a:solidFill>
                  <a:srgbClr val="003300"/>
                </a:solidFill>
                <a:ea typeface="Calibri"/>
                <a:cs typeface="Arial"/>
              </a:rPr>
              <a:t> J: A </a:t>
            </a:r>
            <a:r>
              <a:rPr lang="sr-Latn-RS" sz="900" i="0" kern="1200" dirty="0" err="1">
                <a:solidFill>
                  <a:srgbClr val="003300"/>
                </a:solidFill>
                <a:ea typeface="Calibri"/>
                <a:cs typeface="Arial"/>
              </a:rPr>
              <a:t>review</a:t>
            </a:r>
            <a:r>
              <a:rPr lang="sr-Latn-RS" sz="900" i="0" kern="1200" dirty="0">
                <a:solidFill>
                  <a:srgbClr val="003300"/>
                </a:solidFill>
                <a:ea typeface="Calibri"/>
                <a:cs typeface="Arial"/>
              </a:rPr>
              <a:t> on </a:t>
            </a:r>
            <a:r>
              <a:rPr lang="sr-Latn-RS" sz="900" i="0" kern="1200" dirty="0" err="1">
                <a:solidFill>
                  <a:srgbClr val="003300"/>
                </a:solidFill>
                <a:ea typeface="Calibri"/>
                <a:cs typeface="Arial"/>
              </a:rPr>
              <a:t>antibiotic</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resistance</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origin</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and</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mechanisms</a:t>
            </a:r>
            <a:r>
              <a:rPr lang="sr-Latn-RS" sz="900" i="0" kern="1200" dirty="0">
                <a:solidFill>
                  <a:srgbClr val="003300"/>
                </a:solidFill>
                <a:ea typeface="Calibri"/>
                <a:cs typeface="Arial"/>
              </a:rPr>
              <a:t> of </a:t>
            </a:r>
            <a:r>
              <a:rPr lang="sr-Latn-RS" sz="900" i="0" kern="1200" dirty="0" err="1">
                <a:solidFill>
                  <a:srgbClr val="003300"/>
                </a:solidFill>
                <a:ea typeface="Calibri"/>
                <a:cs typeface="Arial"/>
              </a:rPr>
              <a:t>bacterial</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resistance</a:t>
            </a:r>
            <a:r>
              <a:rPr lang="sr-Latn-RS" sz="900" i="0" kern="1200" dirty="0">
                <a:solidFill>
                  <a:srgbClr val="003300"/>
                </a:solidFill>
                <a:ea typeface="Calibri"/>
                <a:cs typeface="Arial"/>
              </a:rPr>
              <a:t> as </a:t>
            </a:r>
            <a:r>
              <a:rPr lang="sr-Latn-RS" sz="900" i="0" kern="1200" dirty="0" err="1">
                <a:solidFill>
                  <a:srgbClr val="003300"/>
                </a:solidFill>
                <a:ea typeface="Calibri"/>
                <a:cs typeface="Arial"/>
              </a:rPr>
              <a:t>biological</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phenomenon</a:t>
            </a:r>
            <a:r>
              <a:rPr lang="sr-Latn-RS" sz="900" i="0" kern="1200" dirty="0">
                <a:solidFill>
                  <a:srgbClr val="003300"/>
                </a:solidFill>
                <a:ea typeface="Calibri"/>
                <a:cs typeface="Arial"/>
              </a:rPr>
              <a:t>, Genetika. 2018, 50(3): 1123-35</a:t>
            </a:r>
          </a:p>
          <a:p>
            <a:pPr marL="182563" indent="-182563" algn="l">
              <a:lnSpc>
                <a:spcPct val="115000"/>
              </a:lnSpc>
            </a:pPr>
            <a:r>
              <a:rPr lang="sr-Latn-RS" sz="900" i="0" kern="1200" dirty="0">
                <a:solidFill>
                  <a:srgbClr val="7030A0"/>
                </a:solidFill>
                <a:ea typeface="Calibri"/>
                <a:cs typeface="Arial"/>
              </a:rPr>
              <a:t>Milovic S , Kundakovic TD, Macic V, Antic-Stankovic J, Grozdanic N, Djuricic I, Stankovic I, Anti </a:t>
            </a:r>
            <a:r>
              <a:rPr lang="el-GR" sz="900" i="0" kern="1200" dirty="0">
                <a:solidFill>
                  <a:srgbClr val="7030A0"/>
                </a:solidFill>
                <a:ea typeface="Calibri"/>
                <a:cs typeface="Arial"/>
              </a:rPr>
              <a:t>α</a:t>
            </a:r>
            <a:r>
              <a:rPr lang="sr-Latn-RS" sz="900" i="0" kern="1200" dirty="0">
                <a:solidFill>
                  <a:srgbClr val="7030A0"/>
                </a:solidFill>
                <a:ea typeface="Calibri"/>
                <a:cs typeface="Arial"/>
              </a:rPr>
              <a:t>-glucosidase, antitumour, antioxidative, antimicrobial activity, nutritive and health protective potential of some seaweeds from the Adriatic coast of Montenegro, Farmacia. 2017, 65 (5): 731-740</a:t>
            </a:r>
          </a:p>
          <a:p>
            <a:pPr marL="182563" indent="-182563" algn="l">
              <a:lnSpc>
                <a:spcPct val="115000"/>
              </a:lnSpc>
            </a:pPr>
            <a:r>
              <a:rPr lang="sr-Latn-RS" sz="900" i="0" kern="1200" spc="-10" dirty="0">
                <a:solidFill>
                  <a:srgbClr val="003300"/>
                </a:solidFill>
                <a:ea typeface="Calibri"/>
                <a:cs typeface="Arial"/>
              </a:rPr>
              <a:t>Damjanović Ana, </a:t>
            </a:r>
            <a:r>
              <a:rPr lang="sr-Latn-RS" sz="900" i="0" kern="1200" spc="-10" dirty="0" err="1">
                <a:solidFill>
                  <a:srgbClr val="003300"/>
                </a:solidFill>
                <a:ea typeface="Calibri"/>
                <a:cs typeface="Arial"/>
              </a:rPr>
              <a:t>Kalinić</a:t>
            </a:r>
            <a:r>
              <a:rPr lang="sr-Latn-RS" sz="900" i="0" kern="1200" spc="-10" dirty="0">
                <a:solidFill>
                  <a:srgbClr val="003300"/>
                </a:solidFill>
                <a:ea typeface="Calibri"/>
                <a:cs typeface="Arial"/>
              </a:rPr>
              <a:t> Marko, Tasić Gordana, Erić Slavica, Antić Stanković Jelena, Savić Vladimir: </a:t>
            </a:r>
            <a:r>
              <a:rPr lang="sr-Latn-RS" sz="900" i="0" kern="1200" spc="-10" dirty="0" err="1">
                <a:solidFill>
                  <a:srgbClr val="003300"/>
                </a:solidFill>
                <a:ea typeface="Calibri"/>
                <a:cs typeface="Arial"/>
              </a:rPr>
              <a:t>Synthesis</a:t>
            </a:r>
            <a:r>
              <a:rPr lang="sr-Latn-RS" sz="900" i="0" kern="1200" spc="-10" dirty="0">
                <a:solidFill>
                  <a:srgbClr val="003300"/>
                </a:solidFill>
                <a:ea typeface="Calibri"/>
                <a:cs typeface="Arial"/>
              </a:rPr>
              <a:t>, </a:t>
            </a:r>
            <a:r>
              <a:rPr lang="sr-Latn-RS" sz="900" i="0" kern="1200" spc="-10" dirty="0" err="1">
                <a:solidFill>
                  <a:srgbClr val="003300"/>
                </a:solidFill>
                <a:ea typeface="Calibri"/>
                <a:cs typeface="Arial"/>
              </a:rPr>
              <a:t>cytotoxicity</a:t>
            </a:r>
            <a:r>
              <a:rPr lang="sr-Latn-RS" sz="900" i="0" kern="1200" spc="-10" dirty="0">
                <a:solidFill>
                  <a:srgbClr val="003300"/>
                </a:solidFill>
                <a:ea typeface="Calibri"/>
                <a:cs typeface="Arial"/>
              </a:rPr>
              <a:t> </a:t>
            </a:r>
            <a:r>
              <a:rPr lang="sr-Latn-RS" sz="900" i="0" kern="1200" spc="-10" dirty="0" err="1">
                <a:solidFill>
                  <a:srgbClr val="003300"/>
                </a:solidFill>
                <a:ea typeface="Calibri"/>
                <a:cs typeface="Arial"/>
              </a:rPr>
              <a:t>and</a:t>
            </a:r>
            <a:r>
              <a:rPr lang="sr-Latn-RS" sz="900" i="0" kern="1200" spc="-10" dirty="0">
                <a:solidFill>
                  <a:srgbClr val="003300"/>
                </a:solidFill>
                <a:ea typeface="Calibri"/>
                <a:cs typeface="Arial"/>
              </a:rPr>
              <a:t> </a:t>
            </a:r>
            <a:r>
              <a:rPr lang="sr-Latn-RS" sz="900" i="0" kern="1200" spc="-10" dirty="0" err="1">
                <a:solidFill>
                  <a:srgbClr val="003300"/>
                </a:solidFill>
                <a:ea typeface="Calibri"/>
                <a:cs typeface="Arial"/>
              </a:rPr>
              <a:t>computational</a:t>
            </a:r>
            <a:r>
              <a:rPr lang="sr-Latn-RS" sz="900" i="0" kern="1200" spc="-10" dirty="0">
                <a:solidFill>
                  <a:srgbClr val="003300"/>
                </a:solidFill>
                <a:ea typeface="Calibri"/>
                <a:cs typeface="Arial"/>
              </a:rPr>
              <a:t> </a:t>
            </a:r>
            <a:r>
              <a:rPr lang="sr-Latn-RS" sz="900" i="0" kern="1200" spc="-10" dirty="0" err="1">
                <a:solidFill>
                  <a:srgbClr val="003300"/>
                </a:solidFill>
                <a:ea typeface="Calibri"/>
                <a:cs typeface="Arial"/>
              </a:rPr>
              <a:t>study</a:t>
            </a:r>
            <a:r>
              <a:rPr lang="sr-Latn-RS" sz="900" i="0" kern="1200" spc="-10" dirty="0">
                <a:solidFill>
                  <a:srgbClr val="003300"/>
                </a:solidFill>
                <a:ea typeface="Calibri"/>
                <a:cs typeface="Arial"/>
              </a:rPr>
              <a:t> of </a:t>
            </a:r>
            <a:r>
              <a:rPr lang="sr-Latn-RS" sz="900" i="0" kern="1200" spc="-10" dirty="0" err="1">
                <a:solidFill>
                  <a:srgbClr val="003300"/>
                </a:solidFill>
                <a:ea typeface="Calibri"/>
                <a:cs typeface="Arial"/>
              </a:rPr>
              <a:t>novel</a:t>
            </a:r>
            <a:r>
              <a:rPr lang="sr-Latn-RS" sz="900" i="0" kern="1200" spc="-10" dirty="0">
                <a:solidFill>
                  <a:srgbClr val="003300"/>
                </a:solidFill>
                <a:ea typeface="Calibri"/>
                <a:cs typeface="Arial"/>
              </a:rPr>
              <a:t> </a:t>
            </a:r>
            <a:r>
              <a:rPr lang="sr-Latn-RS" sz="900" i="0" kern="1200" spc="-10" dirty="0" err="1">
                <a:solidFill>
                  <a:srgbClr val="003300"/>
                </a:solidFill>
                <a:ea typeface="Calibri"/>
                <a:cs typeface="Arial"/>
              </a:rPr>
              <a:t>protoberberine</a:t>
            </a:r>
            <a:r>
              <a:rPr lang="sr-Latn-RS" sz="900" i="0" kern="1200" spc="-10" dirty="0">
                <a:solidFill>
                  <a:srgbClr val="003300"/>
                </a:solidFill>
                <a:ea typeface="Calibri"/>
                <a:cs typeface="Arial"/>
              </a:rPr>
              <a:t> </a:t>
            </a:r>
            <a:r>
              <a:rPr lang="sr-Latn-RS" sz="900" i="0" kern="1200" spc="-10" dirty="0" err="1">
                <a:solidFill>
                  <a:srgbClr val="003300"/>
                </a:solidFill>
                <a:ea typeface="Calibri"/>
                <a:cs typeface="Arial"/>
              </a:rPr>
              <a:t>derivatives</a:t>
            </a:r>
            <a:r>
              <a:rPr lang="sr-Latn-RS" sz="900" i="0" kern="1200" spc="-10" dirty="0">
                <a:solidFill>
                  <a:srgbClr val="003300"/>
                </a:solidFill>
                <a:ea typeface="Calibri"/>
                <a:cs typeface="Arial"/>
              </a:rPr>
              <a:t>, </a:t>
            </a:r>
            <a:r>
              <a:rPr lang="sr-Latn-RS" sz="900" i="0" kern="1200" spc="-10" dirty="0" err="1">
                <a:solidFill>
                  <a:srgbClr val="003300"/>
                </a:solidFill>
                <a:ea typeface="Calibri"/>
                <a:cs typeface="Arial"/>
              </a:rPr>
              <a:t>Journal</a:t>
            </a:r>
            <a:r>
              <a:rPr lang="sr-Latn-RS" sz="900" i="0" kern="1200" spc="-10" dirty="0">
                <a:solidFill>
                  <a:srgbClr val="003300"/>
                </a:solidFill>
                <a:ea typeface="Calibri"/>
                <a:cs typeface="Arial"/>
              </a:rPr>
              <a:t> of the </a:t>
            </a:r>
            <a:r>
              <a:rPr lang="sr-Latn-RS" sz="900" i="0" kern="1200" spc="-10" dirty="0" err="1">
                <a:solidFill>
                  <a:srgbClr val="003300"/>
                </a:solidFill>
                <a:ea typeface="Calibri"/>
                <a:cs typeface="Arial"/>
              </a:rPr>
              <a:t>Serbian</a:t>
            </a:r>
            <a:r>
              <a:rPr lang="sr-Latn-RS" sz="900" i="0" kern="1200" spc="-10" dirty="0">
                <a:solidFill>
                  <a:srgbClr val="003300"/>
                </a:solidFill>
                <a:ea typeface="Calibri"/>
                <a:cs typeface="Arial"/>
              </a:rPr>
              <a:t> Chemical </a:t>
            </a:r>
            <a:r>
              <a:rPr lang="sr-Latn-RS" sz="900" i="0" kern="1200" spc="-10" dirty="0" err="1">
                <a:solidFill>
                  <a:srgbClr val="003300"/>
                </a:solidFill>
                <a:ea typeface="Calibri"/>
                <a:cs typeface="Arial"/>
              </a:rPr>
              <a:t>Society</a:t>
            </a:r>
            <a:r>
              <a:rPr lang="sr-Latn-RS" sz="900" i="0" kern="1200" spc="-10" dirty="0">
                <a:solidFill>
                  <a:srgbClr val="003300"/>
                </a:solidFill>
                <a:ea typeface="Calibri"/>
                <a:cs typeface="Arial"/>
              </a:rPr>
              <a:t>,2016, 81 (2): 103–123</a:t>
            </a:r>
          </a:p>
          <a:p>
            <a:pPr marL="182563" indent="-182563" algn="l">
              <a:lnSpc>
                <a:spcPct val="115000"/>
              </a:lnSpc>
            </a:pPr>
            <a:r>
              <a:rPr lang="sr-Latn-RS" sz="900" i="0" kern="1200" dirty="0">
                <a:solidFill>
                  <a:srgbClr val="7030A0"/>
                </a:solidFill>
                <a:ea typeface="Calibri"/>
                <a:cs typeface="Arial"/>
              </a:rPr>
              <a:t>Matej S, Žižak Ž, Antić Stanković J, Prijatelj M, </a:t>
            </a:r>
            <a:r>
              <a:rPr lang="sr-Latn-RS" sz="900" i="0" kern="1200" dirty="0" err="1">
                <a:solidFill>
                  <a:srgbClr val="7030A0"/>
                </a:solidFill>
                <a:ea typeface="Calibri"/>
                <a:cs typeface="Arial"/>
              </a:rPr>
              <a:t>Turk</a:t>
            </a:r>
            <a:r>
              <a:rPr lang="sr-Latn-RS" sz="900" i="0" kern="1200" dirty="0">
                <a:solidFill>
                  <a:srgbClr val="7030A0"/>
                </a:solidFill>
                <a:ea typeface="Calibri"/>
                <a:cs typeface="Arial"/>
              </a:rPr>
              <a:t> S, </a:t>
            </a:r>
            <a:r>
              <a:rPr lang="sr-Latn-RS" sz="900" i="0" kern="1200" dirty="0" err="1">
                <a:solidFill>
                  <a:srgbClr val="7030A0"/>
                </a:solidFill>
                <a:ea typeface="Calibri"/>
                <a:cs typeface="Arial"/>
              </a:rPr>
              <a:t>Juranić</a:t>
            </a:r>
            <a:r>
              <a:rPr lang="sr-Latn-RS" sz="900" i="0" kern="1200" dirty="0">
                <a:solidFill>
                  <a:srgbClr val="7030A0"/>
                </a:solidFill>
                <a:ea typeface="Calibri"/>
                <a:cs typeface="Arial"/>
              </a:rPr>
              <a:t> Z, </a:t>
            </a:r>
            <a:r>
              <a:rPr lang="sr-Latn-RS" sz="900" i="0" kern="1200" dirty="0" err="1">
                <a:solidFill>
                  <a:srgbClr val="7030A0"/>
                </a:solidFill>
                <a:ea typeface="Calibri"/>
                <a:cs typeface="Arial"/>
              </a:rPr>
              <a:t>Mlinarić</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Rašćan</a:t>
            </a:r>
            <a:r>
              <a:rPr lang="sr-Latn-RS" sz="900" i="0" kern="1200" dirty="0">
                <a:solidFill>
                  <a:srgbClr val="7030A0"/>
                </a:solidFill>
                <a:ea typeface="Calibri"/>
                <a:cs typeface="Arial"/>
              </a:rPr>
              <a:t> I, </a:t>
            </a:r>
            <a:r>
              <a:rPr lang="sr-Latn-RS" sz="900" i="0" kern="1200" dirty="0" err="1">
                <a:solidFill>
                  <a:srgbClr val="7030A0"/>
                </a:solidFill>
                <a:ea typeface="Calibri"/>
                <a:cs typeface="Arial"/>
              </a:rPr>
              <a:t>Gobec</a:t>
            </a:r>
            <a:r>
              <a:rPr lang="sr-Latn-RS" sz="900" i="0" kern="1200" dirty="0">
                <a:solidFill>
                  <a:srgbClr val="7030A0"/>
                </a:solidFill>
                <a:ea typeface="Calibri"/>
                <a:cs typeface="Arial"/>
              </a:rPr>
              <a:t> S: </a:t>
            </a:r>
            <a:r>
              <a:rPr lang="sr-Latn-RS" sz="900" i="0" kern="1200" dirty="0" err="1">
                <a:solidFill>
                  <a:srgbClr val="7030A0"/>
                </a:solidFill>
                <a:ea typeface="Calibri"/>
                <a:cs typeface="Arial"/>
              </a:rPr>
              <a:t>Cinnamic</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Acid</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Derivates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Induce</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Cell</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Cycle</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Arrest</a:t>
            </a:r>
            <a:r>
              <a:rPr lang="sr-Latn-RS" sz="900" i="0" kern="1200" dirty="0">
                <a:solidFill>
                  <a:srgbClr val="7030A0"/>
                </a:solidFill>
                <a:ea typeface="Calibri"/>
                <a:cs typeface="Arial"/>
              </a:rPr>
              <a:t> in </a:t>
            </a:r>
            <a:r>
              <a:rPr lang="sr-Latn-RS" sz="900" i="0" kern="1200" dirty="0" err="1">
                <a:solidFill>
                  <a:srgbClr val="7030A0"/>
                </a:solidFill>
                <a:ea typeface="Calibri"/>
                <a:cs typeface="Arial"/>
              </a:rPr>
              <a:t>Carcinoma</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Cell</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Lines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Medicinal</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chemistry</a:t>
            </a:r>
            <a:r>
              <a:rPr lang="sr-Latn-RS" sz="900" i="0" kern="1200" dirty="0">
                <a:solidFill>
                  <a:srgbClr val="7030A0"/>
                </a:solidFill>
                <a:ea typeface="Calibri"/>
                <a:cs typeface="Arial"/>
              </a:rPr>
              <a:t>, 2013, vol 9 (5), 633-641</a:t>
            </a:r>
          </a:p>
          <a:p>
            <a:pPr marL="182563" indent="-182563" algn="l">
              <a:lnSpc>
                <a:spcPct val="115000"/>
              </a:lnSpc>
            </a:pPr>
            <a:r>
              <a:rPr lang="sr-Latn-RS" sz="900" i="0" kern="1200" dirty="0">
                <a:solidFill>
                  <a:srgbClr val="003300"/>
                </a:solidFill>
                <a:ea typeface="Calibri"/>
                <a:cs typeface="Arial"/>
              </a:rPr>
              <a:t>Erić Slavica, Ke </a:t>
            </a:r>
            <a:r>
              <a:rPr lang="sr-Latn-RS" sz="900" i="0" kern="1200" dirty="0" err="1">
                <a:solidFill>
                  <a:srgbClr val="003300"/>
                </a:solidFill>
                <a:ea typeface="Calibri"/>
                <a:cs typeface="Arial"/>
              </a:rPr>
              <a:t>Song</a:t>
            </a:r>
            <a:r>
              <a:rPr lang="sr-Latn-RS" sz="900" i="0" kern="1200" dirty="0">
                <a:solidFill>
                  <a:srgbClr val="003300"/>
                </a:solidFill>
                <a:ea typeface="Calibri"/>
                <a:cs typeface="Arial"/>
              </a:rPr>
              <a:t>, Barata </a:t>
            </a:r>
            <a:r>
              <a:rPr lang="sr-Latn-RS" sz="900" i="0" kern="1200" dirty="0" err="1">
                <a:solidFill>
                  <a:srgbClr val="003300"/>
                </a:solidFill>
                <a:ea typeface="Calibri"/>
                <a:cs typeface="Arial"/>
              </a:rPr>
              <a:t>Teresa</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Solmajer</a:t>
            </a:r>
            <a:r>
              <a:rPr lang="sr-Latn-RS" sz="900" i="0" kern="1200" dirty="0">
                <a:solidFill>
                  <a:srgbClr val="003300"/>
                </a:solidFill>
                <a:ea typeface="Calibri"/>
                <a:cs typeface="Arial"/>
              </a:rPr>
              <a:t> Tom, Antić Stanković Jelena, </a:t>
            </a:r>
            <a:r>
              <a:rPr lang="sr-Latn-RS" sz="900" i="0" kern="1200" dirty="0" err="1">
                <a:solidFill>
                  <a:srgbClr val="003300"/>
                </a:solidFill>
                <a:ea typeface="Calibri"/>
                <a:cs typeface="Arial"/>
              </a:rPr>
              <a:t>Juranić</a:t>
            </a:r>
            <a:r>
              <a:rPr lang="sr-Latn-RS" sz="900" i="0" kern="1200" dirty="0">
                <a:solidFill>
                  <a:srgbClr val="003300"/>
                </a:solidFill>
                <a:ea typeface="Calibri"/>
                <a:cs typeface="Arial"/>
              </a:rPr>
              <a:t> Zorica, Savić Vladimir, </a:t>
            </a:r>
            <a:r>
              <a:rPr lang="sr-Latn-RS" sz="900" i="0" kern="1200" dirty="0" err="1">
                <a:solidFill>
                  <a:srgbClr val="003300"/>
                </a:solidFill>
                <a:ea typeface="Calibri"/>
                <a:cs typeface="Arial"/>
              </a:rPr>
              <a:t>Zloh</a:t>
            </a:r>
            <a:r>
              <a:rPr lang="sr-Latn-RS" sz="900" i="0" kern="1200" dirty="0">
                <a:solidFill>
                  <a:srgbClr val="003300"/>
                </a:solidFill>
                <a:ea typeface="Calibri"/>
                <a:cs typeface="Arial"/>
              </a:rPr>
              <a:t> Mire: </a:t>
            </a:r>
            <a:r>
              <a:rPr lang="sr-Latn-RS" sz="900" i="0" kern="1200" dirty="0" err="1">
                <a:solidFill>
                  <a:srgbClr val="003300"/>
                </a:solidFill>
                <a:ea typeface="Calibri"/>
                <a:cs typeface="Arial"/>
              </a:rPr>
              <a:t>Target</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fishing</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and</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docking</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studies</a:t>
            </a:r>
            <a:r>
              <a:rPr lang="sr-Latn-RS" sz="900" i="0" kern="1200" dirty="0">
                <a:solidFill>
                  <a:srgbClr val="003300"/>
                </a:solidFill>
                <a:ea typeface="Calibri"/>
                <a:cs typeface="Arial"/>
              </a:rPr>
              <a:t> of the </a:t>
            </a:r>
            <a:r>
              <a:rPr lang="sr-Latn-RS" sz="900" i="0" kern="1200" dirty="0" err="1">
                <a:solidFill>
                  <a:srgbClr val="003300"/>
                </a:solidFill>
                <a:ea typeface="Calibri"/>
                <a:cs typeface="Arial"/>
              </a:rPr>
              <a:t>novel</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derivates</a:t>
            </a:r>
            <a:r>
              <a:rPr lang="sr-Latn-RS" sz="900" i="0" kern="1200" dirty="0">
                <a:solidFill>
                  <a:srgbClr val="003300"/>
                </a:solidFill>
                <a:ea typeface="Calibri"/>
                <a:cs typeface="Arial"/>
              </a:rPr>
              <a:t> of </a:t>
            </a:r>
            <a:r>
              <a:rPr lang="sr-Latn-RS" sz="900" i="0" kern="1200" dirty="0" err="1">
                <a:solidFill>
                  <a:srgbClr val="003300"/>
                </a:solidFill>
                <a:ea typeface="Calibri"/>
                <a:cs typeface="Arial"/>
              </a:rPr>
              <a:t>aryl</a:t>
            </a:r>
            <a:r>
              <a:rPr lang="sr-Latn-RS" sz="900" i="0" kern="1200" dirty="0">
                <a:solidFill>
                  <a:srgbClr val="003300"/>
                </a:solidFill>
                <a:ea typeface="Calibri"/>
                <a:cs typeface="Arial"/>
              </a:rPr>
              <a:t>-</a:t>
            </a:r>
            <a:r>
              <a:rPr lang="sr-Latn-RS" sz="900" i="0" kern="1200" dirty="0" err="1">
                <a:solidFill>
                  <a:srgbClr val="003300"/>
                </a:solidFill>
                <a:ea typeface="Calibri"/>
                <a:cs typeface="Arial"/>
              </a:rPr>
              <a:t>aminopyridines</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with</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potential</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anticancer</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activity</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Biorganic</a:t>
            </a:r>
            <a:r>
              <a:rPr lang="sr-Latn-RS" sz="900" i="0" kern="1200" dirty="0">
                <a:solidFill>
                  <a:srgbClr val="003300"/>
                </a:solidFill>
                <a:ea typeface="Calibri"/>
                <a:cs typeface="Arial"/>
              </a:rPr>
              <a:t> &amp; </a:t>
            </a:r>
            <a:r>
              <a:rPr lang="sr-Latn-RS" sz="900" i="0" kern="1200" dirty="0" err="1">
                <a:solidFill>
                  <a:srgbClr val="003300"/>
                </a:solidFill>
                <a:ea typeface="Calibri"/>
                <a:cs typeface="Arial"/>
              </a:rPr>
              <a:t>medical</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chemistry</a:t>
            </a:r>
            <a:r>
              <a:rPr lang="sr-Latn-RS" sz="900" i="0" kern="1200" dirty="0">
                <a:solidFill>
                  <a:srgbClr val="003300"/>
                </a:solidFill>
                <a:ea typeface="Calibri"/>
                <a:cs typeface="Arial"/>
              </a:rPr>
              <a:t>, 2012, vol 20 (17), 5220-5228 </a:t>
            </a:r>
          </a:p>
          <a:p>
            <a:pPr marL="182563" indent="-182563" algn="l">
              <a:lnSpc>
                <a:spcPct val="115000"/>
              </a:lnSpc>
            </a:pPr>
            <a:r>
              <a:rPr lang="sr-Latn-RS" sz="900" i="0" kern="1200" dirty="0">
                <a:solidFill>
                  <a:srgbClr val="7030A0"/>
                </a:solidFill>
                <a:ea typeface="Calibri"/>
                <a:cs typeface="Arial"/>
              </a:rPr>
              <a:t>Stanić Vojislav, Dimitrijević Suzana, Antić-Stanković Jelena, Mitrić Miodrag, Jokić Bojan, </a:t>
            </a:r>
            <a:r>
              <a:rPr lang="sr-Latn-RS" sz="900" i="0" kern="1200" dirty="0" err="1">
                <a:solidFill>
                  <a:srgbClr val="7030A0"/>
                </a:solidFill>
                <a:ea typeface="Calibri"/>
                <a:cs typeface="Arial"/>
              </a:rPr>
              <a:t>Plećaš</a:t>
            </a:r>
            <a:r>
              <a:rPr lang="sr-Latn-RS" sz="900" i="0" kern="1200" dirty="0">
                <a:solidFill>
                  <a:srgbClr val="7030A0"/>
                </a:solidFill>
                <a:ea typeface="Calibri"/>
                <a:cs typeface="Arial"/>
              </a:rPr>
              <a:t> Ilija, Raičević Slavica: </a:t>
            </a:r>
            <a:r>
              <a:rPr lang="sr-Latn-RS" sz="900" i="0" kern="1200" dirty="0" err="1">
                <a:solidFill>
                  <a:srgbClr val="7030A0"/>
                </a:solidFill>
                <a:ea typeface="Calibri"/>
                <a:cs typeface="Arial"/>
              </a:rPr>
              <a:t>Synthesis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characterization</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and</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antimicrobial</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activity</a:t>
            </a:r>
            <a:r>
              <a:rPr lang="sr-Latn-RS" sz="900" i="0" kern="1200" dirty="0">
                <a:solidFill>
                  <a:srgbClr val="7030A0"/>
                </a:solidFill>
                <a:ea typeface="Calibri"/>
                <a:cs typeface="Arial"/>
              </a:rPr>
              <a:t> of </a:t>
            </a:r>
            <a:r>
              <a:rPr lang="sr-Latn-RS" sz="900" i="0" kern="1200" dirty="0" err="1">
                <a:solidFill>
                  <a:srgbClr val="7030A0"/>
                </a:solidFill>
                <a:ea typeface="Calibri"/>
                <a:cs typeface="Arial"/>
              </a:rPr>
              <a:t>copper</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and</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zinc</a:t>
            </a:r>
            <a:r>
              <a:rPr lang="sr-Latn-RS" sz="900" i="0" kern="1200" dirty="0">
                <a:solidFill>
                  <a:srgbClr val="7030A0"/>
                </a:solidFill>
                <a:ea typeface="Calibri"/>
                <a:cs typeface="Arial"/>
              </a:rPr>
              <a:t>-</a:t>
            </a:r>
            <a:r>
              <a:rPr lang="sr-Latn-RS" sz="900" i="0" kern="1200" dirty="0" err="1">
                <a:solidFill>
                  <a:srgbClr val="7030A0"/>
                </a:solidFill>
                <a:ea typeface="Calibri"/>
                <a:cs typeface="Arial"/>
              </a:rPr>
              <a:t>doped</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hydroxyapatite</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nanopowders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Applied</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surface</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science</a:t>
            </a:r>
            <a:r>
              <a:rPr lang="sr-Latn-RS" sz="900" i="0" kern="1200" dirty="0">
                <a:solidFill>
                  <a:srgbClr val="7030A0"/>
                </a:solidFill>
                <a:ea typeface="Calibri"/>
                <a:cs typeface="Arial"/>
              </a:rPr>
              <a:t>, 2010, 256 (20), 6083-6089</a:t>
            </a:r>
          </a:p>
          <a:p>
            <a:pPr marL="182563" indent="-182563" algn="l">
              <a:lnSpc>
                <a:spcPct val="115000"/>
              </a:lnSpc>
            </a:pPr>
            <a:r>
              <a:rPr lang="sr-Latn-RS" sz="900" i="0" kern="1200" dirty="0">
                <a:solidFill>
                  <a:srgbClr val="003300"/>
                </a:solidFill>
                <a:ea typeface="Calibri"/>
                <a:cs typeface="Arial"/>
              </a:rPr>
              <a:t>Mirjana Antonijević-Nikolić, Jelena Antić-Stanković, Branka Dražić, </a:t>
            </a:r>
            <a:r>
              <a:rPr lang="sr-Latn-RS" sz="900" i="0" kern="1200" dirty="0" err="1">
                <a:solidFill>
                  <a:srgbClr val="003300"/>
                </a:solidFill>
                <a:ea typeface="Calibri"/>
                <a:cs typeface="Arial"/>
              </a:rPr>
              <a:t>Sladjana</a:t>
            </a:r>
            <a:r>
              <a:rPr lang="sr-Latn-RS" sz="900" i="0" kern="1200" dirty="0">
                <a:solidFill>
                  <a:srgbClr val="003300"/>
                </a:solidFill>
                <a:ea typeface="Calibri"/>
                <a:cs typeface="Arial"/>
              </a:rPr>
              <a:t> Tanasković, </a:t>
            </a:r>
            <a:r>
              <a:rPr lang="sr-Latn-RS" sz="900" i="0" kern="1200" dirty="0" err="1">
                <a:solidFill>
                  <a:srgbClr val="003300"/>
                </a:solidFill>
                <a:ea typeface="Calibri"/>
                <a:cs typeface="Arial"/>
              </a:rPr>
              <a:t>New</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macrocyclic</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Cu</a:t>
            </a:r>
            <a:r>
              <a:rPr lang="sr-Latn-RS" sz="900" i="0" kern="1200" dirty="0">
                <a:solidFill>
                  <a:srgbClr val="003300"/>
                </a:solidFill>
                <a:ea typeface="Calibri"/>
                <a:cs typeface="Arial"/>
              </a:rPr>
              <a:t>(II) </a:t>
            </a:r>
            <a:r>
              <a:rPr lang="sr-Latn-RS" sz="900" i="0" kern="1200" dirty="0" err="1">
                <a:solidFill>
                  <a:srgbClr val="003300"/>
                </a:solidFill>
                <a:ea typeface="Calibri"/>
                <a:cs typeface="Arial"/>
              </a:rPr>
              <a:t>complex</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with</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bridge</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terephthalate</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synthesis</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spectral</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properties</a:t>
            </a:r>
            <a:r>
              <a:rPr lang="sr-Latn-RS" sz="900" i="0" kern="1200" dirty="0">
                <a:solidFill>
                  <a:srgbClr val="003300"/>
                </a:solidFill>
                <a:ea typeface="Calibri"/>
                <a:cs typeface="Arial"/>
              </a:rPr>
              <a:t>, in </a:t>
            </a:r>
            <a:r>
              <a:rPr lang="sr-Latn-RS" sz="900" i="0" kern="1200" dirty="0" err="1">
                <a:solidFill>
                  <a:srgbClr val="003300"/>
                </a:solidFill>
                <a:ea typeface="Calibri"/>
                <a:cs typeface="Arial"/>
              </a:rPr>
              <a:t>vitro</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cytotoxic</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and</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antimicrobial</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activity</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Comparison</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with</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related</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complexes</a:t>
            </a:r>
            <a:r>
              <a:rPr lang="sr-Latn-RS" sz="900" i="0" kern="1200" dirty="0">
                <a:solidFill>
                  <a:srgbClr val="003300"/>
                </a:solidFill>
                <a:ea typeface="Calibri"/>
                <a:cs typeface="Arial"/>
              </a:rPr>
              <a:t>, J Mole </a:t>
            </a:r>
            <a:r>
              <a:rPr lang="sr-Latn-RS" sz="900" i="0" kern="1200" dirty="0" err="1">
                <a:solidFill>
                  <a:srgbClr val="003300"/>
                </a:solidFill>
                <a:ea typeface="Calibri"/>
                <a:cs typeface="Arial"/>
              </a:rPr>
              <a:t>Struct</a:t>
            </a:r>
            <a:r>
              <a:rPr lang="sr-Latn-RS" sz="900" i="0" kern="1200" dirty="0">
                <a:solidFill>
                  <a:srgbClr val="003300"/>
                </a:solidFill>
                <a:ea typeface="Calibri"/>
                <a:cs typeface="Arial"/>
              </a:rPr>
              <a:t>. 2018, ISSN 0022-2860, https://doi.org/10.1016/j.molstruc.2018.10.027</a:t>
            </a:r>
          </a:p>
          <a:p>
            <a:pPr marL="182563" indent="-182563" algn="l">
              <a:lnSpc>
                <a:spcPct val="115000"/>
              </a:lnSpc>
            </a:pPr>
            <a:r>
              <a:rPr lang="sr-Latn-RS" sz="900" i="0" kern="1200" dirty="0" err="1">
                <a:solidFill>
                  <a:srgbClr val="7030A0"/>
                </a:solidFill>
                <a:ea typeface="Calibri"/>
                <a:cs typeface="Arial"/>
              </a:rPr>
              <a:t>Cirkovic</a:t>
            </a:r>
            <a:r>
              <a:rPr lang="sr-Latn-RS" sz="900" i="0" kern="1200" dirty="0">
                <a:solidFill>
                  <a:srgbClr val="7030A0"/>
                </a:solidFill>
                <a:ea typeface="Calibri"/>
                <a:cs typeface="Arial"/>
              </a:rPr>
              <a:t> I, </a:t>
            </a:r>
            <a:r>
              <a:rPr lang="sr-Latn-RS" sz="900" i="0" kern="1200" dirty="0" err="1">
                <a:solidFill>
                  <a:srgbClr val="7030A0"/>
                </a:solidFill>
                <a:ea typeface="Calibri"/>
                <a:cs typeface="Arial"/>
              </a:rPr>
              <a:t>Bozic</a:t>
            </a:r>
            <a:r>
              <a:rPr lang="sr-Latn-RS" sz="900" i="0" kern="1200" dirty="0">
                <a:solidFill>
                  <a:srgbClr val="7030A0"/>
                </a:solidFill>
                <a:ea typeface="Calibri"/>
                <a:cs typeface="Arial"/>
              </a:rPr>
              <a:t> DD, </a:t>
            </a:r>
            <a:r>
              <a:rPr lang="sr-Latn-RS" sz="900" i="0" kern="1200" dirty="0" err="1">
                <a:solidFill>
                  <a:srgbClr val="7030A0"/>
                </a:solidFill>
                <a:ea typeface="Calibri"/>
                <a:cs typeface="Arial"/>
              </a:rPr>
              <a:t>Draganic</a:t>
            </a:r>
            <a:r>
              <a:rPr lang="sr-Latn-RS" sz="900" i="0" kern="1200" dirty="0">
                <a:solidFill>
                  <a:srgbClr val="7030A0"/>
                </a:solidFill>
                <a:ea typeface="Calibri"/>
                <a:cs typeface="Arial"/>
              </a:rPr>
              <a:t> V, Lozo J, </a:t>
            </a:r>
            <a:r>
              <a:rPr lang="sr-Latn-RS" sz="900" i="0" kern="1200" dirty="0" err="1">
                <a:solidFill>
                  <a:srgbClr val="7030A0"/>
                </a:solidFill>
                <a:ea typeface="Calibri"/>
                <a:cs typeface="Arial"/>
              </a:rPr>
              <a:t>Beric</a:t>
            </a:r>
            <a:r>
              <a:rPr lang="sr-Latn-RS" sz="900" i="0" kern="1200" dirty="0">
                <a:solidFill>
                  <a:srgbClr val="7030A0"/>
                </a:solidFill>
                <a:ea typeface="Calibri"/>
                <a:cs typeface="Arial"/>
              </a:rPr>
              <a:t> T, </a:t>
            </a:r>
            <a:r>
              <a:rPr lang="sr-Latn-RS" sz="900" i="0" kern="1200" dirty="0" err="1">
                <a:solidFill>
                  <a:srgbClr val="7030A0"/>
                </a:solidFill>
                <a:ea typeface="Calibri"/>
                <a:cs typeface="Arial"/>
              </a:rPr>
              <a:t>Kojic</a:t>
            </a:r>
            <a:r>
              <a:rPr lang="sr-Latn-RS" sz="900" i="0" kern="1200" dirty="0">
                <a:solidFill>
                  <a:srgbClr val="7030A0"/>
                </a:solidFill>
                <a:ea typeface="Calibri"/>
                <a:cs typeface="Arial"/>
              </a:rPr>
              <a:t> M, </a:t>
            </a:r>
            <a:r>
              <a:rPr lang="sr-Latn-RS" sz="900" i="0" kern="1200" dirty="0" err="1">
                <a:solidFill>
                  <a:srgbClr val="7030A0"/>
                </a:solidFill>
                <a:ea typeface="Calibri"/>
                <a:cs typeface="Arial"/>
              </a:rPr>
              <a:t>Arsic</a:t>
            </a:r>
            <a:r>
              <a:rPr lang="sr-Latn-RS" sz="900" i="0" kern="1200" dirty="0">
                <a:solidFill>
                  <a:srgbClr val="7030A0"/>
                </a:solidFill>
                <a:ea typeface="Calibri"/>
                <a:cs typeface="Arial"/>
              </a:rPr>
              <a:t> B, </a:t>
            </a:r>
            <a:r>
              <a:rPr lang="sr-Latn-RS" sz="900" i="0" kern="1200" dirty="0" err="1">
                <a:solidFill>
                  <a:srgbClr val="7030A0"/>
                </a:solidFill>
                <a:ea typeface="Calibri"/>
                <a:cs typeface="Arial"/>
              </a:rPr>
              <a:t>Garalejic</a:t>
            </a:r>
            <a:r>
              <a:rPr lang="sr-Latn-RS" sz="900" i="0" kern="1200" dirty="0">
                <a:solidFill>
                  <a:srgbClr val="7030A0"/>
                </a:solidFill>
                <a:ea typeface="Calibri"/>
                <a:cs typeface="Arial"/>
              </a:rPr>
              <a:t> E, </a:t>
            </a:r>
            <a:r>
              <a:rPr lang="sr-Latn-RS" sz="900" i="0" kern="1200" dirty="0" err="1">
                <a:solidFill>
                  <a:srgbClr val="7030A0"/>
                </a:solidFill>
                <a:ea typeface="Calibri"/>
                <a:cs typeface="Arial"/>
              </a:rPr>
              <a:t>Djukic</a:t>
            </a:r>
            <a:r>
              <a:rPr lang="sr-Latn-RS" sz="900" i="0" kern="1200" dirty="0">
                <a:solidFill>
                  <a:srgbClr val="7030A0"/>
                </a:solidFill>
                <a:ea typeface="Calibri"/>
                <a:cs typeface="Arial"/>
              </a:rPr>
              <a:t> S, </a:t>
            </a:r>
            <a:r>
              <a:rPr lang="sr-Latn-RS" sz="900" i="0" kern="1200" dirty="0" err="1">
                <a:solidFill>
                  <a:srgbClr val="7030A0"/>
                </a:solidFill>
                <a:ea typeface="Calibri"/>
                <a:cs typeface="Arial"/>
              </a:rPr>
              <a:t>Stankovic</a:t>
            </a:r>
            <a:r>
              <a:rPr lang="sr-Latn-RS" sz="900" i="0" kern="1200" dirty="0">
                <a:solidFill>
                  <a:srgbClr val="7030A0"/>
                </a:solidFill>
                <a:ea typeface="Calibri"/>
                <a:cs typeface="Arial"/>
              </a:rPr>
              <a:t> S. </a:t>
            </a:r>
            <a:r>
              <a:rPr lang="sr-Latn-RS" sz="900" i="0" kern="1200" dirty="0" err="1">
                <a:solidFill>
                  <a:srgbClr val="7030A0"/>
                </a:solidFill>
                <a:ea typeface="Calibri"/>
                <a:cs typeface="Arial"/>
              </a:rPr>
              <a:t>Licheniocin</a:t>
            </a:r>
            <a:r>
              <a:rPr lang="sr-Latn-RS" sz="900" i="0" kern="1200" dirty="0">
                <a:solidFill>
                  <a:srgbClr val="7030A0"/>
                </a:solidFill>
                <a:ea typeface="Calibri"/>
                <a:cs typeface="Arial"/>
              </a:rPr>
              <a:t> 50.2 </a:t>
            </a:r>
            <a:r>
              <a:rPr lang="sr-Latn-RS" sz="900" i="0" kern="1200" dirty="0" err="1">
                <a:solidFill>
                  <a:srgbClr val="7030A0"/>
                </a:solidFill>
                <a:ea typeface="Calibri"/>
                <a:cs typeface="Arial"/>
              </a:rPr>
              <a:t>and</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Bacteriocins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from</a:t>
            </a:r>
            <a:r>
              <a:rPr lang="sr-Latn-RS" sz="900" i="0" kern="1200" dirty="0">
                <a:solidFill>
                  <a:srgbClr val="7030A0"/>
                </a:solidFill>
                <a:ea typeface="Calibri"/>
                <a:cs typeface="Arial"/>
              </a:rPr>
              <a:t> </a:t>
            </a:r>
            <a:r>
              <a:rPr lang="sr-Latn-RS" sz="900" kern="1200" dirty="0" err="1">
                <a:solidFill>
                  <a:srgbClr val="7030A0"/>
                </a:solidFill>
                <a:ea typeface="Calibri"/>
                <a:cs typeface="Arial"/>
              </a:rPr>
              <a:t>Lactococcus</a:t>
            </a:r>
            <a:r>
              <a:rPr lang="sr-Latn-RS" sz="900" kern="1200" dirty="0">
                <a:solidFill>
                  <a:srgbClr val="7030A0"/>
                </a:solidFill>
                <a:ea typeface="Calibri"/>
                <a:cs typeface="Arial"/>
              </a:rPr>
              <a:t> </a:t>
            </a:r>
            <a:r>
              <a:rPr lang="sr-Latn-RS" sz="900" kern="1200" dirty="0" err="1">
                <a:solidFill>
                  <a:srgbClr val="7030A0"/>
                </a:solidFill>
                <a:ea typeface="Calibri"/>
                <a:cs typeface="Arial"/>
              </a:rPr>
              <a:t>lactis</a:t>
            </a:r>
            <a:r>
              <a:rPr lang="sr-Latn-RS" sz="900" kern="1200" dirty="0">
                <a:solidFill>
                  <a:srgbClr val="7030A0"/>
                </a:solidFill>
                <a:ea typeface="Calibri"/>
                <a:cs typeface="Arial"/>
              </a:rPr>
              <a:t> </a:t>
            </a:r>
            <a:r>
              <a:rPr lang="sr-Latn-RS" sz="900" i="0" kern="1200" dirty="0">
                <a:solidFill>
                  <a:srgbClr val="7030A0"/>
                </a:solidFill>
                <a:ea typeface="Calibri"/>
                <a:cs typeface="Arial"/>
              </a:rPr>
              <a:t>subsp. </a:t>
            </a:r>
            <a:r>
              <a:rPr lang="sr-Latn-RS" sz="900" kern="1200" dirty="0" err="1">
                <a:solidFill>
                  <a:srgbClr val="7030A0"/>
                </a:solidFill>
                <a:ea typeface="Calibri"/>
                <a:cs typeface="Arial"/>
              </a:rPr>
              <a:t>lactis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biovar</a:t>
            </a:r>
            <a:r>
              <a:rPr lang="sr-Latn-RS" sz="900" i="0" kern="1200" dirty="0">
                <a:solidFill>
                  <a:srgbClr val="7030A0"/>
                </a:solidFill>
                <a:ea typeface="Calibri"/>
                <a:cs typeface="Arial"/>
              </a:rPr>
              <a:t>. </a:t>
            </a:r>
            <a:r>
              <a:rPr lang="sr-Latn-RS" sz="900" kern="1200" dirty="0">
                <a:solidFill>
                  <a:srgbClr val="7030A0"/>
                </a:solidFill>
                <a:ea typeface="Calibri"/>
                <a:cs typeface="Arial"/>
              </a:rPr>
              <a:t>diacetylactis</a:t>
            </a:r>
            <a:r>
              <a:rPr lang="sr-Latn-RS" sz="900" i="0" kern="1200" dirty="0">
                <a:solidFill>
                  <a:srgbClr val="7030A0"/>
                </a:solidFill>
                <a:ea typeface="Calibri"/>
                <a:cs typeface="Arial"/>
              </a:rPr>
              <a:t> BGBU1-4 inhibit biofilms of coagulase negative Staphylococci and </a:t>
            </a:r>
            <a:r>
              <a:rPr lang="sr-Latn-RS" sz="900" kern="1200" dirty="0">
                <a:solidFill>
                  <a:srgbClr val="7030A0"/>
                </a:solidFill>
                <a:ea typeface="Calibri"/>
                <a:cs typeface="Arial"/>
              </a:rPr>
              <a:t>Listeria monocytogenes </a:t>
            </a:r>
            <a:r>
              <a:rPr lang="sr-Latn-RS" sz="900" i="0" kern="1200" dirty="0">
                <a:solidFill>
                  <a:srgbClr val="7030A0"/>
                </a:solidFill>
                <a:ea typeface="Calibri"/>
                <a:cs typeface="Arial"/>
              </a:rPr>
              <a:t>clinical isolates. </a:t>
            </a:r>
            <a:r>
              <a:rPr lang="sr-Latn-RS" sz="900" i="0" kern="1200" dirty="0" err="1">
                <a:solidFill>
                  <a:srgbClr val="7030A0"/>
                </a:solidFill>
                <a:ea typeface="Calibri"/>
                <a:cs typeface="Arial"/>
              </a:rPr>
              <a:t>PLoS</a:t>
            </a:r>
            <a:r>
              <a:rPr lang="sr-Latn-RS" sz="900" i="0" kern="1200" dirty="0">
                <a:solidFill>
                  <a:srgbClr val="7030A0"/>
                </a:solidFill>
                <a:ea typeface="Calibri"/>
                <a:cs typeface="Arial"/>
              </a:rPr>
              <a:t> One. 2016; 11(12):e0167995. </a:t>
            </a:r>
            <a:r>
              <a:rPr lang="sr-Latn-RS" sz="900" i="0" kern="1200" dirty="0" err="1">
                <a:solidFill>
                  <a:srgbClr val="7030A0"/>
                </a:solidFill>
                <a:ea typeface="Calibri"/>
                <a:cs typeface="Arial"/>
              </a:rPr>
              <a:t>doi</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10.1371/journal.pone.0167995</a:t>
            </a:r>
            <a:r>
              <a:rPr lang="sr-Latn-RS" sz="900" i="0" kern="1200" dirty="0">
                <a:solidFill>
                  <a:srgbClr val="7030A0"/>
                </a:solidFill>
                <a:ea typeface="Calibri"/>
                <a:cs typeface="Arial"/>
              </a:rPr>
              <a:t>.</a:t>
            </a:r>
          </a:p>
          <a:p>
            <a:pPr marL="182563" indent="-182563" algn="l">
              <a:lnSpc>
                <a:spcPct val="115000"/>
              </a:lnSpc>
            </a:pPr>
            <a:r>
              <a:rPr lang="sr-Latn-RS" sz="900" i="0" kern="1200" dirty="0">
                <a:solidFill>
                  <a:srgbClr val="003300"/>
                </a:solidFill>
                <a:ea typeface="Calibri"/>
                <a:cs typeface="Arial"/>
              </a:rPr>
              <a:t>Samardžić S, Arsenijević J, Božić D, Milenković M, </a:t>
            </a:r>
            <a:r>
              <a:rPr lang="sr-Latn-RS" sz="900" i="0" kern="1200" dirty="0" err="1">
                <a:solidFill>
                  <a:srgbClr val="003300"/>
                </a:solidFill>
                <a:ea typeface="Calibri"/>
                <a:cs typeface="Arial"/>
              </a:rPr>
              <a:t>Tešević</a:t>
            </a:r>
            <a:r>
              <a:rPr lang="sr-Latn-RS" sz="900" i="0" kern="1200" dirty="0">
                <a:solidFill>
                  <a:srgbClr val="003300"/>
                </a:solidFill>
                <a:ea typeface="Calibri"/>
                <a:cs typeface="Arial"/>
              </a:rPr>
              <a:t> V, Maksimović Z. </a:t>
            </a:r>
            <a:r>
              <a:rPr lang="sr-Latn-RS" sz="900" i="0" kern="1200" dirty="0" err="1">
                <a:solidFill>
                  <a:srgbClr val="003300"/>
                </a:solidFill>
                <a:ea typeface="Calibri"/>
                <a:cs typeface="Arial"/>
              </a:rPr>
              <a:t>Antioxidant</a:t>
            </a:r>
            <a:r>
              <a:rPr lang="sr-Latn-RS" sz="900" i="0" kern="1200" dirty="0">
                <a:solidFill>
                  <a:srgbClr val="003300"/>
                </a:solidFill>
                <a:ea typeface="Calibri"/>
                <a:cs typeface="Arial"/>
              </a:rPr>
              <a:t>, anti-</a:t>
            </a:r>
            <a:r>
              <a:rPr lang="sr-Latn-RS" sz="900" i="0" kern="1200" dirty="0" err="1">
                <a:solidFill>
                  <a:srgbClr val="003300"/>
                </a:solidFill>
                <a:ea typeface="Calibri"/>
                <a:cs typeface="Arial"/>
              </a:rPr>
              <a:t>inflammatory</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and</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gastroprotective</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activity</a:t>
            </a:r>
            <a:r>
              <a:rPr lang="sr-Latn-RS" sz="900" i="0" kern="1200" dirty="0">
                <a:solidFill>
                  <a:srgbClr val="003300"/>
                </a:solidFill>
                <a:ea typeface="Calibri"/>
                <a:cs typeface="Arial"/>
              </a:rPr>
              <a:t> of </a:t>
            </a:r>
            <a:r>
              <a:rPr lang="sr-Latn-RS" sz="900" kern="1200" dirty="0" err="1">
                <a:solidFill>
                  <a:srgbClr val="003300"/>
                </a:solidFill>
                <a:ea typeface="Calibri"/>
                <a:cs typeface="Arial"/>
              </a:rPr>
              <a:t>Filipendula</a:t>
            </a:r>
            <a:r>
              <a:rPr lang="sr-Latn-RS" sz="900" kern="1200" dirty="0">
                <a:solidFill>
                  <a:srgbClr val="003300"/>
                </a:solidFill>
                <a:ea typeface="Calibri"/>
                <a:cs typeface="Arial"/>
              </a:rPr>
              <a:t> </a:t>
            </a:r>
            <a:r>
              <a:rPr lang="sr-Latn-RS" sz="900" kern="1200" dirty="0" err="1">
                <a:solidFill>
                  <a:srgbClr val="003300"/>
                </a:solidFill>
                <a:ea typeface="Calibri"/>
                <a:cs typeface="Arial"/>
              </a:rPr>
              <a:t>ulmaria</a:t>
            </a:r>
            <a:r>
              <a:rPr lang="sr-Latn-RS" sz="900" kern="1200" dirty="0">
                <a:solidFill>
                  <a:srgbClr val="003300"/>
                </a:solidFill>
                <a:ea typeface="Calibri"/>
                <a:cs typeface="Arial"/>
              </a:rPr>
              <a:t> </a:t>
            </a:r>
            <a:r>
              <a:rPr lang="sr-Latn-RS" sz="900" i="0" kern="1200" dirty="0">
                <a:solidFill>
                  <a:srgbClr val="003300"/>
                </a:solidFill>
                <a:ea typeface="Calibri"/>
                <a:cs typeface="Arial"/>
              </a:rPr>
              <a:t>(L.) </a:t>
            </a:r>
            <a:r>
              <a:rPr lang="sr-Latn-RS" sz="900" i="0" kern="1200" dirty="0" err="1">
                <a:solidFill>
                  <a:srgbClr val="003300"/>
                </a:solidFill>
                <a:ea typeface="Calibri"/>
                <a:cs typeface="Arial"/>
              </a:rPr>
              <a:t>Maxim</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and</a:t>
            </a:r>
            <a:r>
              <a:rPr lang="sr-Latn-RS" sz="900" i="0" kern="1200" dirty="0">
                <a:solidFill>
                  <a:srgbClr val="003300"/>
                </a:solidFill>
                <a:ea typeface="Calibri"/>
                <a:cs typeface="Arial"/>
              </a:rPr>
              <a:t> </a:t>
            </a:r>
            <a:r>
              <a:rPr lang="sr-Latn-RS" sz="900" kern="1200" dirty="0" err="1">
                <a:solidFill>
                  <a:srgbClr val="003300"/>
                </a:solidFill>
                <a:ea typeface="Calibri"/>
                <a:cs typeface="Arial"/>
              </a:rPr>
              <a:t>Filipendula</a:t>
            </a:r>
            <a:r>
              <a:rPr lang="sr-Latn-RS" sz="900" kern="1200" dirty="0">
                <a:solidFill>
                  <a:srgbClr val="003300"/>
                </a:solidFill>
                <a:ea typeface="Calibri"/>
                <a:cs typeface="Arial"/>
              </a:rPr>
              <a:t> </a:t>
            </a:r>
            <a:r>
              <a:rPr lang="sr-Latn-RS" sz="900" kern="1200" dirty="0" err="1">
                <a:solidFill>
                  <a:srgbClr val="003300"/>
                </a:solidFill>
                <a:ea typeface="Calibri"/>
                <a:cs typeface="Arial"/>
              </a:rPr>
              <a:t>vulgaris</a:t>
            </a:r>
            <a:r>
              <a:rPr lang="sr-Latn-RS" sz="900" kern="1200" dirty="0">
                <a:solidFill>
                  <a:srgbClr val="003300"/>
                </a:solidFill>
                <a:ea typeface="Calibri"/>
                <a:cs typeface="Arial"/>
              </a:rPr>
              <a:t> </a:t>
            </a:r>
            <a:r>
              <a:rPr lang="sr-Latn-RS" sz="900" i="0" kern="1200" dirty="0" err="1">
                <a:solidFill>
                  <a:srgbClr val="003300"/>
                </a:solidFill>
                <a:ea typeface="Calibri"/>
                <a:cs typeface="Arial"/>
              </a:rPr>
              <a:t>Moench</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Journal</a:t>
            </a:r>
            <a:r>
              <a:rPr lang="sr-Latn-RS" sz="900" i="0" kern="1200" dirty="0">
                <a:solidFill>
                  <a:srgbClr val="003300"/>
                </a:solidFill>
                <a:ea typeface="Calibri"/>
                <a:cs typeface="Arial"/>
              </a:rPr>
              <a:t> of </a:t>
            </a:r>
            <a:r>
              <a:rPr lang="sr-Latn-RS" sz="900" i="0" kern="1200" dirty="0" err="1">
                <a:solidFill>
                  <a:srgbClr val="003300"/>
                </a:solidFill>
                <a:ea typeface="Calibri"/>
                <a:cs typeface="Arial"/>
              </a:rPr>
              <a:t>Ethnopharmacology</a:t>
            </a:r>
            <a:r>
              <a:rPr lang="sr-Latn-RS" sz="900" i="0" kern="1200" dirty="0">
                <a:solidFill>
                  <a:srgbClr val="003300"/>
                </a:solidFill>
                <a:ea typeface="Calibri"/>
                <a:cs typeface="Arial"/>
              </a:rPr>
              <a:t> 2018;213:132-137. DOI </a:t>
            </a:r>
            <a:r>
              <a:rPr lang="sr-Latn-RS" sz="900" i="0" kern="1200" dirty="0" err="1">
                <a:solidFill>
                  <a:srgbClr val="003300"/>
                </a:solidFill>
                <a:ea typeface="Calibri"/>
                <a:cs typeface="Arial"/>
              </a:rPr>
              <a:t>10.1016/j.jep.2017.11.013</a:t>
            </a:r>
            <a:endParaRPr lang="sr-Latn-RS" sz="900" i="0" kern="1200" dirty="0">
              <a:solidFill>
                <a:srgbClr val="003300"/>
              </a:solidFill>
              <a:ea typeface="Calibri"/>
              <a:cs typeface="Arial"/>
            </a:endParaRPr>
          </a:p>
          <a:p>
            <a:pPr marL="182563" indent="-182563" algn="l">
              <a:lnSpc>
                <a:spcPct val="115000"/>
              </a:lnSpc>
            </a:pPr>
            <a:r>
              <a:rPr lang="sr-Latn-RS" sz="900" i="0" kern="1200" dirty="0" err="1">
                <a:solidFill>
                  <a:srgbClr val="7030A0"/>
                </a:solidFill>
                <a:ea typeface="Calibri"/>
                <a:cs typeface="Arial"/>
              </a:rPr>
              <a:t>Cirkovic</a:t>
            </a:r>
            <a:r>
              <a:rPr lang="sr-Latn-RS" sz="900" i="0" kern="1200" dirty="0">
                <a:solidFill>
                  <a:srgbClr val="7030A0"/>
                </a:solidFill>
                <a:ea typeface="Calibri"/>
                <a:cs typeface="Arial"/>
              </a:rPr>
              <a:t> I, </a:t>
            </a:r>
            <a:r>
              <a:rPr lang="sr-Latn-RS" sz="900" i="0" kern="1200" dirty="0" err="1">
                <a:solidFill>
                  <a:srgbClr val="7030A0"/>
                </a:solidFill>
                <a:ea typeface="Calibri"/>
                <a:cs typeface="Arial"/>
              </a:rPr>
              <a:t>Pavlovic</a:t>
            </a:r>
            <a:r>
              <a:rPr lang="sr-Latn-RS" sz="900" i="0" kern="1200" dirty="0">
                <a:solidFill>
                  <a:srgbClr val="7030A0"/>
                </a:solidFill>
                <a:ea typeface="Calibri"/>
                <a:cs typeface="Arial"/>
              </a:rPr>
              <a:t> B, </a:t>
            </a:r>
            <a:r>
              <a:rPr lang="sr-Latn-RS" sz="900" i="0" kern="1200" dirty="0" err="1">
                <a:solidFill>
                  <a:srgbClr val="7030A0"/>
                </a:solidFill>
                <a:ea typeface="Calibri"/>
                <a:cs typeface="Arial"/>
              </a:rPr>
              <a:t>Bozic</a:t>
            </a:r>
            <a:r>
              <a:rPr lang="sr-Latn-RS" sz="900" i="0" kern="1200" dirty="0">
                <a:solidFill>
                  <a:srgbClr val="7030A0"/>
                </a:solidFill>
                <a:ea typeface="Calibri"/>
                <a:cs typeface="Arial"/>
              </a:rPr>
              <a:t> DD, </a:t>
            </a:r>
            <a:r>
              <a:rPr lang="sr-Latn-RS" sz="900" i="0" kern="1200" dirty="0" err="1">
                <a:solidFill>
                  <a:srgbClr val="7030A0"/>
                </a:solidFill>
                <a:ea typeface="Calibri"/>
                <a:cs typeface="Arial"/>
              </a:rPr>
              <a:t>Jotic</a:t>
            </a:r>
            <a:r>
              <a:rPr lang="sr-Latn-RS" sz="900" i="0" kern="1200" dirty="0">
                <a:solidFill>
                  <a:srgbClr val="7030A0"/>
                </a:solidFill>
                <a:ea typeface="Calibri"/>
                <a:cs typeface="Arial"/>
              </a:rPr>
              <a:t> A, </a:t>
            </a:r>
            <a:r>
              <a:rPr lang="sr-Latn-RS" sz="900" i="0" kern="1200" dirty="0" err="1">
                <a:solidFill>
                  <a:srgbClr val="7030A0"/>
                </a:solidFill>
                <a:ea typeface="Calibri"/>
                <a:cs typeface="Arial"/>
              </a:rPr>
              <a:t>Bakic</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Lj</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Milovanovic</a:t>
            </a:r>
            <a:r>
              <a:rPr lang="sr-Latn-RS" sz="900" i="0" kern="1200" dirty="0">
                <a:solidFill>
                  <a:srgbClr val="7030A0"/>
                </a:solidFill>
                <a:ea typeface="Calibri"/>
                <a:cs typeface="Arial"/>
              </a:rPr>
              <a:t> J. </a:t>
            </a:r>
            <a:r>
              <a:rPr lang="sr-Latn-RS" sz="900" i="0" kern="1200" dirty="0" err="1">
                <a:solidFill>
                  <a:srgbClr val="7030A0"/>
                </a:solidFill>
                <a:ea typeface="Calibri"/>
                <a:cs typeface="Arial"/>
              </a:rPr>
              <a:t>Antibiofilm</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effects</a:t>
            </a:r>
            <a:r>
              <a:rPr lang="sr-Latn-RS" sz="900" i="0" kern="1200" dirty="0">
                <a:solidFill>
                  <a:srgbClr val="7030A0"/>
                </a:solidFill>
                <a:ea typeface="Calibri"/>
                <a:cs typeface="Arial"/>
              </a:rPr>
              <a:t> of </a:t>
            </a:r>
            <a:r>
              <a:rPr lang="sr-Latn-RS" sz="900" i="0" kern="1200" dirty="0" err="1">
                <a:solidFill>
                  <a:srgbClr val="7030A0"/>
                </a:solidFill>
                <a:ea typeface="Calibri"/>
                <a:cs typeface="Arial"/>
              </a:rPr>
              <a:t>topical</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corticosteroids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and</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intranasal</a:t>
            </a:r>
            <a:r>
              <a:rPr lang="sr-Latn-RS" sz="900" i="0" kern="1200" dirty="0">
                <a:solidFill>
                  <a:srgbClr val="7030A0"/>
                </a:solidFill>
                <a:ea typeface="Calibri"/>
                <a:cs typeface="Arial"/>
              </a:rPr>
              <a:t> saline in </a:t>
            </a:r>
            <a:r>
              <a:rPr lang="sr-Latn-RS" sz="900" i="0" kern="1200" dirty="0" err="1">
                <a:solidFill>
                  <a:srgbClr val="7030A0"/>
                </a:solidFill>
                <a:ea typeface="Calibri"/>
                <a:cs typeface="Arial"/>
              </a:rPr>
              <a:t>patients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with</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chronic</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rhinosinusitis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with</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nasal</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polyps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depend</a:t>
            </a:r>
            <a:r>
              <a:rPr lang="sr-Latn-RS" sz="900" i="0" kern="1200" dirty="0">
                <a:solidFill>
                  <a:srgbClr val="7030A0"/>
                </a:solidFill>
                <a:ea typeface="Calibri"/>
                <a:cs typeface="Arial"/>
              </a:rPr>
              <a:t> on </a:t>
            </a:r>
            <a:r>
              <a:rPr lang="sr-Latn-RS" sz="900" i="0" kern="1200" dirty="0" err="1">
                <a:solidFill>
                  <a:srgbClr val="7030A0"/>
                </a:solidFill>
                <a:ea typeface="Calibri"/>
                <a:cs typeface="Arial"/>
              </a:rPr>
              <a:t>bacterial</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species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and</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their</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biofilm</a:t>
            </a:r>
            <a:r>
              <a:rPr lang="sr-Latn-RS" sz="900" i="0" kern="1200" dirty="0">
                <a:solidFill>
                  <a:srgbClr val="7030A0"/>
                </a:solidFill>
                <a:ea typeface="Calibri"/>
                <a:cs typeface="Arial"/>
              </a:rPr>
              <a:t>-</a:t>
            </a:r>
            <a:r>
              <a:rPr lang="sr-Latn-RS" sz="900" i="0" kern="1200" dirty="0" err="1">
                <a:solidFill>
                  <a:srgbClr val="7030A0"/>
                </a:solidFill>
                <a:ea typeface="Calibri"/>
                <a:cs typeface="Arial"/>
              </a:rPr>
              <a:t>forming</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capacity</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Eur</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Arch</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Otorhinolaryngol</a:t>
            </a:r>
            <a:r>
              <a:rPr lang="sr-Latn-RS" sz="900" i="0" kern="1200" dirty="0">
                <a:solidFill>
                  <a:srgbClr val="7030A0"/>
                </a:solidFill>
                <a:ea typeface="Calibri"/>
                <a:cs typeface="Arial"/>
              </a:rPr>
              <a:t> 2017 274:1897–1903. DOI </a:t>
            </a:r>
            <a:r>
              <a:rPr lang="sr-Latn-RS" sz="900" i="0" kern="1200" dirty="0" err="1">
                <a:solidFill>
                  <a:srgbClr val="7030A0"/>
                </a:solidFill>
                <a:ea typeface="Calibri"/>
                <a:cs typeface="Arial"/>
              </a:rPr>
              <a:t>10.1007/s00405</a:t>
            </a:r>
            <a:r>
              <a:rPr lang="sr-Latn-RS" sz="900" i="0" kern="1200" dirty="0">
                <a:solidFill>
                  <a:srgbClr val="7030A0"/>
                </a:solidFill>
                <a:ea typeface="Calibri"/>
                <a:cs typeface="Arial"/>
              </a:rPr>
              <a:t>-017-4454-6</a:t>
            </a:r>
          </a:p>
          <a:p>
            <a:pPr marL="182563" indent="-182563" algn="l">
              <a:lnSpc>
                <a:spcPct val="115000"/>
              </a:lnSpc>
            </a:pPr>
            <a:r>
              <a:rPr lang="sr-Latn-RS" sz="900" i="0" kern="1200" dirty="0" err="1">
                <a:solidFill>
                  <a:srgbClr val="003300"/>
                </a:solidFill>
                <a:ea typeface="Calibri"/>
                <a:cs typeface="Arial"/>
              </a:rPr>
              <a:t>Cirkovic</a:t>
            </a:r>
            <a:r>
              <a:rPr lang="sr-Latn-RS" sz="900" i="0" kern="1200" dirty="0">
                <a:solidFill>
                  <a:srgbClr val="003300"/>
                </a:solidFill>
                <a:ea typeface="Calibri"/>
                <a:cs typeface="Arial"/>
              </a:rPr>
              <a:t> I, </a:t>
            </a:r>
            <a:r>
              <a:rPr lang="sr-Latn-RS" sz="900" i="0" kern="1200" dirty="0" err="1">
                <a:solidFill>
                  <a:srgbClr val="003300"/>
                </a:solidFill>
                <a:ea typeface="Calibri"/>
                <a:cs typeface="Arial"/>
              </a:rPr>
              <a:t>Jocic</a:t>
            </a:r>
            <a:r>
              <a:rPr lang="sr-Latn-RS" sz="900" i="0" kern="1200" dirty="0">
                <a:solidFill>
                  <a:srgbClr val="003300"/>
                </a:solidFill>
                <a:ea typeface="Calibri"/>
                <a:cs typeface="Arial"/>
              </a:rPr>
              <a:t> D, </a:t>
            </a:r>
            <a:r>
              <a:rPr lang="sr-Latn-RS" sz="900" i="0" kern="1200" dirty="0" err="1">
                <a:solidFill>
                  <a:srgbClr val="003300"/>
                </a:solidFill>
                <a:ea typeface="Calibri"/>
                <a:cs typeface="Arial"/>
              </a:rPr>
              <a:t>Bozic</a:t>
            </a:r>
            <a:r>
              <a:rPr lang="sr-Latn-RS" sz="900" i="0" kern="1200" dirty="0">
                <a:solidFill>
                  <a:srgbClr val="003300"/>
                </a:solidFill>
                <a:ea typeface="Calibri"/>
                <a:cs typeface="Arial"/>
              </a:rPr>
              <a:t> DD, </a:t>
            </a:r>
            <a:r>
              <a:rPr lang="sr-Latn-RS" sz="900" i="0" kern="1200" dirty="0" err="1">
                <a:solidFill>
                  <a:srgbClr val="003300"/>
                </a:solidFill>
                <a:ea typeface="Calibri"/>
                <a:cs typeface="Arial"/>
              </a:rPr>
              <a:t>Djukic</a:t>
            </a:r>
            <a:r>
              <a:rPr lang="sr-Latn-RS" sz="900" i="0" kern="1200" dirty="0">
                <a:solidFill>
                  <a:srgbClr val="003300"/>
                </a:solidFill>
                <a:ea typeface="Calibri"/>
                <a:cs typeface="Arial"/>
              </a:rPr>
              <a:t> S, </a:t>
            </a:r>
            <a:r>
              <a:rPr lang="sr-Latn-RS" sz="900" i="0" kern="1200" dirty="0" err="1">
                <a:solidFill>
                  <a:srgbClr val="003300"/>
                </a:solidFill>
                <a:ea typeface="Calibri"/>
                <a:cs typeface="Arial"/>
              </a:rPr>
              <a:t>Konstantinovic</a:t>
            </a:r>
            <a:r>
              <a:rPr lang="sr-Latn-RS" sz="900" i="0" kern="1200" dirty="0">
                <a:solidFill>
                  <a:srgbClr val="003300"/>
                </a:solidFill>
                <a:ea typeface="Calibri"/>
                <a:cs typeface="Arial"/>
              </a:rPr>
              <a:t> N, </a:t>
            </a:r>
            <a:r>
              <a:rPr lang="sr-Latn-RS" sz="900" i="0" kern="1200" dirty="0" err="1">
                <a:solidFill>
                  <a:srgbClr val="003300"/>
                </a:solidFill>
                <a:ea typeface="Calibri"/>
                <a:cs typeface="Arial"/>
              </a:rPr>
              <a:t>Radak</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Dj</a:t>
            </a:r>
            <a:r>
              <a:rPr lang="sr-Latn-RS" sz="900" i="0" kern="1200" dirty="0">
                <a:solidFill>
                  <a:srgbClr val="003300"/>
                </a:solidFill>
                <a:ea typeface="Calibri"/>
                <a:cs typeface="Arial"/>
              </a:rPr>
              <a:t>. The </a:t>
            </a:r>
            <a:r>
              <a:rPr lang="sr-Latn-RS" sz="900" i="0" kern="1200" dirty="0" err="1">
                <a:solidFill>
                  <a:srgbClr val="003300"/>
                </a:solidFill>
                <a:ea typeface="Calibri"/>
                <a:cs typeface="Arial"/>
              </a:rPr>
              <a:t>Effect</a:t>
            </a:r>
            <a:r>
              <a:rPr lang="sr-Latn-RS" sz="900" i="0" kern="1200" dirty="0">
                <a:solidFill>
                  <a:srgbClr val="003300"/>
                </a:solidFill>
                <a:ea typeface="Calibri"/>
                <a:cs typeface="Arial"/>
              </a:rPr>
              <a:t> of </a:t>
            </a:r>
            <a:r>
              <a:rPr lang="sr-Latn-RS" sz="900" i="0" kern="1200" dirty="0" err="1">
                <a:solidFill>
                  <a:srgbClr val="003300"/>
                </a:solidFill>
                <a:ea typeface="Calibri"/>
                <a:cs typeface="Arial"/>
              </a:rPr>
              <a:t>Vacuum</a:t>
            </a:r>
            <a:r>
              <a:rPr lang="sr-Latn-RS" sz="900" i="0" kern="1200" dirty="0">
                <a:solidFill>
                  <a:srgbClr val="003300"/>
                </a:solidFill>
                <a:ea typeface="Calibri"/>
                <a:cs typeface="Arial"/>
              </a:rPr>
              <a:t>-</a:t>
            </a:r>
            <a:r>
              <a:rPr lang="sr-Latn-RS" sz="900" i="0" kern="1200" dirty="0" err="1">
                <a:solidFill>
                  <a:srgbClr val="003300"/>
                </a:solidFill>
                <a:ea typeface="Calibri"/>
                <a:cs typeface="Arial"/>
              </a:rPr>
              <a:t>Assisted</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Closure</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Therapy</a:t>
            </a:r>
            <a:r>
              <a:rPr lang="sr-Latn-RS" sz="900" i="0" kern="1200" dirty="0">
                <a:solidFill>
                  <a:srgbClr val="003300"/>
                </a:solidFill>
                <a:ea typeface="Calibri"/>
                <a:cs typeface="Arial"/>
              </a:rPr>
              <a:t> on </a:t>
            </a:r>
            <a:r>
              <a:rPr lang="sr-Latn-RS" sz="900" i="0" kern="1200" dirty="0" err="1">
                <a:solidFill>
                  <a:srgbClr val="003300"/>
                </a:solidFill>
                <a:ea typeface="Calibri"/>
                <a:cs typeface="Arial"/>
              </a:rPr>
              <a:t>Methicillin</a:t>
            </a:r>
            <a:r>
              <a:rPr lang="sr-Latn-RS" sz="900" i="0" kern="1200" dirty="0">
                <a:solidFill>
                  <a:srgbClr val="003300"/>
                </a:solidFill>
                <a:ea typeface="Calibri"/>
                <a:cs typeface="Arial"/>
              </a:rPr>
              <a:t>-</a:t>
            </a:r>
            <a:r>
              <a:rPr lang="sr-Latn-RS" sz="900" i="0" kern="1200" dirty="0" err="1">
                <a:solidFill>
                  <a:srgbClr val="003300"/>
                </a:solidFill>
                <a:ea typeface="Calibri"/>
                <a:cs typeface="Arial"/>
              </a:rPr>
              <a:t>Resistant</a:t>
            </a:r>
            <a:r>
              <a:rPr lang="sr-Latn-RS" sz="900" i="0" kern="1200" dirty="0">
                <a:solidFill>
                  <a:srgbClr val="003300"/>
                </a:solidFill>
                <a:ea typeface="Calibri"/>
                <a:cs typeface="Arial"/>
              </a:rPr>
              <a:t> </a:t>
            </a:r>
            <a:r>
              <a:rPr lang="sr-Latn-RS" sz="900" kern="1200" dirty="0">
                <a:solidFill>
                  <a:srgbClr val="003300"/>
                </a:solidFill>
                <a:ea typeface="Calibri"/>
                <a:cs typeface="Arial"/>
              </a:rPr>
              <a:t>Staphylococcus aureus </a:t>
            </a:r>
            <a:r>
              <a:rPr lang="sr-Latn-RS" sz="900" i="0" kern="1200" dirty="0" err="1">
                <a:solidFill>
                  <a:srgbClr val="003300"/>
                </a:solidFill>
                <a:ea typeface="Calibri"/>
                <a:cs typeface="Arial"/>
              </a:rPr>
              <a:t>Wound</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Biofilms</a:t>
            </a:r>
            <a:r>
              <a:rPr lang="sr-Latn-RS" sz="900" i="0" kern="1200" dirty="0">
                <a:solidFill>
                  <a:srgbClr val="003300"/>
                </a:solidFill>
                <a:ea typeface="Calibri"/>
                <a:cs typeface="Arial"/>
              </a:rPr>
              <a:t>. ADV SKIN WOUND CARE 2018; 31(8):361-364.</a:t>
            </a:r>
          </a:p>
          <a:p>
            <a:pPr marL="182563" indent="-182563" algn="l">
              <a:lnSpc>
                <a:spcPct val="115000"/>
              </a:lnSpc>
            </a:pPr>
            <a:r>
              <a:rPr lang="sr-Latn-RS" sz="900" i="0" kern="1200" spc="-20" dirty="0" err="1">
                <a:solidFill>
                  <a:srgbClr val="7030A0"/>
                </a:solidFill>
                <a:ea typeface="Calibri"/>
                <a:cs typeface="Arial"/>
              </a:rPr>
              <a:t>Usjak</a:t>
            </a:r>
            <a:r>
              <a:rPr lang="sr-Latn-RS" sz="900" i="0" kern="1200" spc="-20" dirty="0">
                <a:solidFill>
                  <a:srgbClr val="7030A0"/>
                </a:solidFill>
                <a:ea typeface="Calibri"/>
                <a:cs typeface="Arial"/>
              </a:rPr>
              <a:t> D, </a:t>
            </a:r>
            <a:r>
              <a:rPr lang="sr-Latn-RS" sz="900" i="0" kern="1200" spc="-20" dirty="0" err="1">
                <a:solidFill>
                  <a:srgbClr val="7030A0"/>
                </a:solidFill>
                <a:ea typeface="Calibri"/>
                <a:cs typeface="Arial"/>
              </a:rPr>
              <a:t>Ivkovic</a:t>
            </a:r>
            <a:r>
              <a:rPr lang="sr-Latn-RS" sz="900" i="0" kern="1200" spc="-20" dirty="0">
                <a:solidFill>
                  <a:srgbClr val="7030A0"/>
                </a:solidFill>
                <a:ea typeface="Calibri"/>
                <a:cs typeface="Arial"/>
              </a:rPr>
              <a:t> B, </a:t>
            </a:r>
            <a:r>
              <a:rPr lang="sr-Latn-RS" sz="900" i="0" kern="1200" spc="-20" dirty="0" err="1">
                <a:solidFill>
                  <a:srgbClr val="7030A0"/>
                </a:solidFill>
                <a:ea typeface="Calibri"/>
                <a:cs typeface="Arial"/>
              </a:rPr>
              <a:t>Bozic</a:t>
            </a:r>
            <a:r>
              <a:rPr lang="sr-Latn-RS" sz="900" i="0" kern="1200" spc="-20" dirty="0">
                <a:solidFill>
                  <a:srgbClr val="7030A0"/>
                </a:solidFill>
                <a:ea typeface="Calibri"/>
                <a:cs typeface="Arial"/>
              </a:rPr>
              <a:t> DD, </a:t>
            </a:r>
            <a:r>
              <a:rPr lang="sr-Latn-RS" sz="900" i="0" kern="1200" spc="-20" dirty="0" err="1">
                <a:solidFill>
                  <a:srgbClr val="7030A0"/>
                </a:solidFill>
                <a:ea typeface="Calibri"/>
                <a:cs typeface="Arial"/>
              </a:rPr>
              <a:t>Boslovic</a:t>
            </a:r>
            <a:r>
              <a:rPr lang="sr-Latn-RS" sz="900" i="0" kern="1200" spc="-20" dirty="0">
                <a:solidFill>
                  <a:srgbClr val="7030A0"/>
                </a:solidFill>
                <a:ea typeface="Calibri"/>
                <a:cs typeface="Arial"/>
              </a:rPr>
              <a:t> L, </a:t>
            </a:r>
            <a:r>
              <a:rPr lang="sr-Latn-RS" sz="900" i="0" kern="1200" spc="-20" dirty="0" err="1">
                <a:solidFill>
                  <a:srgbClr val="7030A0"/>
                </a:solidFill>
                <a:ea typeface="Calibri"/>
                <a:cs typeface="Arial"/>
              </a:rPr>
              <a:t>Milenkovic</a:t>
            </a:r>
            <a:r>
              <a:rPr lang="sr-Latn-RS" sz="900" i="0" kern="1200" spc="-20" dirty="0">
                <a:solidFill>
                  <a:srgbClr val="7030A0"/>
                </a:solidFill>
                <a:ea typeface="Calibri"/>
                <a:cs typeface="Arial"/>
              </a:rPr>
              <a:t> M. </a:t>
            </a:r>
            <a:r>
              <a:rPr lang="sr-Latn-RS" sz="900" i="0" kern="1200" spc="-20" dirty="0" err="1">
                <a:solidFill>
                  <a:srgbClr val="7030A0"/>
                </a:solidFill>
                <a:ea typeface="Calibri"/>
                <a:cs typeface="Arial"/>
              </a:rPr>
              <a:t>Antimicrobial</a:t>
            </a:r>
            <a:r>
              <a:rPr lang="sr-Latn-RS" sz="900" i="0" kern="1200" spc="-20" dirty="0">
                <a:solidFill>
                  <a:srgbClr val="7030A0"/>
                </a:solidFill>
                <a:ea typeface="Calibri"/>
                <a:cs typeface="Arial"/>
              </a:rPr>
              <a:t> </a:t>
            </a:r>
            <a:r>
              <a:rPr lang="sr-Latn-RS" sz="900" i="0" kern="1200" spc="-20" dirty="0" err="1">
                <a:solidFill>
                  <a:srgbClr val="7030A0"/>
                </a:solidFill>
                <a:ea typeface="Calibri"/>
                <a:cs typeface="Arial"/>
              </a:rPr>
              <a:t>activity</a:t>
            </a:r>
            <a:r>
              <a:rPr lang="sr-Latn-RS" sz="900" i="0" kern="1200" spc="-20" dirty="0">
                <a:solidFill>
                  <a:srgbClr val="7030A0"/>
                </a:solidFill>
                <a:ea typeface="Calibri"/>
                <a:cs typeface="Arial"/>
              </a:rPr>
              <a:t> of </a:t>
            </a:r>
            <a:r>
              <a:rPr lang="sr-Latn-RS" sz="900" i="0" kern="1200" spc="-20" dirty="0" err="1">
                <a:solidFill>
                  <a:srgbClr val="7030A0"/>
                </a:solidFill>
                <a:ea typeface="Calibri"/>
                <a:cs typeface="Arial"/>
              </a:rPr>
              <a:t>novel</a:t>
            </a:r>
            <a:r>
              <a:rPr lang="sr-Latn-RS" sz="900" i="0" kern="1200" spc="-20" dirty="0">
                <a:solidFill>
                  <a:srgbClr val="7030A0"/>
                </a:solidFill>
                <a:ea typeface="Calibri"/>
                <a:cs typeface="Arial"/>
              </a:rPr>
              <a:t> </a:t>
            </a:r>
            <a:r>
              <a:rPr lang="sr-Latn-RS" sz="900" i="0" kern="1200" spc="-20" dirty="0" err="1">
                <a:solidFill>
                  <a:srgbClr val="7030A0"/>
                </a:solidFill>
                <a:ea typeface="Calibri"/>
                <a:cs typeface="Arial"/>
              </a:rPr>
              <a:t>chalcones</a:t>
            </a:r>
            <a:r>
              <a:rPr lang="sr-Latn-RS" sz="900" i="0" kern="1200" spc="-20" dirty="0">
                <a:solidFill>
                  <a:srgbClr val="7030A0"/>
                </a:solidFill>
                <a:ea typeface="Calibri"/>
                <a:cs typeface="Arial"/>
              </a:rPr>
              <a:t> </a:t>
            </a:r>
            <a:r>
              <a:rPr lang="sr-Latn-RS" sz="900" i="0" kern="1200" spc="-20" dirty="0" err="1">
                <a:solidFill>
                  <a:srgbClr val="7030A0"/>
                </a:solidFill>
                <a:ea typeface="Calibri"/>
                <a:cs typeface="Arial"/>
              </a:rPr>
              <a:t>and</a:t>
            </a:r>
            <a:r>
              <a:rPr lang="sr-Latn-RS" sz="900" i="0" kern="1200" spc="-20" dirty="0">
                <a:solidFill>
                  <a:srgbClr val="7030A0"/>
                </a:solidFill>
                <a:ea typeface="Calibri"/>
                <a:cs typeface="Arial"/>
              </a:rPr>
              <a:t> </a:t>
            </a:r>
            <a:r>
              <a:rPr lang="sr-Latn-RS" sz="900" i="0" kern="1200" spc="-20" dirty="0" err="1">
                <a:solidFill>
                  <a:srgbClr val="7030A0"/>
                </a:solidFill>
                <a:ea typeface="Calibri"/>
                <a:cs typeface="Arial"/>
              </a:rPr>
              <a:t>modulation</a:t>
            </a:r>
            <a:r>
              <a:rPr lang="sr-Latn-RS" sz="900" i="0" kern="1200" spc="-20" dirty="0">
                <a:solidFill>
                  <a:srgbClr val="7030A0"/>
                </a:solidFill>
                <a:ea typeface="Calibri"/>
                <a:cs typeface="Arial"/>
              </a:rPr>
              <a:t> of </a:t>
            </a:r>
            <a:r>
              <a:rPr lang="sr-Latn-RS" sz="900" i="0" kern="1200" spc="-20" dirty="0" err="1">
                <a:solidFill>
                  <a:srgbClr val="7030A0"/>
                </a:solidFill>
                <a:ea typeface="Calibri"/>
                <a:cs typeface="Arial"/>
              </a:rPr>
              <a:t>virulence</a:t>
            </a:r>
            <a:r>
              <a:rPr lang="sr-Latn-RS" sz="900" i="0" kern="1200" spc="-20" dirty="0">
                <a:solidFill>
                  <a:srgbClr val="7030A0"/>
                </a:solidFill>
                <a:ea typeface="Calibri"/>
                <a:cs typeface="Arial"/>
              </a:rPr>
              <a:t> </a:t>
            </a:r>
            <a:r>
              <a:rPr lang="sr-Latn-RS" sz="900" i="0" kern="1200" spc="-20" dirty="0" err="1">
                <a:solidFill>
                  <a:srgbClr val="7030A0"/>
                </a:solidFill>
                <a:ea typeface="Calibri"/>
                <a:cs typeface="Arial"/>
              </a:rPr>
              <a:t>factors</a:t>
            </a:r>
            <a:r>
              <a:rPr lang="sr-Latn-RS" sz="900" i="0" kern="1200" spc="-20" dirty="0">
                <a:solidFill>
                  <a:srgbClr val="7030A0"/>
                </a:solidFill>
                <a:ea typeface="Calibri"/>
                <a:cs typeface="Arial"/>
              </a:rPr>
              <a:t> in </a:t>
            </a:r>
            <a:r>
              <a:rPr lang="sr-Latn-RS" sz="900" i="0" kern="1200" spc="-20" dirty="0" err="1">
                <a:solidFill>
                  <a:srgbClr val="7030A0"/>
                </a:solidFill>
                <a:ea typeface="Calibri"/>
                <a:cs typeface="Arial"/>
              </a:rPr>
              <a:t>hospital</a:t>
            </a:r>
            <a:r>
              <a:rPr lang="sr-Latn-RS" sz="900" i="0" kern="1200" spc="-20" dirty="0">
                <a:solidFill>
                  <a:srgbClr val="7030A0"/>
                </a:solidFill>
                <a:ea typeface="Calibri"/>
                <a:cs typeface="Arial"/>
              </a:rPr>
              <a:t> </a:t>
            </a:r>
            <a:r>
              <a:rPr lang="sr-Latn-RS" sz="900" i="0" kern="1200" spc="-20" dirty="0" err="1">
                <a:solidFill>
                  <a:srgbClr val="7030A0"/>
                </a:solidFill>
                <a:ea typeface="Calibri"/>
                <a:cs typeface="Arial"/>
              </a:rPr>
              <a:t>strains</a:t>
            </a:r>
            <a:r>
              <a:rPr lang="sr-Latn-RS" sz="900" i="0" kern="1200" spc="-20" dirty="0">
                <a:solidFill>
                  <a:srgbClr val="7030A0"/>
                </a:solidFill>
                <a:ea typeface="Calibri"/>
                <a:cs typeface="Arial"/>
              </a:rPr>
              <a:t> of </a:t>
            </a:r>
            <a:r>
              <a:rPr lang="sr-Latn-RS" sz="900" kern="1200" spc="-20" dirty="0" err="1">
                <a:solidFill>
                  <a:srgbClr val="7030A0"/>
                </a:solidFill>
                <a:ea typeface="Calibri"/>
                <a:cs typeface="Arial"/>
              </a:rPr>
              <a:t>Acinetobacter</a:t>
            </a:r>
            <a:r>
              <a:rPr lang="sr-Latn-RS" sz="900" kern="1200" spc="-20" dirty="0">
                <a:solidFill>
                  <a:srgbClr val="7030A0"/>
                </a:solidFill>
                <a:ea typeface="Calibri"/>
                <a:cs typeface="Arial"/>
              </a:rPr>
              <a:t> </a:t>
            </a:r>
            <a:r>
              <a:rPr lang="sr-Latn-RS" sz="900" kern="1200" spc="-20" dirty="0" err="1">
                <a:solidFill>
                  <a:srgbClr val="7030A0"/>
                </a:solidFill>
                <a:ea typeface="Calibri"/>
                <a:cs typeface="Arial"/>
              </a:rPr>
              <a:t>baumannii</a:t>
            </a:r>
            <a:r>
              <a:rPr lang="sr-Latn-RS" sz="900" i="0" kern="1200" spc="-20" dirty="0">
                <a:solidFill>
                  <a:srgbClr val="7030A0"/>
                </a:solidFill>
                <a:ea typeface="Calibri"/>
                <a:cs typeface="Arial"/>
              </a:rPr>
              <a:t> </a:t>
            </a:r>
            <a:r>
              <a:rPr lang="sr-Latn-RS" sz="900" i="0" kern="1200" spc="-20" dirty="0" err="1">
                <a:solidFill>
                  <a:srgbClr val="7030A0"/>
                </a:solidFill>
                <a:ea typeface="Calibri"/>
                <a:cs typeface="Arial"/>
              </a:rPr>
              <a:t>and</a:t>
            </a:r>
            <a:r>
              <a:rPr lang="sr-Latn-RS" sz="900" i="0" kern="1200" spc="-20" dirty="0">
                <a:solidFill>
                  <a:srgbClr val="7030A0"/>
                </a:solidFill>
                <a:ea typeface="Calibri"/>
                <a:cs typeface="Arial"/>
              </a:rPr>
              <a:t> </a:t>
            </a:r>
            <a:r>
              <a:rPr lang="sr-Latn-RS" sz="900" kern="1200" spc="-20" dirty="0">
                <a:solidFill>
                  <a:srgbClr val="7030A0"/>
                </a:solidFill>
                <a:ea typeface="Calibri"/>
                <a:cs typeface="Arial"/>
              </a:rPr>
              <a:t>Pseudomonas aeruginosa</a:t>
            </a:r>
            <a:r>
              <a:rPr lang="sr-Latn-RS" sz="900" i="0" kern="1200" spc="-20" dirty="0">
                <a:solidFill>
                  <a:srgbClr val="7030A0"/>
                </a:solidFill>
                <a:ea typeface="Calibri"/>
                <a:cs typeface="Arial"/>
              </a:rPr>
              <a:t>. </a:t>
            </a:r>
            <a:r>
              <a:rPr lang="sr-Latn-RS" sz="900" i="0" kern="1200" spc="-20" dirty="0" err="1">
                <a:solidFill>
                  <a:srgbClr val="7030A0"/>
                </a:solidFill>
                <a:ea typeface="Calibri"/>
                <a:cs typeface="Arial"/>
              </a:rPr>
              <a:t>Microbial</a:t>
            </a:r>
            <a:r>
              <a:rPr lang="sr-Latn-RS" sz="900" i="0" kern="1200" spc="-20" dirty="0">
                <a:solidFill>
                  <a:srgbClr val="7030A0"/>
                </a:solidFill>
                <a:ea typeface="Calibri"/>
                <a:cs typeface="Arial"/>
              </a:rPr>
              <a:t> </a:t>
            </a:r>
            <a:r>
              <a:rPr lang="sr-Latn-RS" sz="900" i="0" kern="1200" spc="-20" dirty="0" err="1">
                <a:solidFill>
                  <a:srgbClr val="7030A0"/>
                </a:solidFill>
                <a:ea typeface="Calibri"/>
                <a:cs typeface="Arial"/>
              </a:rPr>
              <a:t>Pathogenesis</a:t>
            </a:r>
            <a:r>
              <a:rPr lang="sr-Latn-RS" sz="900" i="0" kern="1200" spc="-20" dirty="0">
                <a:solidFill>
                  <a:srgbClr val="7030A0"/>
                </a:solidFill>
                <a:ea typeface="Calibri"/>
                <a:cs typeface="Arial"/>
              </a:rPr>
              <a:t> 2019; 131:186-196.</a:t>
            </a:r>
          </a:p>
          <a:p>
            <a:pPr marL="182563" indent="-182563" algn="l">
              <a:lnSpc>
                <a:spcPct val="115000"/>
              </a:lnSpc>
            </a:pPr>
            <a:r>
              <a:rPr lang="sr-Latn-RS" sz="900" i="0" kern="1200" dirty="0">
                <a:solidFill>
                  <a:srgbClr val="003300"/>
                </a:solidFill>
                <a:ea typeface="Calibri"/>
                <a:cs typeface="Arial"/>
              </a:rPr>
              <a:t>Božić DD, Milenković MT, Ivković BM, </a:t>
            </a:r>
            <a:r>
              <a:rPr lang="sr-Latn-RS" sz="900" i="0" kern="1200" dirty="0" err="1">
                <a:solidFill>
                  <a:srgbClr val="003300"/>
                </a:solidFill>
                <a:ea typeface="Calibri"/>
                <a:cs typeface="Arial"/>
              </a:rPr>
              <a:t>Larsen</a:t>
            </a:r>
            <a:r>
              <a:rPr lang="sr-Latn-RS" sz="900" i="0" kern="1200" dirty="0">
                <a:solidFill>
                  <a:srgbClr val="003300"/>
                </a:solidFill>
                <a:ea typeface="Calibri"/>
                <a:cs typeface="Arial"/>
              </a:rPr>
              <a:t> AR, Ćirković IB. Inhibitory effect of newly-synthesized chalcones on hemolytic activity of methicillin-resistant </a:t>
            </a:r>
            <a:r>
              <a:rPr lang="sr-Latn-RS" sz="900" kern="1200" dirty="0">
                <a:solidFill>
                  <a:srgbClr val="003300"/>
                </a:solidFill>
                <a:ea typeface="Calibri"/>
                <a:cs typeface="Arial"/>
              </a:rPr>
              <a:t>Staphylococcus aureus</a:t>
            </a:r>
            <a:r>
              <a:rPr lang="sr-Latn-RS" sz="900" i="0" kern="1200" dirty="0">
                <a:solidFill>
                  <a:srgbClr val="003300"/>
                </a:solidFill>
                <a:ea typeface="Calibri"/>
                <a:cs typeface="Arial"/>
              </a:rPr>
              <a:t>. Polish Journal of Microbiology 2015; 64 (4): 379-382.</a:t>
            </a:r>
          </a:p>
          <a:p>
            <a:pPr marL="182563" indent="-182563" algn="l">
              <a:lnSpc>
                <a:spcPct val="115000"/>
              </a:lnSpc>
            </a:pPr>
            <a:r>
              <a:rPr lang="sr-Latn-RS" sz="900" i="0" kern="1200" dirty="0" err="1">
                <a:solidFill>
                  <a:srgbClr val="7030A0"/>
                </a:solidFill>
                <a:ea typeface="Calibri"/>
                <a:cs typeface="Arial"/>
              </a:rPr>
              <a:t>Miljkovic</a:t>
            </a:r>
            <a:r>
              <a:rPr lang="sr-Latn-RS" sz="900" i="0" kern="1200" dirty="0">
                <a:solidFill>
                  <a:srgbClr val="7030A0"/>
                </a:solidFill>
                <a:ea typeface="Calibri"/>
                <a:cs typeface="Arial"/>
              </a:rPr>
              <a:t> M, </a:t>
            </a:r>
            <a:r>
              <a:rPr lang="sr-Latn-RS" sz="900" i="0" kern="1200" dirty="0" err="1">
                <a:solidFill>
                  <a:srgbClr val="7030A0"/>
                </a:solidFill>
                <a:ea typeface="Calibri"/>
                <a:cs typeface="Arial"/>
              </a:rPr>
              <a:t>Jovanovic</a:t>
            </a:r>
            <a:r>
              <a:rPr lang="sr-Latn-RS" sz="900" i="0" kern="1200" dirty="0">
                <a:solidFill>
                  <a:srgbClr val="7030A0"/>
                </a:solidFill>
                <a:ea typeface="Calibri"/>
                <a:cs typeface="Arial"/>
              </a:rPr>
              <a:t> S, </a:t>
            </a:r>
            <a:r>
              <a:rPr lang="sr-Latn-RS" sz="900" i="0" kern="1200" dirty="0" err="1">
                <a:solidFill>
                  <a:srgbClr val="7030A0"/>
                </a:solidFill>
                <a:ea typeface="Calibri"/>
                <a:cs typeface="Arial"/>
              </a:rPr>
              <a:t>O'Connor</a:t>
            </a:r>
            <a:r>
              <a:rPr lang="sr-Latn-RS" sz="900" i="0" kern="1200" dirty="0">
                <a:solidFill>
                  <a:srgbClr val="7030A0"/>
                </a:solidFill>
                <a:ea typeface="Calibri"/>
                <a:cs typeface="Arial"/>
              </a:rPr>
              <a:t> PM, </a:t>
            </a:r>
            <a:r>
              <a:rPr lang="sr-Latn-RS" sz="900" i="0" kern="1200" dirty="0" err="1">
                <a:solidFill>
                  <a:srgbClr val="7030A0"/>
                </a:solidFill>
                <a:ea typeface="Calibri"/>
                <a:cs typeface="Arial"/>
              </a:rPr>
              <a:t>Mirkovic</a:t>
            </a:r>
            <a:r>
              <a:rPr lang="sr-Latn-RS" sz="900" i="0" kern="1200" dirty="0">
                <a:solidFill>
                  <a:srgbClr val="7030A0"/>
                </a:solidFill>
                <a:ea typeface="Calibri"/>
                <a:cs typeface="Arial"/>
              </a:rPr>
              <a:t> N, </a:t>
            </a:r>
            <a:r>
              <a:rPr lang="sr-Latn-RS" sz="900" i="0" kern="1200" dirty="0" err="1">
                <a:solidFill>
                  <a:srgbClr val="7030A0"/>
                </a:solidFill>
                <a:ea typeface="Calibri"/>
                <a:cs typeface="Arial"/>
              </a:rPr>
              <a:t>Jovcic</a:t>
            </a:r>
            <a:r>
              <a:rPr lang="sr-Latn-RS" sz="900" i="0" kern="1200" dirty="0">
                <a:solidFill>
                  <a:srgbClr val="7030A0"/>
                </a:solidFill>
                <a:ea typeface="Calibri"/>
                <a:cs typeface="Arial"/>
              </a:rPr>
              <a:t> B, </a:t>
            </a:r>
            <a:r>
              <a:rPr lang="sr-Latn-RS" sz="900" i="0" kern="1200" dirty="0" err="1">
                <a:solidFill>
                  <a:srgbClr val="7030A0"/>
                </a:solidFill>
                <a:ea typeface="Calibri"/>
                <a:cs typeface="Arial"/>
              </a:rPr>
              <a:t>Filipic</a:t>
            </a:r>
            <a:r>
              <a:rPr lang="sr-Latn-RS" sz="900" i="0" kern="1200" dirty="0">
                <a:solidFill>
                  <a:srgbClr val="7030A0"/>
                </a:solidFill>
                <a:ea typeface="Calibri"/>
                <a:cs typeface="Arial"/>
              </a:rPr>
              <a:t> B, </a:t>
            </a:r>
            <a:r>
              <a:rPr lang="sr-Latn-RS" sz="900" i="0" kern="1200" dirty="0" err="1">
                <a:solidFill>
                  <a:srgbClr val="7030A0"/>
                </a:solidFill>
                <a:ea typeface="Calibri"/>
                <a:cs typeface="Arial"/>
              </a:rPr>
              <a:t>Dinic</a:t>
            </a:r>
            <a:r>
              <a:rPr lang="sr-Latn-RS" sz="900" i="0" kern="1200" dirty="0">
                <a:solidFill>
                  <a:srgbClr val="7030A0"/>
                </a:solidFill>
                <a:ea typeface="Calibri"/>
                <a:cs typeface="Arial"/>
              </a:rPr>
              <a:t> M, </a:t>
            </a:r>
            <a:r>
              <a:rPr lang="sr-Latn-RS" sz="900" i="0" kern="1200" dirty="0" err="1">
                <a:solidFill>
                  <a:srgbClr val="7030A0"/>
                </a:solidFill>
                <a:ea typeface="Calibri"/>
                <a:cs typeface="Arial"/>
              </a:rPr>
              <a:t>Studholme</a:t>
            </a:r>
            <a:r>
              <a:rPr lang="sr-Latn-RS" sz="900" i="0" kern="1200" dirty="0">
                <a:solidFill>
                  <a:srgbClr val="7030A0"/>
                </a:solidFill>
                <a:ea typeface="Calibri"/>
                <a:cs typeface="Arial"/>
              </a:rPr>
              <a:t> DJ, </a:t>
            </a:r>
            <a:r>
              <a:rPr lang="sr-Latn-RS" sz="900" i="0" kern="1200" dirty="0" err="1">
                <a:solidFill>
                  <a:srgbClr val="7030A0"/>
                </a:solidFill>
                <a:ea typeface="Calibri"/>
                <a:cs typeface="Arial"/>
              </a:rPr>
              <a:t>Fira</a:t>
            </a:r>
            <a:r>
              <a:rPr lang="sr-Latn-RS" sz="900" i="0" kern="1200" dirty="0">
                <a:solidFill>
                  <a:srgbClr val="7030A0"/>
                </a:solidFill>
                <a:ea typeface="Calibri"/>
                <a:cs typeface="Arial"/>
              </a:rPr>
              <a:t> D, </a:t>
            </a:r>
            <a:r>
              <a:rPr lang="sr-Latn-RS" sz="900" i="0" kern="1200" dirty="0" err="1">
                <a:solidFill>
                  <a:srgbClr val="7030A0"/>
                </a:solidFill>
                <a:ea typeface="Calibri"/>
                <a:cs typeface="Arial"/>
              </a:rPr>
              <a:t>Cotter</a:t>
            </a:r>
            <a:r>
              <a:rPr lang="sr-Latn-RS" sz="900" i="0" kern="1200" dirty="0">
                <a:solidFill>
                  <a:srgbClr val="7030A0"/>
                </a:solidFill>
                <a:ea typeface="Calibri"/>
                <a:cs typeface="Arial"/>
              </a:rPr>
              <a:t> PD, </a:t>
            </a:r>
            <a:r>
              <a:rPr lang="sr-Latn-RS" sz="900" i="0" kern="1200" dirty="0" err="1">
                <a:solidFill>
                  <a:srgbClr val="7030A0"/>
                </a:solidFill>
                <a:ea typeface="Calibri"/>
                <a:cs typeface="Arial"/>
              </a:rPr>
              <a:t>Kojic</a:t>
            </a:r>
            <a:r>
              <a:rPr lang="sr-Latn-RS" sz="900" i="0" kern="1200" dirty="0">
                <a:solidFill>
                  <a:srgbClr val="7030A0"/>
                </a:solidFill>
                <a:ea typeface="Calibri"/>
                <a:cs typeface="Arial"/>
              </a:rPr>
              <a:t> M. </a:t>
            </a:r>
            <a:r>
              <a:rPr lang="sr-Latn-RS" sz="900" kern="1200" dirty="0" err="1">
                <a:solidFill>
                  <a:srgbClr val="7030A0"/>
                </a:solidFill>
                <a:ea typeface="Calibri"/>
                <a:cs typeface="Arial"/>
              </a:rPr>
              <a:t>Brevibacillus</a:t>
            </a:r>
            <a:r>
              <a:rPr lang="sr-Latn-RS" sz="900" kern="1200" dirty="0">
                <a:solidFill>
                  <a:srgbClr val="7030A0"/>
                </a:solidFill>
                <a:ea typeface="Calibri"/>
                <a:cs typeface="Arial"/>
              </a:rPr>
              <a:t> </a:t>
            </a:r>
            <a:r>
              <a:rPr lang="sr-Latn-RS" sz="900" kern="1200" dirty="0" err="1">
                <a:solidFill>
                  <a:srgbClr val="7030A0"/>
                </a:solidFill>
                <a:ea typeface="Calibri"/>
                <a:cs typeface="Arial"/>
              </a:rPr>
              <a:t>laterosporus</a:t>
            </a:r>
            <a:r>
              <a:rPr lang="sr-Latn-RS" sz="900" kern="1200" dirty="0">
                <a:solidFill>
                  <a:srgbClr val="7030A0"/>
                </a:solidFill>
                <a:ea typeface="Calibri"/>
                <a:cs typeface="Arial"/>
              </a:rPr>
              <a:t> </a:t>
            </a:r>
            <a:r>
              <a:rPr lang="sr-Latn-RS" sz="900" i="0" kern="1200" dirty="0" err="1">
                <a:solidFill>
                  <a:srgbClr val="7030A0"/>
                </a:solidFill>
                <a:ea typeface="Calibri"/>
                <a:cs typeface="Arial"/>
              </a:rPr>
              <a:t>strains</a:t>
            </a:r>
            <a:r>
              <a:rPr lang="sr-Latn-RS" sz="900" i="0" kern="1200" dirty="0">
                <a:solidFill>
                  <a:srgbClr val="7030A0"/>
                </a:solidFill>
                <a:ea typeface="Calibri"/>
                <a:cs typeface="Arial"/>
              </a:rPr>
              <a:t> BGSP7, BGSP9 </a:t>
            </a:r>
            <a:r>
              <a:rPr lang="sr-Latn-RS" sz="900" i="0" kern="1200" dirty="0" err="1">
                <a:solidFill>
                  <a:srgbClr val="7030A0"/>
                </a:solidFill>
                <a:ea typeface="Calibri"/>
                <a:cs typeface="Arial"/>
              </a:rPr>
              <a:t>and</a:t>
            </a:r>
            <a:r>
              <a:rPr lang="sr-Latn-RS" sz="900" i="0" kern="1200" dirty="0">
                <a:solidFill>
                  <a:srgbClr val="7030A0"/>
                </a:solidFill>
                <a:ea typeface="Calibri"/>
                <a:cs typeface="Arial"/>
              </a:rPr>
              <a:t> BGSP11 </a:t>
            </a:r>
            <a:r>
              <a:rPr lang="sr-Latn-RS" sz="900" i="0" kern="1200" dirty="0" err="1">
                <a:solidFill>
                  <a:srgbClr val="7030A0"/>
                </a:solidFill>
                <a:ea typeface="Calibri"/>
                <a:cs typeface="Arial"/>
              </a:rPr>
              <a:t>isolated</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from</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silage</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produce</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broad</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spectrum</a:t>
            </a:r>
            <a:r>
              <a:rPr lang="sr-Latn-RS" sz="900" i="0" kern="1200" dirty="0">
                <a:solidFill>
                  <a:srgbClr val="7030A0"/>
                </a:solidFill>
                <a:ea typeface="Calibri"/>
                <a:cs typeface="Arial"/>
              </a:rPr>
              <a:t> multi-</a:t>
            </a:r>
            <a:r>
              <a:rPr lang="sr-Latn-RS" sz="900" i="0" kern="1200" dirty="0" err="1">
                <a:solidFill>
                  <a:srgbClr val="7030A0"/>
                </a:solidFill>
                <a:ea typeface="Calibri"/>
                <a:cs typeface="Arial"/>
              </a:rPr>
              <a:t>antimicrobials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PLoS</a:t>
            </a:r>
            <a:r>
              <a:rPr lang="sr-Latn-RS" sz="900" i="0" kern="1200" dirty="0">
                <a:solidFill>
                  <a:srgbClr val="7030A0"/>
                </a:solidFill>
                <a:ea typeface="Calibri"/>
                <a:cs typeface="Arial"/>
              </a:rPr>
              <a:t> One. 2019 </a:t>
            </a:r>
            <a:r>
              <a:rPr lang="sr-Latn-RS" sz="900" i="0" kern="1200" dirty="0" err="1">
                <a:solidFill>
                  <a:srgbClr val="7030A0"/>
                </a:solidFill>
                <a:ea typeface="Calibri"/>
                <a:cs typeface="Arial"/>
              </a:rPr>
              <a:t>May</a:t>
            </a:r>
            <a:r>
              <a:rPr lang="sr-Latn-RS" sz="900" i="0" kern="1200" dirty="0">
                <a:solidFill>
                  <a:srgbClr val="7030A0"/>
                </a:solidFill>
                <a:ea typeface="Calibri"/>
                <a:cs typeface="Arial"/>
              </a:rPr>
              <a:t> 10;14(5):e0216773. </a:t>
            </a:r>
            <a:r>
              <a:rPr lang="sr-Latn-RS" sz="900" i="0" kern="1200" dirty="0" err="1">
                <a:solidFill>
                  <a:srgbClr val="7030A0"/>
                </a:solidFill>
                <a:ea typeface="Calibri"/>
                <a:cs typeface="Arial"/>
              </a:rPr>
              <a:t>doi</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10.1371/journal.pone.0216773</a:t>
            </a:r>
            <a:r>
              <a:rPr lang="sr-Latn-RS" sz="900" i="0" kern="1200" dirty="0">
                <a:solidFill>
                  <a:srgbClr val="7030A0"/>
                </a:solidFill>
                <a:ea typeface="Calibri"/>
                <a:cs typeface="Arial"/>
              </a:rPr>
              <a:t>. PMID: 31075157; PMCID: PMC6510442.</a:t>
            </a:r>
          </a:p>
          <a:p>
            <a:pPr marL="182563" indent="-182563" algn="l">
              <a:lnSpc>
                <a:spcPct val="115000"/>
              </a:lnSpc>
            </a:pPr>
            <a:r>
              <a:rPr lang="sr-Latn-RS" sz="900" i="0" kern="1200" dirty="0">
                <a:solidFill>
                  <a:srgbClr val="003300"/>
                </a:solidFill>
                <a:ea typeface="Calibri"/>
                <a:cs typeface="Arial"/>
              </a:rPr>
              <a:t>Lukić J, </a:t>
            </a:r>
            <a:r>
              <a:rPr lang="sr-Latn-RS" sz="900" i="0" kern="1200" dirty="0" err="1">
                <a:solidFill>
                  <a:srgbClr val="003300"/>
                </a:solidFill>
                <a:ea typeface="Calibri"/>
                <a:cs typeface="Arial"/>
              </a:rPr>
              <a:t>Strahinić</a:t>
            </a:r>
            <a:r>
              <a:rPr lang="sr-Latn-RS" sz="900" i="0" kern="1200" dirty="0">
                <a:solidFill>
                  <a:srgbClr val="003300"/>
                </a:solidFill>
                <a:ea typeface="Calibri"/>
                <a:cs typeface="Arial"/>
              </a:rPr>
              <a:t> I, </a:t>
            </a:r>
            <a:r>
              <a:rPr lang="sr-Latn-RS" sz="900" i="0" kern="1200" dirty="0" err="1">
                <a:solidFill>
                  <a:srgbClr val="003300"/>
                </a:solidFill>
                <a:ea typeface="Calibri"/>
                <a:cs typeface="Arial"/>
              </a:rPr>
              <a:t>Jovčić</a:t>
            </a:r>
            <a:r>
              <a:rPr lang="sr-Latn-RS" sz="900" i="0" kern="1200" dirty="0">
                <a:solidFill>
                  <a:srgbClr val="003300"/>
                </a:solidFill>
                <a:ea typeface="Calibri"/>
                <a:cs typeface="Arial"/>
              </a:rPr>
              <a:t> B, </a:t>
            </a:r>
            <a:r>
              <a:rPr lang="sr-Latn-RS" sz="900" i="0" kern="1200" dirty="0" err="1">
                <a:solidFill>
                  <a:srgbClr val="003300"/>
                </a:solidFill>
                <a:ea typeface="Calibri"/>
                <a:cs typeface="Arial"/>
              </a:rPr>
              <a:t>Filipić</a:t>
            </a:r>
            <a:r>
              <a:rPr lang="sr-Latn-RS" sz="900" i="0" kern="1200" dirty="0">
                <a:solidFill>
                  <a:srgbClr val="003300"/>
                </a:solidFill>
                <a:ea typeface="Calibri"/>
                <a:cs typeface="Arial"/>
              </a:rPr>
              <a:t> B, </a:t>
            </a:r>
            <a:r>
              <a:rPr lang="sr-Latn-RS" sz="900" i="0" kern="1200" dirty="0" err="1">
                <a:solidFill>
                  <a:srgbClr val="003300"/>
                </a:solidFill>
                <a:ea typeface="Calibri"/>
                <a:cs typeface="Arial"/>
              </a:rPr>
              <a:t>Topisirović</a:t>
            </a:r>
            <a:r>
              <a:rPr lang="sr-Latn-RS" sz="900" i="0" kern="1200" dirty="0">
                <a:solidFill>
                  <a:srgbClr val="003300"/>
                </a:solidFill>
                <a:ea typeface="Calibri"/>
                <a:cs typeface="Arial"/>
              </a:rPr>
              <a:t> L, Kojić M, Begović J. </a:t>
            </a:r>
            <a:r>
              <a:rPr lang="sr-Latn-RS" sz="900" i="0" kern="1200" dirty="0" err="1">
                <a:solidFill>
                  <a:srgbClr val="003300"/>
                </a:solidFill>
                <a:ea typeface="Calibri"/>
                <a:cs typeface="Arial"/>
              </a:rPr>
              <a:t>Different</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roles</a:t>
            </a:r>
            <a:r>
              <a:rPr lang="sr-Latn-RS" sz="900" i="0" kern="1200" dirty="0">
                <a:solidFill>
                  <a:srgbClr val="003300"/>
                </a:solidFill>
                <a:ea typeface="Calibri"/>
                <a:cs typeface="Arial"/>
              </a:rPr>
              <a:t> for </a:t>
            </a:r>
            <a:r>
              <a:rPr lang="sr-Latn-RS" sz="900" i="0" kern="1200" dirty="0" err="1">
                <a:solidFill>
                  <a:srgbClr val="003300"/>
                </a:solidFill>
                <a:ea typeface="Calibri"/>
                <a:cs typeface="Arial"/>
              </a:rPr>
              <a:t>lactococcal</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aggregation</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factor</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and</a:t>
            </a:r>
            <a:r>
              <a:rPr lang="sr-Latn-RS" sz="900" i="0" kern="1200" dirty="0">
                <a:solidFill>
                  <a:srgbClr val="003300"/>
                </a:solidFill>
                <a:ea typeface="Calibri"/>
                <a:cs typeface="Arial"/>
              </a:rPr>
              <a:t> mucin </a:t>
            </a:r>
            <a:r>
              <a:rPr lang="sr-Latn-RS" sz="900" i="0" kern="1200" dirty="0" err="1">
                <a:solidFill>
                  <a:srgbClr val="003300"/>
                </a:solidFill>
                <a:ea typeface="Calibri"/>
                <a:cs typeface="Arial"/>
              </a:rPr>
              <a:t>binding</a:t>
            </a:r>
            <a:r>
              <a:rPr lang="sr-Latn-RS" sz="900" i="0" kern="1200" dirty="0">
                <a:solidFill>
                  <a:srgbClr val="003300"/>
                </a:solidFill>
                <a:ea typeface="Calibri"/>
                <a:cs typeface="Arial"/>
              </a:rPr>
              <a:t> protein in </a:t>
            </a:r>
            <a:r>
              <a:rPr lang="sr-Latn-RS" sz="900" i="0" kern="1200" dirty="0" err="1">
                <a:solidFill>
                  <a:srgbClr val="003300"/>
                </a:solidFill>
                <a:ea typeface="Calibri"/>
                <a:cs typeface="Arial"/>
              </a:rPr>
              <a:t>adhesion</a:t>
            </a:r>
            <a:r>
              <a:rPr lang="sr-Latn-RS" sz="900" i="0" kern="1200" dirty="0">
                <a:solidFill>
                  <a:srgbClr val="003300"/>
                </a:solidFill>
                <a:ea typeface="Calibri"/>
                <a:cs typeface="Arial"/>
              </a:rPr>
              <a:t> to </a:t>
            </a:r>
            <a:r>
              <a:rPr lang="sr-Latn-RS" sz="900" i="0" kern="1200" dirty="0" err="1">
                <a:solidFill>
                  <a:srgbClr val="003300"/>
                </a:solidFill>
                <a:ea typeface="Calibri"/>
                <a:cs typeface="Arial"/>
              </a:rPr>
              <a:t>gastrointestinal</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mucosa</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Appl</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Environ</a:t>
            </a:r>
            <a:r>
              <a:rPr lang="sr-Latn-RS" sz="900" i="0" kern="1200" dirty="0">
                <a:solidFill>
                  <a:srgbClr val="003300"/>
                </a:solidFill>
                <a:ea typeface="Calibri"/>
                <a:cs typeface="Arial"/>
              </a:rPr>
              <a:t> </a:t>
            </a:r>
            <a:r>
              <a:rPr lang="sr-Latn-RS" sz="900" i="0" kern="1200" dirty="0" err="1">
                <a:solidFill>
                  <a:srgbClr val="003300"/>
                </a:solidFill>
                <a:ea typeface="Calibri"/>
                <a:cs typeface="Arial"/>
              </a:rPr>
              <a:t>Microbiol</a:t>
            </a:r>
            <a:r>
              <a:rPr lang="sr-Latn-RS" sz="900" i="0" kern="1200" dirty="0">
                <a:solidFill>
                  <a:srgbClr val="003300"/>
                </a:solidFill>
                <a:ea typeface="Calibri"/>
                <a:cs typeface="Arial"/>
              </a:rPr>
              <a:t>. 2012 Nov;78(22):7993-8000.</a:t>
            </a:r>
          </a:p>
        </p:txBody>
      </p:sp>
      <p:sp>
        <p:nvSpPr>
          <p:cNvPr id="5" name="TextBox 4"/>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1200" b="0" i="1" u="none" strike="noStrike" cap="none" spc="0" normalizeH="0" baseline="0" dirty="0" smtClean="0">
                <a:ln>
                  <a:noFill/>
                </a:ln>
                <a:solidFill>
                  <a:schemeClr val="accent1">
                    <a:lumMod val="75000"/>
                  </a:schemeClr>
                </a:solidFill>
                <a:effectLst/>
                <a:uFillTx/>
                <a:latin typeface="+mn-lt"/>
                <a:ea typeface="+mn-ea"/>
                <a:cs typeface="+mn-cs"/>
                <a:sym typeface="Gill Sans Light"/>
              </a:rPr>
              <a:t>Full bibliography</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lang="en-US" sz="1200" dirty="0" smtClean="0">
                <a:solidFill>
                  <a:schemeClr val="accent1">
                    <a:lumMod val="75000"/>
                  </a:schemeClr>
                </a:solidFill>
              </a:rPr>
              <a:t>Faculty </a:t>
            </a:r>
            <a:r>
              <a:rPr lang="en-US" sz="1200" dirty="0">
                <a:solidFill>
                  <a:schemeClr val="accent1">
                    <a:lumMod val="75000"/>
                  </a:schemeClr>
                </a:solidFill>
              </a:rPr>
              <a:t>of </a:t>
            </a:r>
            <a:r>
              <a:rPr lang="en-US" sz="1200" dirty="0" smtClean="0">
                <a:solidFill>
                  <a:schemeClr val="accent1">
                    <a:lumMod val="75000"/>
                  </a:schemeClr>
                </a:solidFill>
              </a:rPr>
              <a:t>Pharmacy</a:t>
            </a:r>
            <a:r>
              <a:rPr lang="sr-Latn-RS" sz="1200" dirty="0" smtClean="0">
                <a:solidFill>
                  <a:schemeClr val="accent1">
                    <a:lumMod val="75000"/>
                  </a:schemeClr>
                </a:solidFill>
              </a:rPr>
              <a:t> </a:t>
            </a:r>
            <a:r>
              <a:rPr lang="en-US" sz="1200" dirty="0" smtClean="0">
                <a:solidFill>
                  <a:schemeClr val="accent1">
                    <a:lumMod val="75000"/>
                  </a:schemeClr>
                </a:solidFill>
              </a:rPr>
              <a:t>Repository</a:t>
            </a:r>
            <a:r>
              <a:rPr lang="sr-Latn-RS" sz="1200" dirty="0" smtClean="0">
                <a:solidFill>
                  <a:schemeClr val="accent1">
                    <a:lumMod val="75000"/>
                  </a:schemeClr>
                </a:solidFill>
              </a:rPr>
              <a:t> </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4224212480"/>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932081" y="612308"/>
            <a:ext cx="3589124" cy="841256"/>
          </a:xfrm>
        </p:spPr>
        <p:txBody>
          <a:bodyPr/>
          <a:lstStyle/>
          <a:p>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r>
              <a:rPr lang="sr-Latn-RS" sz="2400" dirty="0" smtClean="0">
                <a:solidFill>
                  <a:srgbClr val="7030A0"/>
                </a:solidFill>
              </a:rPr>
              <a:t>prof</a:t>
            </a:r>
            <a:r>
              <a:rPr lang="sr-Latn-RS" sz="2400" dirty="0">
                <a:solidFill>
                  <a:srgbClr val="7030A0"/>
                </a:solidFill>
              </a:rPr>
              <a:t>. </a:t>
            </a:r>
            <a:r>
              <a:rPr lang="sr-Latn-RS" sz="2400" dirty="0" smtClean="0">
                <a:solidFill>
                  <a:srgbClr val="7030A0"/>
                </a:solidFill>
              </a:rPr>
              <a:t>Vladimir </a:t>
            </a:r>
            <a:r>
              <a:rPr lang="sr-Latn-RS" sz="2400" dirty="0">
                <a:solidFill>
                  <a:srgbClr val="7030A0"/>
                </a:solidFill>
              </a:rPr>
              <a:t>Savić</a:t>
            </a:r>
            <a:endParaRPr lang="en-US" sz="2400" dirty="0">
              <a:solidFill>
                <a:srgbClr val="7030A0"/>
              </a:solidFill>
            </a:endParaRPr>
          </a:p>
        </p:txBody>
      </p:sp>
      <p:sp>
        <p:nvSpPr>
          <p:cNvPr id="4" name="Text Placeholder 3">
            <a:extLst>
              <a:ext uri="{FF2B5EF4-FFF2-40B4-BE49-F238E27FC236}">
                <a16:creationId xmlns:a16="http://schemas.microsoft.com/office/drawing/2014/main" id="{88352119-476B-4847-891D-39732FF6DFDA}"/>
              </a:ext>
            </a:extLst>
          </p:cNvPr>
          <p:cNvSpPr>
            <a:spLocks noGrp="1"/>
          </p:cNvSpPr>
          <p:nvPr>
            <p:ph type="body" sz="quarter" idx="27"/>
          </p:nvPr>
        </p:nvSpPr>
        <p:spPr>
          <a:xfrm>
            <a:off x="932081" y="2995163"/>
            <a:ext cx="4825937" cy="394980"/>
          </a:xfrm>
        </p:spPr>
        <p:txBody>
          <a:bodyPr/>
          <a:lstStyle/>
          <a:p>
            <a:r>
              <a:rPr lang="sr-Latn-RS" dirty="0" err="1">
                <a:solidFill>
                  <a:srgbClr val="7030A0"/>
                </a:solidFill>
              </a:rPr>
              <a:t>Organic</a:t>
            </a:r>
            <a:r>
              <a:rPr lang="sr-Latn-RS" dirty="0">
                <a:solidFill>
                  <a:srgbClr val="7030A0"/>
                </a:solidFill>
              </a:rPr>
              <a:t> </a:t>
            </a:r>
            <a:r>
              <a:rPr lang="sr-Latn-RS" dirty="0" err="1">
                <a:solidFill>
                  <a:srgbClr val="7030A0"/>
                </a:solidFill>
              </a:rPr>
              <a:t>Chemistry</a:t>
            </a:r>
            <a:r>
              <a:rPr lang="sr-Latn-RS" dirty="0">
                <a:solidFill>
                  <a:srgbClr val="7030A0"/>
                </a:solidFill>
              </a:rPr>
              <a:t> </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35067226"/>
              </p:ext>
            </p:extLst>
          </p:nvPr>
        </p:nvGraphicFramePr>
        <p:xfrm>
          <a:off x="932081" y="3494987"/>
          <a:ext cx="6299990" cy="7022592"/>
        </p:xfrm>
        <a:graphic>
          <a:graphicData uri="http://schemas.openxmlformats.org/drawingml/2006/table">
            <a:tbl>
              <a:tblPr firstRow="1" firstCol="1" bandRow="1">
                <a:tableStyleId>{5940675A-B579-460E-94D1-54222C63F5DA}</a:tableStyleId>
              </a:tblPr>
              <a:tblGrid>
                <a:gridCol w="1358660">
                  <a:extLst>
                    <a:ext uri="{9D8B030D-6E8A-4147-A177-3AD203B41FA5}">
                      <a16:colId xmlns:a16="http://schemas.microsoft.com/office/drawing/2014/main" val="20000"/>
                    </a:ext>
                  </a:extLst>
                </a:gridCol>
                <a:gridCol w="4941330">
                  <a:extLst>
                    <a:ext uri="{9D8B030D-6E8A-4147-A177-3AD203B41FA5}">
                      <a16:colId xmlns:a16="http://schemas.microsoft.com/office/drawing/2014/main" val="20001"/>
                    </a:ext>
                  </a:extLst>
                </a:gridCol>
              </a:tblGrid>
              <a:tr h="233644">
                <a:tc>
                  <a:txBody>
                    <a:bodyPr/>
                    <a:lstStyle/>
                    <a:p>
                      <a:pPr algn="l">
                        <a:spcAft>
                          <a:spcPts val="0"/>
                        </a:spcAft>
                      </a:pPr>
                      <a:r>
                        <a:rPr lang="sr-Latn-RS" sz="1200" kern="1200" dirty="0" err="1" smtClean="0">
                          <a:solidFill>
                            <a:srgbClr val="7030A0"/>
                          </a:solidFill>
                          <a:effectLst/>
                        </a:rPr>
                        <a:t>Research</a:t>
                      </a:r>
                      <a:r>
                        <a:rPr lang="sr-Latn-RS" sz="1200" kern="1200" dirty="0" smtClean="0">
                          <a:solidFill>
                            <a:srgbClr val="7030A0"/>
                          </a:solidFill>
                          <a:effectLst/>
                        </a:rPr>
                        <a:t> </a:t>
                      </a:r>
                      <a:r>
                        <a:rPr lang="sr-Latn-RS" sz="1200" kern="1200" dirty="0" err="1" smtClean="0">
                          <a:solidFill>
                            <a:srgbClr val="7030A0"/>
                          </a:solidFill>
                          <a:effectLst/>
                        </a:rPr>
                        <a:t>topic</a:t>
                      </a:r>
                      <a:r>
                        <a:rPr lang="sr-Latn-RS" sz="1200" kern="1200" dirty="0" smtClean="0">
                          <a:solidFill>
                            <a:srgbClr val="7030A0"/>
                          </a:solidFill>
                          <a:effectLst/>
                        </a:rPr>
                        <a:t> </a:t>
                      </a:r>
                      <a:r>
                        <a:rPr lang="sr-Latn-RS" sz="1200" kern="1200" dirty="0" err="1" smtClean="0">
                          <a:solidFill>
                            <a:srgbClr val="7030A0"/>
                          </a:solidFill>
                          <a:effectLst/>
                        </a:rPr>
                        <a:t>title</a:t>
                      </a:r>
                      <a:r>
                        <a:rPr lang="sr-Latn-RS" sz="1200" kern="1200" dirty="0" smtClean="0">
                          <a:solidFill>
                            <a:srgbClr val="7030A0"/>
                          </a:solidFill>
                          <a:effectLst/>
                          <a:latin typeface="Gill Sans Light (Body)"/>
                        </a:rPr>
                        <a:t>:</a:t>
                      </a:r>
                      <a:endParaRPr lang="en-US" sz="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200" kern="1200" dirty="0" smtClean="0">
                          <a:solidFill>
                            <a:srgbClr val="7030A0"/>
                          </a:solidFill>
                          <a:effectLst/>
                          <a:latin typeface="Gill Sans Light (Body)"/>
                        </a:rPr>
                        <a:t>Novel synthetic methodologies and their application in synthesis of natural and biological active products</a:t>
                      </a:r>
                      <a:endParaRPr lang="en-US" sz="120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520722">
                <a:tc>
                  <a:txBody>
                    <a:bodyPr/>
                    <a:lstStyle/>
                    <a:p>
                      <a:pPr algn="l">
                        <a:spcAft>
                          <a:spcPts val="0"/>
                        </a:spcAft>
                      </a:pPr>
                      <a:r>
                        <a:rPr lang="sr-Latn-RS" sz="1200" kern="1200" dirty="0" smtClean="0">
                          <a:solidFill>
                            <a:srgbClr val="003300"/>
                          </a:solidFill>
                          <a:effectLst/>
                          <a:latin typeface="Gill Sans Light (Body)"/>
                        </a:rPr>
                        <a:t>RG </a:t>
                      </a:r>
                      <a:r>
                        <a:rPr lang="sr-Latn-RS" sz="1200" kern="1200" dirty="0" err="1" smtClean="0">
                          <a:solidFill>
                            <a:srgbClr val="003300"/>
                          </a:solidFill>
                          <a:effectLst/>
                          <a:latin typeface="Gill Sans Light (Body)"/>
                        </a:rPr>
                        <a:t>members</a:t>
                      </a:r>
                      <a:r>
                        <a:rPr lang="sr-Latn-RS" sz="1200" kern="1200" dirty="0" smtClean="0">
                          <a:solidFill>
                            <a:srgbClr val="003300"/>
                          </a:solidFill>
                          <a:effectLst/>
                          <a:latin typeface="Gill Sans Light (Body)"/>
                        </a:rPr>
                        <a:t>:</a:t>
                      </a:r>
                      <a:endParaRPr lang="en-US" sz="12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Vladimir Savić, </a:t>
                      </a:r>
                      <a:r>
                        <a:rPr lang="sr-Latn-RS" sz="1200" kern="1200" dirty="0" err="1" smtClean="0">
                          <a:solidFill>
                            <a:srgbClr val="003300"/>
                          </a:solidFill>
                          <a:effectLst/>
                          <a:latin typeface="Gill Sans Light (Body)"/>
                        </a:rPr>
                        <a:t>Full</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Professor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Milena Simić,</a:t>
                      </a:r>
                      <a:r>
                        <a:rPr lang="sr-Latn-RS" sz="1200" kern="1200" baseline="0" dirty="0" smtClean="0">
                          <a:solidFill>
                            <a:srgbClr val="003300"/>
                          </a:solidFill>
                          <a:effectLst/>
                          <a:latin typeface="Gill Sans Light (Body)"/>
                        </a:rPr>
                        <a:t> </a:t>
                      </a:r>
                      <a:r>
                        <a:rPr lang="sr-Latn-RS" sz="1200" kern="1200" baseline="0" dirty="0" err="1" smtClean="0">
                          <a:solidFill>
                            <a:srgbClr val="003300"/>
                          </a:solidFill>
                          <a:effectLst/>
                          <a:latin typeface="Gill Sans Light (Body)"/>
                        </a:rPr>
                        <a:t>Associate</a:t>
                      </a:r>
                      <a:r>
                        <a:rPr lang="sr-Latn-RS" sz="1200" kern="1200" baseline="0" dirty="0" smtClean="0">
                          <a:solidFill>
                            <a:srgbClr val="003300"/>
                          </a:solidFill>
                          <a:effectLst/>
                          <a:latin typeface="Gill Sans Light (Body)"/>
                        </a:rPr>
                        <a:t> </a:t>
                      </a:r>
                      <a:r>
                        <a:rPr lang="sr-Latn-RS" sz="1200" kern="1200" baseline="0" dirty="0" err="1" smtClean="0">
                          <a:solidFill>
                            <a:srgbClr val="003300"/>
                          </a:solidFill>
                          <a:effectLst/>
                          <a:latin typeface="Gill Sans Light (Body)"/>
                        </a:rPr>
                        <a:t>Professor</a:t>
                      </a:r>
                      <a:r>
                        <a:rPr lang="sr-Latn-RS" sz="1200" kern="1200" baseline="0" dirty="0" smtClean="0">
                          <a:solidFill>
                            <a:srgbClr val="003300"/>
                          </a:solidFill>
                          <a:effectLst/>
                          <a:latin typeface="Gill Sans Light (Body)"/>
                        </a:rPr>
                        <a:t> </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Miloš Petković, </a:t>
                      </a:r>
                      <a:r>
                        <a:rPr lang="sr-Latn-RS" sz="1200" kern="1200" baseline="0" dirty="0" err="1" smtClean="0">
                          <a:solidFill>
                            <a:srgbClr val="003300"/>
                          </a:solidFill>
                          <a:effectLst/>
                          <a:latin typeface="Gill Sans Light (Body)"/>
                        </a:rPr>
                        <a:t>Associate</a:t>
                      </a:r>
                      <a:r>
                        <a:rPr lang="sr-Latn-RS" sz="1200" kern="1200" baseline="0" dirty="0" smtClean="0">
                          <a:solidFill>
                            <a:srgbClr val="003300"/>
                          </a:solidFill>
                          <a:effectLst/>
                          <a:latin typeface="Gill Sans Light (Body)"/>
                        </a:rPr>
                        <a:t> </a:t>
                      </a:r>
                      <a:r>
                        <a:rPr lang="sr-Latn-RS" sz="1200" kern="1200" dirty="0" err="1" smtClean="0">
                          <a:solidFill>
                            <a:srgbClr val="003300"/>
                          </a:solidFill>
                          <a:effectLst/>
                          <a:latin typeface="Gill Sans Light (Body)"/>
                        </a:rPr>
                        <a:t>Professor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Gordana Tasić,</a:t>
                      </a:r>
                      <a:r>
                        <a:rPr lang="sr-Latn-RS" sz="1200" kern="1200" baseline="0" dirty="0" smtClean="0">
                          <a:solidFill>
                            <a:srgbClr val="003300"/>
                          </a:solidFill>
                          <a:effectLst/>
                          <a:latin typeface="Gill Sans Light (Body)"/>
                        </a:rPr>
                        <a:t> </a:t>
                      </a:r>
                      <a:r>
                        <a:rPr lang="sr-Latn-RS" sz="1200" kern="1200" baseline="0" dirty="0" err="1" smtClean="0">
                          <a:solidFill>
                            <a:srgbClr val="003300"/>
                          </a:solidFill>
                          <a:effectLst/>
                          <a:latin typeface="Gill Sans Light (Body)"/>
                        </a:rPr>
                        <a:t>Assistant</a:t>
                      </a:r>
                      <a:r>
                        <a:rPr lang="sr-Latn-RS" sz="1200" kern="1200" baseline="0" dirty="0" smtClean="0">
                          <a:solidFill>
                            <a:srgbClr val="003300"/>
                          </a:solidFill>
                          <a:effectLst/>
                          <a:latin typeface="Gill Sans Light (Body)"/>
                        </a:rPr>
                        <a:t> </a:t>
                      </a:r>
                      <a:r>
                        <a:rPr lang="sr-Latn-RS" sz="1200" kern="1200" baseline="0" dirty="0" err="1" smtClean="0">
                          <a:solidFill>
                            <a:srgbClr val="003300"/>
                          </a:solidFill>
                          <a:effectLst/>
                          <a:latin typeface="Gill Sans Light (Body)"/>
                        </a:rPr>
                        <a:t>Professor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a:t>
                      </a:r>
                      <a:r>
                        <a:rPr lang="sr-Latn-RS" sz="1200" kern="1200" baseline="0" dirty="0" smtClean="0">
                          <a:solidFill>
                            <a:srgbClr val="003300"/>
                          </a:solidFill>
                          <a:effectLst/>
                          <a:latin typeface="Gill Sans Light (Body)"/>
                        </a:rPr>
                        <a:t> </a:t>
                      </a:r>
                      <a:r>
                        <a:rPr lang="sr-Latn-RS" sz="1200" kern="1200" dirty="0" smtClean="0">
                          <a:solidFill>
                            <a:srgbClr val="003300"/>
                          </a:solidFill>
                          <a:effectLst/>
                          <a:latin typeface="Gill Sans Light (Body)"/>
                        </a:rPr>
                        <a:t>Miloš Jovanović,</a:t>
                      </a:r>
                      <a:r>
                        <a:rPr lang="sr-Latn-RS" sz="1200" kern="1200" baseline="0" dirty="0" smtClean="0">
                          <a:solidFill>
                            <a:srgbClr val="003300"/>
                          </a:solidFill>
                          <a:effectLst/>
                          <a:latin typeface="Gill Sans Light (Body)"/>
                        </a:rPr>
                        <a:t> </a:t>
                      </a:r>
                      <a:r>
                        <a:rPr lang="sr-Latn-RS" sz="1200" kern="1200" baseline="0" dirty="0" err="1" smtClean="0">
                          <a:solidFill>
                            <a:srgbClr val="003300"/>
                          </a:solidFill>
                          <a:effectLst/>
                          <a:latin typeface="Gill Sans Light (Body)"/>
                        </a:rPr>
                        <a:t>Teaching</a:t>
                      </a:r>
                      <a:r>
                        <a:rPr lang="sr-Latn-RS" sz="1200" kern="1200" baseline="0" dirty="0" smtClean="0">
                          <a:solidFill>
                            <a:srgbClr val="003300"/>
                          </a:solidFill>
                          <a:effectLst/>
                          <a:latin typeface="Gill Sans Light (Body)"/>
                        </a:rPr>
                        <a:t> </a:t>
                      </a:r>
                      <a:r>
                        <a:rPr lang="sr-Latn-RS" sz="1200" kern="1200" baseline="0" dirty="0" err="1" smtClean="0">
                          <a:solidFill>
                            <a:srgbClr val="003300"/>
                          </a:solidFill>
                          <a:effectLst/>
                          <a:latin typeface="Gill Sans Light (Body)"/>
                        </a:rPr>
                        <a:t>Assistant</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Predrag Jovanović,</a:t>
                      </a:r>
                      <a:r>
                        <a:rPr lang="sr-Latn-RS" sz="1200" kern="1200" baseline="0" dirty="0" smtClean="0">
                          <a:solidFill>
                            <a:srgbClr val="003300"/>
                          </a:solidFill>
                          <a:effectLst/>
                          <a:latin typeface="Gill Sans Light (Body)"/>
                        </a:rPr>
                        <a:t> </a:t>
                      </a:r>
                      <a:r>
                        <a:rPr lang="sr-Latn-RS" sz="1200" kern="1200" baseline="0" dirty="0" err="1" smtClean="0">
                          <a:solidFill>
                            <a:srgbClr val="003300"/>
                          </a:solidFill>
                          <a:effectLst/>
                          <a:latin typeface="Gill Sans Light (Body)"/>
                        </a:rPr>
                        <a:t>Assistant</a:t>
                      </a:r>
                      <a:r>
                        <a:rPr lang="sr-Latn-RS" sz="1200" kern="1200" baseline="0" dirty="0" smtClean="0">
                          <a:solidFill>
                            <a:srgbClr val="003300"/>
                          </a:solidFill>
                          <a:effectLst/>
                          <a:latin typeface="Gill Sans Light (Body)"/>
                        </a:rPr>
                        <a:t> </a:t>
                      </a:r>
                      <a:r>
                        <a:rPr lang="sr-Latn-RS" sz="1200" kern="1200" baseline="0" dirty="0" err="1" smtClean="0">
                          <a:solidFill>
                            <a:srgbClr val="003300"/>
                          </a:solidFill>
                          <a:effectLst/>
                          <a:latin typeface="Gill Sans Light (Body)"/>
                        </a:rPr>
                        <a:t>Professor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Zorana </a:t>
                      </a:r>
                      <a:r>
                        <a:rPr lang="sr-Latn-RS" sz="1200" kern="1200" dirty="0" err="1">
                          <a:solidFill>
                            <a:srgbClr val="003300"/>
                          </a:solidFill>
                          <a:effectLst/>
                          <a:latin typeface="Gill Sans Light (Body)"/>
                        </a:rPr>
                        <a:t>Tokić</a:t>
                      </a:r>
                      <a:r>
                        <a:rPr lang="sr-Latn-RS" sz="1200" kern="1200" dirty="0">
                          <a:solidFill>
                            <a:srgbClr val="003300"/>
                          </a:solidFill>
                          <a:effectLst/>
                          <a:latin typeface="Gill Sans Light (Body)"/>
                        </a:rPr>
                        <a:t> </a:t>
                      </a:r>
                      <a:r>
                        <a:rPr lang="sr-Latn-RS" sz="1200" kern="1200" dirty="0" smtClean="0">
                          <a:solidFill>
                            <a:srgbClr val="003300"/>
                          </a:solidFill>
                          <a:effectLst/>
                          <a:latin typeface="Gill Sans Light (Body)"/>
                        </a:rPr>
                        <a:t>Vujošević, </a:t>
                      </a:r>
                      <a:r>
                        <a:rPr lang="sr-Latn-RS" sz="1200" kern="1200" dirty="0" err="1" smtClean="0">
                          <a:solidFill>
                            <a:srgbClr val="003300"/>
                          </a:solidFill>
                          <a:effectLst/>
                          <a:latin typeface="Gill Sans Light (Body)"/>
                        </a:rPr>
                        <a:t>Associate</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Professor</a:t>
                      </a:r>
                      <a:r>
                        <a:rPr lang="sr-Latn-RS" sz="1200" kern="1200" dirty="0" smtClean="0">
                          <a:solidFill>
                            <a:srgbClr val="003300"/>
                          </a:solidFill>
                          <a:effectLst/>
                          <a:latin typeface="Gill Sans Light (Body)"/>
                        </a:rPr>
                        <a:t> </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Mr. </a:t>
                      </a:r>
                      <a:r>
                        <a:rPr lang="sr-Latn-RS" sz="1200" kern="1200" dirty="0" err="1" smtClean="0">
                          <a:solidFill>
                            <a:srgbClr val="003300"/>
                          </a:solidFill>
                          <a:effectLst/>
                          <a:latin typeface="Gill Sans Light (Body)"/>
                        </a:rPr>
                        <a:t>Pharm</a:t>
                      </a:r>
                      <a:r>
                        <a:rPr lang="sr-Latn-RS" sz="1200" kern="1200" dirty="0" smtClean="0">
                          <a:solidFill>
                            <a:srgbClr val="003300"/>
                          </a:solidFill>
                          <a:effectLst/>
                          <a:latin typeface="Gill Sans Light (Body)"/>
                        </a:rPr>
                        <a:t>. Mladen </a:t>
                      </a:r>
                      <a:r>
                        <a:rPr lang="sr-Latn-RS" sz="1200" kern="1200" dirty="0">
                          <a:solidFill>
                            <a:srgbClr val="003300"/>
                          </a:solidFill>
                          <a:effectLst/>
                          <a:latin typeface="Gill Sans Light (Body)"/>
                        </a:rPr>
                        <a:t>Koravović</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3392">
                <a:tc>
                  <a:txBody>
                    <a:bodyPr/>
                    <a:lstStyle/>
                    <a:p>
                      <a:pPr algn="l">
                        <a:spcAft>
                          <a:spcPts val="0"/>
                        </a:spcAft>
                      </a:pPr>
                      <a:r>
                        <a:rPr lang="sr-Latn-RS" sz="1200" kern="1200" dirty="0" err="1" smtClean="0">
                          <a:solidFill>
                            <a:srgbClr val="7030A0"/>
                          </a:solidFill>
                          <a:effectLst/>
                        </a:rPr>
                        <a:t>Equipment</a:t>
                      </a:r>
                      <a:r>
                        <a:rPr lang="sr-Latn-RS" sz="1200" kern="1200" dirty="0" smtClean="0">
                          <a:solidFill>
                            <a:srgbClr val="7030A0"/>
                          </a:solidFill>
                          <a:effectLst/>
                        </a:rPr>
                        <a:t> </a:t>
                      </a:r>
                      <a:r>
                        <a:rPr lang="sr-Latn-RS" sz="1200" kern="1200" dirty="0" err="1" smtClean="0">
                          <a:solidFill>
                            <a:srgbClr val="7030A0"/>
                          </a:solidFill>
                          <a:effectLst/>
                        </a:rPr>
                        <a:t>and</a:t>
                      </a:r>
                      <a:r>
                        <a:rPr lang="sr-Latn-RS" sz="1200" kern="1200" dirty="0" smtClean="0">
                          <a:solidFill>
                            <a:srgbClr val="7030A0"/>
                          </a:solidFill>
                          <a:effectLst/>
                        </a:rPr>
                        <a:t> </a:t>
                      </a:r>
                      <a:r>
                        <a:rPr lang="sr-Latn-RS" sz="1200" kern="1200" dirty="0" err="1" smtClean="0">
                          <a:solidFill>
                            <a:srgbClr val="7030A0"/>
                          </a:solidFill>
                          <a:effectLst/>
                        </a:rPr>
                        <a:t>methods</a:t>
                      </a:r>
                      <a:r>
                        <a:rPr lang="sr-Latn-RS" sz="1200" kern="1200" dirty="0" smtClean="0">
                          <a:solidFill>
                            <a:srgbClr val="7030A0"/>
                          </a:solidFill>
                          <a:effectLst/>
                          <a:latin typeface="Gill Sans Light (Body)"/>
                        </a:rPr>
                        <a:t>:</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sr-Latn-RS" sz="1200" kern="1200" dirty="0">
                          <a:solidFill>
                            <a:srgbClr val="7030A0"/>
                          </a:solidFill>
                          <a:effectLst/>
                          <a:latin typeface="Gill Sans Light (Body)"/>
                        </a:rPr>
                        <a:t>Bruker Avance 400 (400 MHz NMR)</a:t>
                      </a:r>
                    </a:p>
                    <a:p>
                      <a:pPr algn="l">
                        <a:spcAft>
                          <a:spcPts val="0"/>
                        </a:spcAft>
                      </a:pPr>
                      <a:r>
                        <a:rPr lang="sr-Latn-RS" sz="1200" kern="1200" dirty="0">
                          <a:solidFill>
                            <a:srgbClr val="7030A0"/>
                          </a:solidFill>
                          <a:effectLst/>
                          <a:latin typeface="Gill Sans Light (Body)"/>
                        </a:rPr>
                        <a:t>Synthetic organic chemistry</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6208">
                <a:tc>
                  <a:txBody>
                    <a:bodyPr/>
                    <a:lstStyle/>
                    <a:p>
                      <a:pPr algn="l">
                        <a:spcAft>
                          <a:spcPts val="0"/>
                        </a:spcAft>
                      </a:pPr>
                      <a:r>
                        <a:rPr lang="sr-Latn-RS" sz="1200" b="0" kern="1200" dirty="0" err="1" smtClean="0">
                          <a:solidFill>
                            <a:srgbClr val="003300"/>
                          </a:solidFill>
                          <a:effectLst/>
                          <a:latin typeface="Gill Sans Light (Body)"/>
                        </a:rPr>
                        <a:t>Projects</a:t>
                      </a:r>
                      <a:r>
                        <a:rPr lang="sr-Latn-RS" sz="1200" b="0" kern="1200" dirty="0" smtClean="0">
                          <a:solidFill>
                            <a:srgbClr val="003300"/>
                          </a:solidFill>
                          <a:effectLst/>
                          <a:latin typeface="Gill Sans Light (Body)"/>
                        </a:rPr>
                        <a:t>/</a:t>
                      </a:r>
                      <a:r>
                        <a:rPr lang="sr-Latn-RS" sz="1200" b="0" kern="1200" dirty="0" err="1" smtClean="0">
                          <a:solidFill>
                            <a:srgbClr val="003300"/>
                          </a:solidFill>
                          <a:effectLst/>
                          <a:latin typeface="Gill Sans Light (Body)"/>
                        </a:rPr>
                        <a:t>funding</a:t>
                      </a:r>
                      <a:r>
                        <a:rPr lang="sr-Latn-RS" sz="1200" b="0" kern="1200" dirty="0" smtClean="0">
                          <a:solidFill>
                            <a:srgbClr val="003300"/>
                          </a:solidFill>
                          <a:effectLst/>
                          <a:latin typeface="Gill Sans Light (Body)"/>
                        </a:rPr>
                        <a:t>:</a:t>
                      </a:r>
                      <a:endParaRPr lang="en-US" sz="12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200" b="0" dirty="0">
                          <a:solidFill>
                            <a:srgbClr val="003300"/>
                          </a:solidFill>
                          <a:latin typeface="Gill Sans Light (Body)"/>
                        </a:rPr>
                        <a:t>Design and synthesis of Hsp90 PROTAC degraders as potential anticancer agents (</a:t>
                      </a:r>
                      <a:r>
                        <a:rPr lang="en-US" sz="1200" b="0" dirty="0" err="1">
                          <a:solidFill>
                            <a:srgbClr val="003300"/>
                          </a:solidFill>
                          <a:latin typeface="Gill Sans Light (Body)"/>
                        </a:rPr>
                        <a:t>StJude</a:t>
                      </a:r>
                      <a:r>
                        <a:rPr lang="en-US" sz="1200" b="0" dirty="0">
                          <a:solidFill>
                            <a:srgbClr val="003300"/>
                          </a:solidFill>
                          <a:latin typeface="Gill Sans Light (Body)"/>
                        </a:rPr>
                        <a:t>)</a:t>
                      </a:r>
                    </a:p>
                    <a:p>
                      <a:pPr marL="0" marR="0" indent="0" algn="l" defTabSz="584200" eaLnBrk="1" fontAlgn="auto" latinLnBrk="0" hangingPunct="1">
                        <a:lnSpc>
                          <a:spcPct val="115000"/>
                        </a:lnSpc>
                        <a:spcBef>
                          <a:spcPts val="0"/>
                        </a:spcBef>
                        <a:spcAft>
                          <a:spcPts val="0"/>
                        </a:spcAft>
                        <a:buClrTx/>
                        <a:buSzTx/>
                        <a:buFontTx/>
                        <a:buNone/>
                        <a:tabLst/>
                        <a:defRPr/>
                      </a:pPr>
                      <a:r>
                        <a:rPr lang="en-US" sz="1200" b="0" dirty="0">
                          <a:solidFill>
                            <a:srgbClr val="003300"/>
                          </a:solidFill>
                          <a:latin typeface="Gill Sans Light (Body)"/>
                        </a:rPr>
                        <a:t>Next generation DNA encoded libraries platform (</a:t>
                      </a:r>
                      <a:r>
                        <a:rPr lang="en-US" sz="1200" b="0" dirty="0" err="1">
                          <a:solidFill>
                            <a:srgbClr val="003300"/>
                          </a:solidFill>
                          <a:latin typeface="Gill Sans Light (Body)"/>
                        </a:rPr>
                        <a:t>Totient</a:t>
                      </a:r>
                      <a:r>
                        <a:rPr lang="en-US" sz="1200" b="0" dirty="0">
                          <a:solidFill>
                            <a:srgbClr val="003300"/>
                          </a:solidFill>
                          <a:latin typeface="Gill Sans Light (Body)"/>
                        </a:rPr>
                        <a:t>)</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9086">
                <a:tc>
                  <a:txBody>
                    <a:bodyPr/>
                    <a:lstStyle/>
                    <a:p>
                      <a:pPr algn="l">
                        <a:spcAft>
                          <a:spcPts val="0"/>
                        </a:spcAft>
                      </a:pPr>
                      <a:r>
                        <a:rPr lang="sr-Latn-RS" sz="1200" kern="1200" dirty="0" err="1" smtClean="0">
                          <a:solidFill>
                            <a:srgbClr val="7030A0"/>
                          </a:solidFill>
                          <a:effectLst/>
                        </a:rPr>
                        <a:t>Collaborations</a:t>
                      </a:r>
                      <a:r>
                        <a:rPr lang="sr-Latn-RS" sz="1200" kern="1200" dirty="0" smtClean="0">
                          <a:solidFill>
                            <a:srgbClr val="7030A0"/>
                          </a:solidFill>
                          <a:effectLst/>
                          <a:latin typeface="Gill Sans Light (Body)"/>
                        </a:rPr>
                        <a:t>: </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200" kern="1200" dirty="0">
                          <a:solidFill>
                            <a:srgbClr val="7030A0"/>
                          </a:solidFill>
                          <a:effectLst/>
                          <a:latin typeface="Gill Sans Light (Body)"/>
                        </a:rPr>
                        <a:t>St Jude Children Research Hospital, Memphis, USA</a:t>
                      </a:r>
                    </a:p>
                    <a:p>
                      <a:pPr marL="0" marR="0" indent="0" algn="l" defTabSz="584200" eaLnBrk="1" fontAlgn="auto" latinLnBrk="0" hangingPunct="1">
                        <a:lnSpc>
                          <a:spcPct val="115000"/>
                        </a:lnSpc>
                        <a:spcBef>
                          <a:spcPts val="0"/>
                        </a:spcBef>
                        <a:spcAft>
                          <a:spcPts val="0"/>
                        </a:spcAft>
                        <a:buClrTx/>
                        <a:buSzTx/>
                        <a:buFontTx/>
                        <a:buNone/>
                        <a:tabLst/>
                        <a:defRPr/>
                      </a:pPr>
                      <a:r>
                        <a:rPr lang="en-US" sz="1200" kern="1200" dirty="0" err="1">
                          <a:solidFill>
                            <a:srgbClr val="7030A0"/>
                          </a:solidFill>
                          <a:effectLst/>
                          <a:latin typeface="Gill Sans Light (Body)"/>
                        </a:rPr>
                        <a:t>Totient</a:t>
                      </a:r>
                      <a:r>
                        <a:rPr lang="en-US" sz="1200" kern="1200" dirty="0">
                          <a:solidFill>
                            <a:srgbClr val="7030A0"/>
                          </a:solidFill>
                          <a:effectLst/>
                          <a:latin typeface="Gill Sans Light (Body)"/>
                        </a:rPr>
                        <a:t>, Beograd</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62148">
                <a:tc>
                  <a:txBody>
                    <a:bodyPr/>
                    <a:lstStyle/>
                    <a:p>
                      <a:pPr algn="l">
                        <a:spcAft>
                          <a:spcPts val="0"/>
                        </a:spcAft>
                      </a:pPr>
                      <a:r>
                        <a:rPr lang="en-US" sz="1200" dirty="0" smtClean="0">
                          <a:solidFill>
                            <a:srgbClr val="003300"/>
                          </a:solidFill>
                          <a:effectLst/>
                          <a:latin typeface="Gill Sans Light (Body)"/>
                          <a:ea typeface="Times New Roman"/>
                          <a:cs typeface="Times New Roman"/>
                        </a:rPr>
                        <a:t>Selected publications</a:t>
                      </a:r>
                      <a:endParaRPr lang="en-US" sz="12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7800" indent="-177800" algn="l">
                        <a:spcAft>
                          <a:spcPts val="0"/>
                        </a:spcAft>
                      </a:pPr>
                      <a:r>
                        <a:rPr lang="sr-Latn-RS" sz="1200" i="0" dirty="0">
                          <a:solidFill>
                            <a:srgbClr val="003300"/>
                          </a:solidFill>
                          <a:latin typeface="Gill Sans Light (Body)"/>
                          <a:sym typeface="Gill Sans"/>
                        </a:rPr>
                        <a:t>Cyclative Cascades of Allenamides Derived from Amino Acids: Synthesis of Annulated Indoxyl Derivatives; Milos Petkovic, Veselin Nasufovic, Dimitrije Djukanovic, Zorana Tokic Vujosevic, Milka Jadranin, Radomir Matovic, Vladimir Savic; Eur. J. Org. Chem. 2016, 1279–1282</a:t>
                      </a:r>
                    </a:p>
                    <a:p>
                      <a:pPr marL="177800" indent="-177800" algn="l">
                        <a:spcAft>
                          <a:spcPts val="0"/>
                        </a:spcAft>
                      </a:pPr>
                      <a:r>
                        <a:rPr lang="sr-Latn-RS" sz="1200" i="0" dirty="0">
                          <a:solidFill>
                            <a:srgbClr val="5A2781"/>
                          </a:solidFill>
                          <a:latin typeface="Gill Sans Light (Body)"/>
                          <a:sym typeface="Gill Sans"/>
                        </a:rPr>
                        <a:t>Stereocontrolled Synthesis of Highly Substituted trans </a:t>
                      </a:r>
                      <a:r>
                        <a:rPr lang="el-GR" sz="1200" i="0" dirty="0">
                          <a:solidFill>
                            <a:srgbClr val="5A2781"/>
                          </a:solidFill>
                          <a:latin typeface="Gill Sans Light (Body)"/>
                          <a:sym typeface="Gill Sans"/>
                        </a:rPr>
                        <a:t>α,β‐</a:t>
                      </a:r>
                      <a:r>
                        <a:rPr lang="sr-Latn-RS" sz="1200" i="0" dirty="0">
                          <a:solidFill>
                            <a:srgbClr val="5A2781"/>
                          </a:solidFill>
                          <a:latin typeface="Gill Sans Light (Body)"/>
                          <a:sym typeface="Gill Sans"/>
                        </a:rPr>
                        <a:t>Unsaturated Ketones with Potent Anticancer Properties from Glycals; Predrag Jovanovic, Milos Petkovic, Milena Simic, Milos Jovanovic, Gordana Tasic, Marija Djordjic Crnogorac, Zeljko Zizak, Vladimir Savic; Eur. J. Org. Chem. 2019, 4701–4709</a:t>
                      </a:r>
                    </a:p>
                    <a:p>
                      <a:pPr marL="177800" indent="-177800" algn="l">
                        <a:spcAft>
                          <a:spcPts val="0"/>
                        </a:spcAft>
                      </a:pPr>
                      <a:r>
                        <a:rPr lang="sr-Latn-RS" sz="1200" i="0" dirty="0">
                          <a:solidFill>
                            <a:srgbClr val="003300"/>
                          </a:solidFill>
                          <a:latin typeface="Gill Sans Light (Body)"/>
                          <a:sym typeface="Gill Sans"/>
                        </a:rPr>
                        <a:t>Proline Derived Bicyclic Derivatives through Metal Catalysed Cyclisations of Allenes: Synthesis of Longamide B, Stylisine D and their </a:t>
                      </a:r>
                      <a:r>
                        <a:rPr lang="sr-Latn-RS" sz="1200" i="0" dirty="0" smtClean="0">
                          <a:solidFill>
                            <a:srgbClr val="003300"/>
                          </a:solidFill>
                          <a:latin typeface="Gill Sans Light (Body)"/>
                          <a:sym typeface="Gill Sans"/>
                        </a:rPr>
                        <a:t>Derivatives</a:t>
                      </a:r>
                      <a:r>
                        <a:rPr lang="sr-Latn-RS" sz="1200" i="0" baseline="0" dirty="0" smtClean="0">
                          <a:solidFill>
                            <a:srgbClr val="003300"/>
                          </a:solidFill>
                          <a:latin typeface="Gill Sans Light (Body)"/>
                          <a:sym typeface="Gill Sans"/>
                        </a:rPr>
                        <a:t>; </a:t>
                      </a:r>
                      <a:r>
                        <a:rPr lang="sr-Latn-RS" sz="1200" i="0" dirty="0" smtClean="0">
                          <a:solidFill>
                            <a:srgbClr val="003300"/>
                          </a:solidFill>
                          <a:latin typeface="Gill Sans Light (Body)"/>
                          <a:sym typeface="Gill Sans"/>
                        </a:rPr>
                        <a:t>Milos </a:t>
                      </a:r>
                      <a:r>
                        <a:rPr lang="sr-Latn-RS" sz="1200" i="0" dirty="0">
                          <a:solidFill>
                            <a:srgbClr val="003300"/>
                          </a:solidFill>
                          <a:latin typeface="Gill Sans Light (Body)"/>
                          <a:sym typeface="Gill Sans"/>
                        </a:rPr>
                        <a:t>Jovanovic,Milos Petkovic, Predrag Jovanovic, Milena Simic, Gordana Tasic, Slavica Eric,Vladimir Savic; Eur. J. Org. Chem. 2020, 295–305</a:t>
                      </a:r>
                    </a:p>
                    <a:p>
                      <a:pPr marL="0" marR="0" indent="0" algn="l" defTabSz="584200" eaLnBrk="1" fontAlgn="auto" latinLnBrk="0" hangingPunct="1">
                        <a:lnSpc>
                          <a:spcPct val="115000"/>
                        </a:lnSpc>
                        <a:spcBef>
                          <a:spcPts val="0"/>
                        </a:spcBef>
                        <a:spcAft>
                          <a:spcPts val="0"/>
                        </a:spcAft>
                        <a:buClrTx/>
                        <a:buSzTx/>
                        <a:buFontTx/>
                        <a:buNone/>
                        <a:tabLst/>
                        <a:defRPr/>
                      </a:pP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6" name="TextBox 5"/>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1200" b="0" i="1" u="none" strike="noStrike" cap="none" spc="0" normalizeH="0" baseline="0" dirty="0" smtClean="0">
                <a:ln>
                  <a:noFill/>
                </a:ln>
                <a:solidFill>
                  <a:schemeClr val="accent1">
                    <a:lumMod val="75000"/>
                  </a:schemeClr>
                </a:solidFill>
                <a:effectLst/>
                <a:uFillTx/>
                <a:latin typeface="+mn-lt"/>
                <a:ea typeface="+mn-ea"/>
                <a:cs typeface="+mn-cs"/>
                <a:sym typeface="Gill Sans Light"/>
              </a:rPr>
              <a:t>Full bibliography</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lang="en-US" sz="1200" dirty="0" smtClean="0">
                <a:solidFill>
                  <a:schemeClr val="accent1">
                    <a:lumMod val="75000"/>
                  </a:schemeClr>
                </a:solidFill>
              </a:rPr>
              <a:t>Faculty </a:t>
            </a:r>
            <a:r>
              <a:rPr lang="en-US" sz="1200" dirty="0">
                <a:solidFill>
                  <a:schemeClr val="accent1">
                    <a:lumMod val="75000"/>
                  </a:schemeClr>
                </a:solidFill>
              </a:rPr>
              <a:t>of </a:t>
            </a:r>
            <a:r>
              <a:rPr lang="en-US" sz="1200" dirty="0" smtClean="0">
                <a:solidFill>
                  <a:schemeClr val="accent1">
                    <a:lumMod val="75000"/>
                  </a:schemeClr>
                </a:solidFill>
              </a:rPr>
              <a:t>Pharmacy</a:t>
            </a:r>
            <a:r>
              <a:rPr lang="sr-Latn-RS" sz="1200" dirty="0" smtClean="0">
                <a:solidFill>
                  <a:schemeClr val="accent1">
                    <a:lumMod val="75000"/>
                  </a:schemeClr>
                </a:solidFill>
              </a:rPr>
              <a:t> </a:t>
            </a:r>
            <a:r>
              <a:rPr lang="en-US" sz="1200" dirty="0" smtClean="0">
                <a:solidFill>
                  <a:schemeClr val="accent1">
                    <a:lumMod val="75000"/>
                  </a:schemeClr>
                </a:solidFill>
              </a:rPr>
              <a:t>Repository</a:t>
            </a:r>
            <a:r>
              <a:rPr lang="sr-Latn-RS" sz="1200" dirty="0" smtClean="0">
                <a:solidFill>
                  <a:schemeClr val="accent1">
                    <a:lumMod val="75000"/>
                  </a:schemeClr>
                </a:solidFill>
              </a:rPr>
              <a:t> </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7617" y="1475504"/>
            <a:ext cx="1060490" cy="1484633"/>
          </a:xfrm>
          <a:prstGeom prst="rect">
            <a:avLst/>
          </a:prstGeom>
          <a:ln w="57150">
            <a:solidFill>
              <a:srgbClr val="ADCD99"/>
            </a:solidFill>
          </a:ln>
        </p:spPr>
      </p:pic>
    </p:spTree>
    <p:extLst>
      <p:ext uri="{BB962C8B-B14F-4D97-AF65-F5344CB8AC3E}">
        <p14:creationId xmlns:p14="http://schemas.microsoft.com/office/powerpoint/2010/main" val="867074775"/>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840724" y="857972"/>
            <a:ext cx="5879815" cy="841256"/>
          </a:xfrm>
        </p:spPr>
        <p:txBody>
          <a:bodyPr/>
          <a:lstStyle/>
          <a:p>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smtClean="0">
              <a:solidFill>
                <a:srgbClr val="7030A0"/>
              </a:solidFill>
            </a:endParaRPr>
          </a:p>
          <a:p>
            <a:r>
              <a:rPr lang="sr-Latn-RS" sz="2400" dirty="0" err="1" smtClean="0">
                <a:solidFill>
                  <a:srgbClr val="7030A0"/>
                </a:solidFill>
              </a:rPr>
              <a:t>prof</a:t>
            </a:r>
            <a:r>
              <a:rPr lang="en-US" sz="2400" dirty="0">
                <a:solidFill>
                  <a:srgbClr val="7030A0"/>
                </a:solidFill>
              </a:rPr>
              <a:t>.</a:t>
            </a:r>
            <a:r>
              <a:rPr lang="sr-Latn-RS" sz="2400" dirty="0" smtClean="0">
                <a:solidFill>
                  <a:srgbClr val="7030A0"/>
                </a:solidFill>
              </a:rPr>
              <a:t> Biljana </a:t>
            </a:r>
            <a:r>
              <a:rPr lang="sr-Latn-RS" sz="2400" dirty="0">
                <a:solidFill>
                  <a:srgbClr val="7030A0"/>
                </a:solidFill>
              </a:rPr>
              <a:t>Spremo-Potparević</a:t>
            </a:r>
            <a:endParaRPr lang="en-US" sz="2400" dirty="0">
              <a:solidFill>
                <a:srgbClr val="7030A0"/>
              </a:solidFill>
            </a:endParaRPr>
          </a:p>
        </p:txBody>
      </p:sp>
      <p:sp>
        <p:nvSpPr>
          <p:cNvPr id="4" name="Text Placeholder 3">
            <a:extLst>
              <a:ext uri="{FF2B5EF4-FFF2-40B4-BE49-F238E27FC236}">
                <a16:creationId xmlns:a16="http://schemas.microsoft.com/office/drawing/2014/main" id="{88352119-476B-4847-891D-39732FF6DFDA}"/>
              </a:ext>
            </a:extLst>
          </p:cNvPr>
          <p:cNvSpPr>
            <a:spLocks noGrp="1"/>
          </p:cNvSpPr>
          <p:nvPr>
            <p:ph type="body" sz="quarter" idx="27"/>
          </p:nvPr>
        </p:nvSpPr>
        <p:spPr>
          <a:xfrm>
            <a:off x="918701" y="3720812"/>
            <a:ext cx="3560205" cy="394980"/>
          </a:xfrm>
        </p:spPr>
        <p:txBody>
          <a:bodyPr/>
          <a:lstStyle/>
          <a:p>
            <a:r>
              <a:rPr lang="sr-Latn-RS" dirty="0" err="1" smtClean="0">
                <a:solidFill>
                  <a:srgbClr val="7030A0"/>
                </a:solidFill>
              </a:rPr>
              <a:t>PATHOBiology</a:t>
            </a:r>
            <a:r>
              <a:rPr lang="sr-Latn-RS" dirty="0" smtClean="0">
                <a:solidFill>
                  <a:srgbClr val="7030A0"/>
                </a:solidFill>
              </a:rPr>
              <a:t> </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817659856"/>
              </p:ext>
            </p:extLst>
          </p:nvPr>
        </p:nvGraphicFramePr>
        <p:xfrm>
          <a:off x="918701" y="4437090"/>
          <a:ext cx="6195405" cy="5712127"/>
        </p:xfrm>
        <a:graphic>
          <a:graphicData uri="http://schemas.openxmlformats.org/drawingml/2006/table">
            <a:tbl>
              <a:tblPr firstRow="1" firstCol="1" bandRow="1">
                <a:tableStyleId>{5940675A-B579-460E-94D1-54222C63F5DA}</a:tableStyleId>
              </a:tblPr>
              <a:tblGrid>
                <a:gridCol w="1128463">
                  <a:extLst>
                    <a:ext uri="{9D8B030D-6E8A-4147-A177-3AD203B41FA5}">
                      <a16:colId xmlns:a16="http://schemas.microsoft.com/office/drawing/2014/main" val="20000"/>
                    </a:ext>
                  </a:extLst>
                </a:gridCol>
                <a:gridCol w="5066942">
                  <a:extLst>
                    <a:ext uri="{9D8B030D-6E8A-4147-A177-3AD203B41FA5}">
                      <a16:colId xmlns:a16="http://schemas.microsoft.com/office/drawing/2014/main" val="20001"/>
                    </a:ext>
                  </a:extLst>
                </a:gridCol>
              </a:tblGrid>
              <a:tr h="518643">
                <a:tc>
                  <a:txBody>
                    <a:bodyPr/>
                    <a:lstStyle/>
                    <a:p>
                      <a:pPr algn="l">
                        <a:spcAft>
                          <a:spcPts val="0"/>
                        </a:spcAft>
                      </a:pPr>
                      <a:r>
                        <a:rPr lang="sr-Latn-RS" sz="1200" kern="1200" dirty="0" err="1" smtClean="0">
                          <a:solidFill>
                            <a:srgbClr val="7030A0"/>
                          </a:solidFill>
                          <a:effectLst/>
                        </a:rPr>
                        <a:t>Research</a:t>
                      </a:r>
                      <a:r>
                        <a:rPr lang="sr-Latn-RS" sz="1200" kern="1200" dirty="0" smtClean="0">
                          <a:solidFill>
                            <a:srgbClr val="7030A0"/>
                          </a:solidFill>
                          <a:effectLst/>
                        </a:rPr>
                        <a:t> </a:t>
                      </a:r>
                      <a:r>
                        <a:rPr lang="sr-Latn-RS" sz="1200" kern="1200" dirty="0" err="1" smtClean="0">
                          <a:solidFill>
                            <a:srgbClr val="7030A0"/>
                          </a:solidFill>
                          <a:effectLst/>
                        </a:rPr>
                        <a:t>topic</a:t>
                      </a:r>
                      <a:r>
                        <a:rPr lang="sr-Latn-RS" sz="1200" kern="1200" dirty="0" smtClean="0">
                          <a:solidFill>
                            <a:srgbClr val="7030A0"/>
                          </a:solidFill>
                          <a:effectLst/>
                        </a:rPr>
                        <a:t> </a:t>
                      </a:r>
                      <a:r>
                        <a:rPr lang="sr-Latn-RS" sz="1200" kern="1200" dirty="0" err="1" smtClean="0">
                          <a:solidFill>
                            <a:srgbClr val="7030A0"/>
                          </a:solidFill>
                          <a:effectLst/>
                        </a:rPr>
                        <a:t>title</a:t>
                      </a:r>
                      <a:r>
                        <a:rPr lang="sr-Latn-RS" sz="1200" kern="1200" dirty="0" smtClean="0">
                          <a:solidFill>
                            <a:srgbClr val="7030A0"/>
                          </a:solidFill>
                          <a:effectLst/>
                          <a:latin typeface="Gill Sans Light (Body)"/>
                        </a:rPr>
                        <a:t>:</a:t>
                      </a:r>
                      <a:endParaRPr lang="en-US" sz="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200" kern="1200" dirty="0" smtClean="0">
                          <a:solidFill>
                            <a:srgbClr val="7030A0"/>
                          </a:solidFill>
                          <a:effectLst/>
                          <a:latin typeface="Gill Sans Light (Body)"/>
                        </a:rPr>
                        <a:t>Evaluation of DNA damage and parameters of oxidative stress in modify physiological response and pathological conditions</a:t>
                      </a:r>
                      <a:endParaRPr lang="en-US" sz="120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0999">
                <a:tc>
                  <a:txBody>
                    <a:bodyPr/>
                    <a:lstStyle/>
                    <a:p>
                      <a:pPr algn="l">
                        <a:spcAft>
                          <a:spcPts val="0"/>
                        </a:spcAft>
                      </a:pPr>
                      <a:r>
                        <a:rPr lang="sr-Latn-RS" sz="1200" kern="1200" dirty="0" smtClean="0">
                          <a:solidFill>
                            <a:srgbClr val="003300"/>
                          </a:solidFill>
                          <a:effectLst/>
                          <a:latin typeface="Gill Sans Light (Body)"/>
                        </a:rPr>
                        <a:t>RG </a:t>
                      </a:r>
                      <a:r>
                        <a:rPr lang="sr-Latn-RS" sz="1200" kern="1200" dirty="0" err="1" smtClean="0">
                          <a:solidFill>
                            <a:srgbClr val="003300"/>
                          </a:solidFill>
                          <a:effectLst/>
                          <a:latin typeface="Gill Sans Light (Body)"/>
                        </a:rPr>
                        <a:t>members</a:t>
                      </a:r>
                      <a:r>
                        <a:rPr lang="sr-Latn-RS" sz="1200" kern="1200" dirty="0" smtClean="0">
                          <a:solidFill>
                            <a:srgbClr val="003300"/>
                          </a:solidFill>
                          <a:effectLst/>
                          <a:latin typeface="Gill Sans Light (Body)"/>
                        </a:rPr>
                        <a:t>:</a:t>
                      </a:r>
                      <a:endParaRPr lang="en-US" sz="12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a:t>
                      </a:r>
                      <a:r>
                        <a:rPr lang="sr-Latn-RS" sz="1200" kern="1200" baseline="0" dirty="0" smtClean="0">
                          <a:solidFill>
                            <a:srgbClr val="003300"/>
                          </a:solidFill>
                          <a:effectLst/>
                          <a:latin typeface="Gill Sans Light (Body)"/>
                        </a:rPr>
                        <a:t> </a:t>
                      </a:r>
                      <a:r>
                        <a:rPr lang="sr-Latn-RS" sz="1200" kern="1200" dirty="0" smtClean="0">
                          <a:solidFill>
                            <a:srgbClr val="003300"/>
                          </a:solidFill>
                          <a:effectLst/>
                          <a:latin typeface="Gill Sans Light (Body)"/>
                        </a:rPr>
                        <a:t>Biljana Spremo-</a:t>
                      </a:r>
                      <a:r>
                        <a:rPr lang="sr-Latn-RS" sz="1200" kern="1200" dirty="0" err="1" smtClean="0">
                          <a:solidFill>
                            <a:srgbClr val="003300"/>
                          </a:solidFill>
                          <a:effectLst/>
                          <a:latin typeface="Gill Sans Light (Body)"/>
                        </a:rPr>
                        <a:t>Potparević</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Full</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Professor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a:t>
                      </a:r>
                      <a:r>
                        <a:rPr lang="en-US" sz="1200" kern="1200" dirty="0" smtClean="0">
                          <a:solidFill>
                            <a:srgbClr val="003300"/>
                          </a:solidFill>
                          <a:effectLst/>
                          <a:latin typeface="Gill Sans Light (Body)"/>
                        </a:rPr>
                        <a:t> </a:t>
                      </a:r>
                      <a:r>
                        <a:rPr lang="sr-Latn-RS" sz="1200" kern="1200" dirty="0" smtClean="0">
                          <a:solidFill>
                            <a:srgbClr val="003300"/>
                          </a:solidFill>
                          <a:effectLst/>
                          <a:latin typeface="Gill Sans Light (Body)"/>
                        </a:rPr>
                        <a:t>Lada Živković, </a:t>
                      </a:r>
                      <a:r>
                        <a:rPr lang="sr-Latn-RS" sz="1200" kern="1200" dirty="0" err="1" smtClean="0">
                          <a:solidFill>
                            <a:srgbClr val="003300"/>
                          </a:solidFill>
                          <a:effectLst/>
                          <a:latin typeface="Gill Sans Light (Body)"/>
                        </a:rPr>
                        <a:t>Associate</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Professor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a:t>
                      </a:r>
                      <a:r>
                        <a:rPr lang="en-US" sz="1200" kern="1200" dirty="0" smtClean="0">
                          <a:solidFill>
                            <a:srgbClr val="003300"/>
                          </a:solidFill>
                          <a:effectLst/>
                          <a:latin typeface="Gill Sans Light (Body)"/>
                        </a:rPr>
                        <a:t> </a:t>
                      </a:r>
                      <a:r>
                        <a:rPr lang="sr-Latn-RS" sz="1200" kern="1200" dirty="0" smtClean="0">
                          <a:solidFill>
                            <a:srgbClr val="003300"/>
                          </a:solidFill>
                          <a:effectLst/>
                          <a:latin typeface="Gill Sans Light (Body)"/>
                        </a:rPr>
                        <a:t>Dijana Topalović, </a:t>
                      </a:r>
                      <a:r>
                        <a:rPr lang="sr-Latn-RS" sz="1200" kern="1200" dirty="0" err="1" smtClean="0">
                          <a:solidFill>
                            <a:srgbClr val="003300"/>
                          </a:solidFill>
                          <a:effectLst/>
                          <a:latin typeface="Gill Sans Light (Body)"/>
                        </a:rPr>
                        <a:t>Assistant</a:t>
                      </a:r>
                      <a:r>
                        <a:rPr lang="sr-Latn-RS" sz="1200" kern="1200" baseline="0" dirty="0" smtClean="0">
                          <a:solidFill>
                            <a:srgbClr val="003300"/>
                          </a:solidFill>
                          <a:effectLst/>
                          <a:latin typeface="Gill Sans Light (Body)"/>
                        </a:rPr>
                        <a:t> </a:t>
                      </a:r>
                      <a:r>
                        <a:rPr lang="sr-Latn-RS" sz="1200" kern="1200" baseline="0" dirty="0" err="1" smtClean="0">
                          <a:solidFill>
                            <a:srgbClr val="003300"/>
                          </a:solidFill>
                          <a:effectLst/>
                          <a:latin typeface="Gill Sans Light (Body)"/>
                        </a:rPr>
                        <a:t>Professor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Marija </a:t>
                      </a:r>
                      <a:r>
                        <a:rPr lang="sr-Latn-RS" sz="1200" kern="1200" dirty="0" err="1" smtClean="0">
                          <a:solidFill>
                            <a:srgbClr val="003300"/>
                          </a:solidFill>
                          <a:effectLst/>
                          <a:latin typeface="Gill Sans Light (Body)"/>
                        </a:rPr>
                        <a:t>Bruić</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Research</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Assistant</a:t>
                      </a:r>
                      <a:endParaRPr lang="sr-Latn-RS" sz="1200" kern="1200" dirty="0">
                        <a:solidFill>
                          <a:srgbClr val="00330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4858">
                <a:tc>
                  <a:txBody>
                    <a:bodyPr/>
                    <a:lstStyle/>
                    <a:p>
                      <a:pPr algn="l">
                        <a:spcAft>
                          <a:spcPts val="0"/>
                        </a:spcAft>
                      </a:pPr>
                      <a:r>
                        <a:rPr lang="sr-Latn-RS" sz="1200" kern="1200" dirty="0" err="1" smtClean="0">
                          <a:solidFill>
                            <a:srgbClr val="7030A0"/>
                          </a:solidFill>
                          <a:effectLst/>
                        </a:rPr>
                        <a:t>Equipment</a:t>
                      </a:r>
                      <a:r>
                        <a:rPr lang="sr-Latn-RS" sz="1200" kern="1200" dirty="0" smtClean="0">
                          <a:solidFill>
                            <a:srgbClr val="7030A0"/>
                          </a:solidFill>
                          <a:effectLst/>
                        </a:rPr>
                        <a:t> </a:t>
                      </a:r>
                      <a:r>
                        <a:rPr lang="sr-Latn-RS" sz="1200" kern="1200" dirty="0" err="1" smtClean="0">
                          <a:solidFill>
                            <a:srgbClr val="7030A0"/>
                          </a:solidFill>
                          <a:effectLst/>
                        </a:rPr>
                        <a:t>and</a:t>
                      </a:r>
                      <a:r>
                        <a:rPr lang="sr-Latn-RS" sz="1200" kern="1200" dirty="0" smtClean="0">
                          <a:solidFill>
                            <a:srgbClr val="7030A0"/>
                          </a:solidFill>
                          <a:effectLst/>
                        </a:rPr>
                        <a:t> </a:t>
                      </a:r>
                      <a:r>
                        <a:rPr lang="sr-Latn-RS" sz="1200" kern="1200" dirty="0" err="1" smtClean="0">
                          <a:solidFill>
                            <a:srgbClr val="7030A0"/>
                          </a:solidFill>
                          <a:effectLst/>
                        </a:rPr>
                        <a:t>methods</a:t>
                      </a:r>
                      <a:r>
                        <a:rPr lang="sr-Latn-RS" sz="1200" kern="1200" dirty="0" smtClean="0">
                          <a:solidFill>
                            <a:srgbClr val="7030A0"/>
                          </a:solidFill>
                          <a:effectLst/>
                          <a:latin typeface="Gill Sans Light (Body)"/>
                        </a:rPr>
                        <a:t>:</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en-US" sz="1200" kern="1200" dirty="0" smtClean="0">
                          <a:solidFill>
                            <a:srgbClr val="7030A0"/>
                          </a:solidFill>
                          <a:effectLst/>
                          <a:latin typeface="Gill Sans Light (Body)"/>
                        </a:rPr>
                        <a:t>Laboratory for work with cell cultures and apparatus for comet test (horizontal electrophoresis).</a:t>
                      </a:r>
                    </a:p>
                    <a:p>
                      <a:pPr algn="l">
                        <a:spcAft>
                          <a:spcPts val="0"/>
                        </a:spcAft>
                      </a:pPr>
                      <a:r>
                        <a:rPr lang="en-US" sz="1200" kern="1200" dirty="0" smtClean="0">
                          <a:solidFill>
                            <a:srgbClr val="7030A0"/>
                          </a:solidFill>
                          <a:effectLst/>
                          <a:latin typeface="Gill Sans Light (Body)"/>
                        </a:rPr>
                        <a:t>Comet test method for monitoring DNA damage and assessing the efficiency of damage repair, in different cell types.</a:t>
                      </a:r>
                      <a:r>
                        <a:rPr lang="sr-Latn-RS" sz="1200" kern="1200" dirty="0" smtClean="0">
                          <a:solidFill>
                            <a:srgbClr val="7030A0"/>
                          </a:solidFill>
                          <a:effectLst/>
                          <a:latin typeface="Gill Sans Light (Body)"/>
                        </a:rPr>
                        <a:t> </a:t>
                      </a:r>
                      <a:endParaRPr lang="en-US" sz="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25218">
                <a:tc>
                  <a:txBody>
                    <a:bodyPr/>
                    <a:lstStyle/>
                    <a:p>
                      <a:pPr algn="l">
                        <a:spcAft>
                          <a:spcPts val="0"/>
                        </a:spcAft>
                      </a:pPr>
                      <a:r>
                        <a:rPr lang="sr-Latn-RS" sz="1200" b="0" kern="1200" dirty="0" err="1" smtClean="0">
                          <a:solidFill>
                            <a:srgbClr val="003300"/>
                          </a:solidFill>
                          <a:effectLst/>
                          <a:latin typeface="Gill Sans Light (Body)"/>
                        </a:rPr>
                        <a:t>Projects</a:t>
                      </a:r>
                      <a:r>
                        <a:rPr lang="sr-Latn-RS" sz="1200" b="0" kern="1200" dirty="0" smtClean="0">
                          <a:solidFill>
                            <a:srgbClr val="003300"/>
                          </a:solidFill>
                          <a:effectLst/>
                          <a:latin typeface="Gill Sans Light (Body)"/>
                        </a:rPr>
                        <a:t>/</a:t>
                      </a:r>
                      <a:br>
                        <a:rPr lang="sr-Latn-RS" sz="1200" b="0" kern="1200" dirty="0" smtClean="0">
                          <a:solidFill>
                            <a:srgbClr val="003300"/>
                          </a:solidFill>
                          <a:effectLst/>
                          <a:latin typeface="Gill Sans Light (Body)"/>
                        </a:rPr>
                      </a:br>
                      <a:r>
                        <a:rPr lang="sr-Latn-RS" sz="1200" b="0" kern="1200" dirty="0" err="1" smtClean="0">
                          <a:solidFill>
                            <a:srgbClr val="003300"/>
                          </a:solidFill>
                          <a:effectLst/>
                          <a:latin typeface="Gill Sans Light (Body)"/>
                        </a:rPr>
                        <a:t>funding</a:t>
                      </a:r>
                      <a:r>
                        <a:rPr lang="sr-Latn-RS" sz="1200" b="0" kern="1200" dirty="0" smtClean="0">
                          <a:solidFill>
                            <a:srgbClr val="003300"/>
                          </a:solidFill>
                          <a:effectLst/>
                          <a:latin typeface="Gill Sans Light (Body)"/>
                        </a:rPr>
                        <a:t>:</a:t>
                      </a:r>
                      <a:endParaRPr lang="en-US" sz="12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200" b="0" dirty="0" smtClean="0">
                          <a:solidFill>
                            <a:srgbClr val="003300"/>
                          </a:solidFill>
                          <a:latin typeface="Gill Sans Light (Body)"/>
                        </a:rPr>
                        <a:t>Institutional financing by the Ministry of Education, Science and Technological Development Contract No. 451-03-9/2021-14/200161.</a:t>
                      </a:r>
                      <a:endParaRPr lang="en-US" sz="12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362148">
                <a:tc>
                  <a:txBody>
                    <a:bodyPr/>
                    <a:lstStyle/>
                    <a:p>
                      <a:pPr algn="l">
                        <a:spcAft>
                          <a:spcPts val="0"/>
                        </a:spcAft>
                      </a:pPr>
                      <a:r>
                        <a:rPr lang="sr-Latn-RS" sz="1200" kern="1200" dirty="0" err="1" smtClean="0">
                          <a:solidFill>
                            <a:srgbClr val="7030A0"/>
                          </a:solidFill>
                          <a:effectLst/>
                        </a:rPr>
                        <a:t>Collaborations</a:t>
                      </a:r>
                      <a:r>
                        <a:rPr lang="sr-Latn-RS" sz="1200" kern="1200" dirty="0" smtClean="0">
                          <a:solidFill>
                            <a:srgbClr val="7030A0"/>
                          </a:solidFill>
                          <a:effectLst/>
                          <a:latin typeface="Gill Sans Light (Body)"/>
                        </a:rPr>
                        <a:t>: </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Fakultet Veterinarske Medicine UB; </a:t>
                      </a: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Institut za Medicinska Istraživaja UB; </a:t>
                      </a: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Institut za Nuklearne Nauke „Vinča“; </a:t>
                      </a: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INEP-Zemun; </a:t>
                      </a: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Univ. PM, Ancona, Italy; </a:t>
                      </a: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King Abdullah University of Science and Technology, SA; </a:t>
                      </a: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7030A0"/>
                          </a:solidFill>
                          <a:effectLst/>
                          <a:latin typeface="Gill Sans Light (Body)"/>
                        </a:rPr>
                        <a:t>UTSA-Dept. of Biology, Texas, USA</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62148">
                <a:tc>
                  <a:txBody>
                    <a:bodyPr/>
                    <a:lstStyle/>
                    <a:p>
                      <a:pPr algn="l">
                        <a:spcAft>
                          <a:spcPts val="0"/>
                        </a:spcAft>
                      </a:pP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1028" name="Picture 4" descr="Dr sc. Biljana Potparevi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0839" y="1794764"/>
            <a:ext cx="1506978" cy="1747817"/>
          </a:xfrm>
          <a:prstGeom prst="rect">
            <a:avLst/>
          </a:prstGeom>
          <a:noFill/>
          <a:ln w="63500">
            <a:solidFill>
              <a:srgbClr val="ADCD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992786"/>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9629" y="1904041"/>
            <a:ext cx="6042004" cy="5278368"/>
          </a:xfrm>
          <a:prstGeom prst="rect">
            <a:avLst/>
          </a:prstGeom>
        </p:spPr>
        <p:txBody>
          <a:bodyPr wrap="square">
            <a:spAutoFit/>
          </a:bodyPr>
          <a:lstStyle/>
          <a:p>
            <a:pPr algn="l">
              <a:spcAft>
                <a:spcPts val="600"/>
              </a:spcAft>
            </a:pPr>
            <a:r>
              <a:rPr lang="sr-Latn-RS" sz="1200" i="0" kern="1200" dirty="0">
                <a:solidFill>
                  <a:srgbClr val="7030A0"/>
                </a:solidFill>
                <a:latin typeface="Gill Sans Light (Body)"/>
                <a:ea typeface="Times New Roman"/>
                <a:cs typeface="Arial"/>
              </a:rPr>
              <a:t>Selected publications</a:t>
            </a:r>
            <a:endParaRPr lang="sr-Latn-RS" sz="1200" i="0" dirty="0" smtClean="0">
              <a:solidFill>
                <a:srgbClr val="7030A0"/>
              </a:solidFill>
              <a:latin typeface="Gill Sans Light (Body)"/>
              <a:sym typeface="Gill Sans"/>
            </a:endParaRPr>
          </a:p>
          <a:p>
            <a:pPr marL="177800" indent="-177800" algn="l">
              <a:spcAft>
                <a:spcPts val="600"/>
              </a:spcAft>
            </a:pPr>
            <a:r>
              <a:rPr lang="sr-Latn-RS" sz="1200" i="0" dirty="0" smtClean="0">
                <a:solidFill>
                  <a:srgbClr val="7030A0"/>
                </a:solidFill>
                <a:latin typeface="Gill Sans Light (Body)"/>
                <a:sym typeface="Gill Sans"/>
              </a:rPr>
              <a:t>Antigenotoxic and antioxidant potential of medicinal mushrooms (Immune Assist) against DNA damage induced by free radicals-an </a:t>
            </a:r>
            <a:r>
              <a:rPr lang="sr-Latn-RS" sz="1200" dirty="0" smtClean="0">
                <a:solidFill>
                  <a:srgbClr val="7030A0"/>
                </a:solidFill>
                <a:latin typeface="Gill Sans Light (Body)"/>
                <a:sym typeface="Gill Sans"/>
              </a:rPr>
              <a:t>in vitro </a:t>
            </a:r>
            <a:r>
              <a:rPr lang="sr-Latn-RS" sz="1200" i="0" dirty="0" smtClean="0">
                <a:solidFill>
                  <a:srgbClr val="7030A0"/>
                </a:solidFill>
                <a:latin typeface="Gill Sans Light (Body)"/>
                <a:sym typeface="Gill Sans"/>
              </a:rPr>
              <a:t>study.</a:t>
            </a:r>
            <a:br>
              <a:rPr lang="sr-Latn-RS" sz="1200" i="0" dirty="0" smtClean="0">
                <a:solidFill>
                  <a:srgbClr val="7030A0"/>
                </a:solidFill>
                <a:latin typeface="Gill Sans Light (Body)"/>
                <a:sym typeface="Gill Sans"/>
              </a:rPr>
            </a:br>
            <a:r>
              <a:rPr lang="sr-Latn-RS" sz="1200" i="0" dirty="0" smtClean="0">
                <a:solidFill>
                  <a:srgbClr val="7030A0"/>
                </a:solidFill>
                <a:latin typeface="Gill Sans Light (Body)"/>
                <a:sym typeface="Gill Sans"/>
              </a:rPr>
              <a:t>Živković L, Bajić V, Bruić M, Borozan S, Popić K, Topalović D, Santibanez J, Spremo-Potparević B. Mutat Res. 2019 Sep;845:403078. doi: 10.1016/j.mrgentox.2019.06.008. Epub 2019 Aug 1.</a:t>
            </a:r>
          </a:p>
          <a:p>
            <a:pPr marL="177800" indent="-177800" algn="l">
              <a:spcAft>
                <a:spcPts val="600"/>
              </a:spcAft>
            </a:pPr>
            <a:r>
              <a:rPr lang="sr-Latn-RS" sz="1200" i="0" dirty="0" smtClean="0">
                <a:solidFill>
                  <a:srgbClr val="003300"/>
                </a:solidFill>
                <a:latin typeface="Gill Sans Light (Body)"/>
                <a:sym typeface="Gill Sans"/>
              </a:rPr>
              <a:t>Dry </a:t>
            </a:r>
            <a:r>
              <a:rPr lang="sr-Latn-RS" sz="1200" i="0" dirty="0">
                <a:solidFill>
                  <a:srgbClr val="003300"/>
                </a:solidFill>
                <a:latin typeface="Gill Sans Light (Body)"/>
                <a:sym typeface="Gill Sans"/>
              </a:rPr>
              <a:t>olive leaf extract attenuates DNA damage induced by estradiol and diethylstilbestrol in human peripheral blood cells </a:t>
            </a:r>
            <a:r>
              <a:rPr lang="sr-Latn-RS" sz="1200" dirty="0">
                <a:solidFill>
                  <a:srgbClr val="003300"/>
                </a:solidFill>
                <a:latin typeface="Gill Sans Light (Body)"/>
                <a:sym typeface="Gill Sans"/>
              </a:rPr>
              <a:t>in vitro</a:t>
            </a:r>
            <a:r>
              <a:rPr lang="sr-Latn-RS" sz="1200" i="0" dirty="0">
                <a:solidFill>
                  <a:srgbClr val="003300"/>
                </a:solidFill>
                <a:latin typeface="Gill Sans Light (Body)"/>
                <a:sym typeface="Gill Sans"/>
              </a:rPr>
              <a:t>.</a:t>
            </a:r>
            <a:br>
              <a:rPr lang="sr-Latn-RS" sz="1200" i="0" dirty="0">
                <a:solidFill>
                  <a:srgbClr val="003300"/>
                </a:solidFill>
                <a:latin typeface="Gill Sans Light (Body)"/>
                <a:sym typeface="Gill Sans"/>
              </a:rPr>
            </a:br>
            <a:r>
              <a:rPr lang="sr-Latn-RS" sz="1200" i="0" dirty="0">
                <a:solidFill>
                  <a:srgbClr val="003300"/>
                </a:solidFill>
                <a:latin typeface="Gill Sans Light (Body)"/>
                <a:sym typeface="Gill Sans"/>
              </a:rPr>
              <a:t>Topalović D, Dekanski D, Spremo-Potparević B, Pirković A, Borozan S, Bajić V, Stojanović D, Giampieri F, Gasparrini M, Živković L. Mutat Res. 2019 Sep;845:402993. doi: 10.1016/j.mrgentox.2018.12.001. Epub 2018 Dec 21.</a:t>
            </a:r>
          </a:p>
          <a:p>
            <a:pPr marL="177800" indent="-177800" algn="l">
              <a:spcAft>
                <a:spcPts val="600"/>
              </a:spcAft>
            </a:pPr>
            <a:r>
              <a:rPr lang="sr-Latn-RS" sz="1200" i="0" dirty="0">
                <a:solidFill>
                  <a:srgbClr val="7030A0"/>
                </a:solidFill>
                <a:latin typeface="Gill Sans Light (Body)"/>
                <a:sym typeface="Gill Sans"/>
              </a:rPr>
              <a:t>The X Files: "The Mystery of X Chromosome Instability in Alzheimer's Disease".</a:t>
            </a:r>
            <a:br>
              <a:rPr lang="sr-Latn-RS" sz="1200" i="0" dirty="0">
                <a:solidFill>
                  <a:srgbClr val="7030A0"/>
                </a:solidFill>
                <a:latin typeface="Gill Sans Light (Body)"/>
                <a:sym typeface="Gill Sans"/>
              </a:rPr>
            </a:br>
            <a:r>
              <a:rPr lang="sr-Latn-RS" sz="1200" i="0" dirty="0">
                <a:solidFill>
                  <a:srgbClr val="7030A0"/>
                </a:solidFill>
                <a:latin typeface="Gill Sans Light (Body)"/>
                <a:sym typeface="Gill Sans"/>
              </a:rPr>
              <a:t>Bajic VP, Essack M, Zivkovic L, Stewart A, Zafirovic S, Bajic VB, Gojobori T, Isenovic E, Spremo-Potparevic B. Front Genet. 2020 Jan 28;10:1368. doi: 10.3389/fgene.2019.01368. eCollection 2019. PMID: 32047510 Free PMC article. Review.</a:t>
            </a:r>
          </a:p>
          <a:p>
            <a:pPr marL="177800" indent="-177800" algn="l">
              <a:spcAft>
                <a:spcPts val="600"/>
              </a:spcAft>
            </a:pPr>
            <a:r>
              <a:rPr lang="sr-Latn-RS" sz="1200" i="0" dirty="0">
                <a:solidFill>
                  <a:srgbClr val="003300"/>
                </a:solidFill>
                <a:latin typeface="Gill Sans Light (Body)"/>
                <a:sym typeface="Gill Sans"/>
              </a:rPr>
              <a:t>Review: cell cycle aberrations and neurodegeneration.</a:t>
            </a:r>
            <a:br>
              <a:rPr lang="sr-Latn-RS" sz="1200" i="0" dirty="0">
                <a:solidFill>
                  <a:srgbClr val="003300"/>
                </a:solidFill>
                <a:latin typeface="Gill Sans Light (Body)"/>
                <a:sym typeface="Gill Sans"/>
              </a:rPr>
            </a:br>
            <a:r>
              <a:rPr lang="sr-Latn-RS" sz="1200" i="0" dirty="0">
                <a:solidFill>
                  <a:srgbClr val="003300"/>
                </a:solidFill>
                <a:latin typeface="Gill Sans Light (Body)"/>
                <a:sym typeface="Gill Sans"/>
              </a:rPr>
              <a:t>Bonda DJ, Bajić VP, Spremo-Potparevic B, Casadesus G, Zhu X, Smith MA, Lee HG. Neuropathol Appl Neurobiol. 2010 Apr;36(2):157-63. doi: 10.1111/j.1365-2990.2010.01064.x. Epub 2010 Jan</a:t>
            </a:r>
          </a:p>
          <a:p>
            <a:pPr marL="177800" indent="-177800" algn="l">
              <a:spcAft>
                <a:spcPts val="600"/>
              </a:spcAft>
            </a:pPr>
            <a:r>
              <a:rPr lang="sr-Latn-RS" sz="1200" i="0" dirty="0">
                <a:solidFill>
                  <a:srgbClr val="7030A0"/>
                </a:solidFill>
                <a:latin typeface="Gill Sans Light (Body)"/>
                <a:sym typeface="Gill Sans"/>
              </a:rPr>
              <a:t>Surface-modified TiO2 nanoparticles with ascorbic acid: Antioxidant properties and efficiency against DNA damage in vitro.</a:t>
            </a:r>
            <a:br>
              <a:rPr lang="sr-Latn-RS" sz="1200" i="0" dirty="0">
                <a:solidFill>
                  <a:srgbClr val="7030A0"/>
                </a:solidFill>
                <a:latin typeface="Gill Sans Light (Body)"/>
                <a:sym typeface="Gill Sans"/>
              </a:rPr>
            </a:br>
            <a:r>
              <a:rPr lang="sr-Latn-RS" sz="1200" i="0" dirty="0">
                <a:solidFill>
                  <a:srgbClr val="7030A0"/>
                </a:solidFill>
                <a:latin typeface="Gill Sans Light (Body)"/>
                <a:sym typeface="Gill Sans"/>
              </a:rPr>
              <a:t>Bajić V, Spremo-Potparević B, Živković L, Čabarkapa A, Kotur-Stevuljević J, Isenović E, Sredojević D, Vukoje I, Lazić V, Ahrenkiel SP, Nedeljković JM.Colloids Surf B Biointerfaces. 2017 Jul 1;155:323-331. doi: 10.1016/j.colsurfb.2017.04.032. Epub 2017 Apr 14.PMID: 28448902</a:t>
            </a:r>
          </a:p>
        </p:txBody>
      </p:sp>
      <p:sp>
        <p:nvSpPr>
          <p:cNvPr id="5"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840724" y="857972"/>
            <a:ext cx="5879815" cy="841256"/>
          </a:xfrm>
        </p:spPr>
        <p:txBody>
          <a:bodyPr/>
          <a:lstStyle/>
          <a:p>
            <a:pPr algn="ctr"/>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pPr algn="ctr"/>
            <a:r>
              <a:rPr lang="sr-Latn-RS" sz="2400" dirty="0" smtClean="0">
                <a:solidFill>
                  <a:srgbClr val="7030A0"/>
                </a:solidFill>
              </a:rPr>
              <a:t>prof. Biljana </a:t>
            </a:r>
            <a:r>
              <a:rPr lang="sr-Latn-RS" sz="2400" dirty="0">
                <a:solidFill>
                  <a:srgbClr val="7030A0"/>
                </a:solidFill>
              </a:rPr>
              <a:t>Spremo-Potparević</a:t>
            </a:r>
            <a:endParaRPr lang="en-US" sz="2400" dirty="0">
              <a:solidFill>
                <a:srgbClr val="7030A0"/>
              </a:solidFill>
            </a:endParaRPr>
          </a:p>
        </p:txBody>
      </p:sp>
      <p:sp>
        <p:nvSpPr>
          <p:cNvPr id="7" name="TextBox 6"/>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1200" b="0" i="1" u="none" strike="noStrike" cap="none" spc="0" normalizeH="0" baseline="0" dirty="0" smtClean="0">
                <a:ln>
                  <a:noFill/>
                </a:ln>
                <a:solidFill>
                  <a:schemeClr val="accent1">
                    <a:lumMod val="75000"/>
                  </a:schemeClr>
                </a:solidFill>
                <a:effectLst/>
                <a:uFillTx/>
                <a:latin typeface="+mn-lt"/>
                <a:ea typeface="+mn-ea"/>
                <a:cs typeface="+mn-cs"/>
                <a:sym typeface="Gill Sans Light"/>
              </a:rPr>
              <a:t>Full bibliography</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lang="en-US" sz="1200" dirty="0" smtClean="0">
                <a:solidFill>
                  <a:schemeClr val="accent1">
                    <a:lumMod val="75000"/>
                  </a:schemeClr>
                </a:solidFill>
              </a:rPr>
              <a:t>Faculty </a:t>
            </a:r>
            <a:r>
              <a:rPr lang="en-US" sz="1200" dirty="0">
                <a:solidFill>
                  <a:schemeClr val="accent1">
                    <a:lumMod val="75000"/>
                  </a:schemeClr>
                </a:solidFill>
              </a:rPr>
              <a:t>of </a:t>
            </a:r>
            <a:r>
              <a:rPr lang="en-US" sz="1200" dirty="0" smtClean="0">
                <a:solidFill>
                  <a:schemeClr val="accent1">
                    <a:lumMod val="75000"/>
                  </a:schemeClr>
                </a:solidFill>
              </a:rPr>
              <a:t>Pharmacy</a:t>
            </a:r>
            <a:r>
              <a:rPr lang="sr-Latn-RS" sz="1200" dirty="0" smtClean="0">
                <a:solidFill>
                  <a:schemeClr val="accent1">
                    <a:lumMod val="75000"/>
                  </a:schemeClr>
                </a:solidFill>
              </a:rPr>
              <a:t> </a:t>
            </a:r>
            <a:r>
              <a:rPr lang="en-US" sz="1200" dirty="0" smtClean="0">
                <a:solidFill>
                  <a:schemeClr val="accent1">
                    <a:lumMod val="75000"/>
                  </a:schemeClr>
                </a:solidFill>
              </a:rPr>
              <a:t>Repository</a:t>
            </a:r>
            <a:r>
              <a:rPr lang="sr-Latn-RS" sz="1200" dirty="0" smtClean="0">
                <a:solidFill>
                  <a:schemeClr val="accent1">
                    <a:lumMod val="75000"/>
                  </a:schemeClr>
                </a:solidFill>
              </a:rPr>
              <a:t> </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585114870"/>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932081" y="857972"/>
            <a:ext cx="4512454" cy="841256"/>
          </a:xfrm>
        </p:spPr>
        <p:txBody>
          <a:bodyPr/>
          <a:lstStyle/>
          <a:p>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r>
              <a:rPr lang="sr-Latn-RS" sz="2400" dirty="0" smtClean="0">
                <a:solidFill>
                  <a:srgbClr val="7030A0"/>
                </a:solidFill>
              </a:rPr>
              <a:t>prof</a:t>
            </a:r>
            <a:r>
              <a:rPr lang="sr-Latn-RS" sz="2400" dirty="0">
                <a:solidFill>
                  <a:srgbClr val="7030A0"/>
                </a:solidFill>
              </a:rPr>
              <a:t>. </a:t>
            </a:r>
            <a:r>
              <a:rPr lang="sr-Latn-RS" sz="2400" dirty="0" smtClean="0">
                <a:solidFill>
                  <a:srgbClr val="7030A0"/>
                </a:solidFill>
              </a:rPr>
              <a:t>Gordana </a:t>
            </a:r>
            <a:r>
              <a:rPr lang="sr-Latn-RS" sz="2400" dirty="0">
                <a:solidFill>
                  <a:srgbClr val="7030A0"/>
                </a:solidFill>
              </a:rPr>
              <a:t>Leposavić</a:t>
            </a:r>
            <a:endParaRPr lang="en-US" sz="2400" dirty="0">
              <a:solidFill>
                <a:srgbClr val="7030A0"/>
              </a:solidFill>
            </a:endParaRPr>
          </a:p>
        </p:txBody>
      </p:sp>
      <p:sp>
        <p:nvSpPr>
          <p:cNvPr id="4" name="Text Placeholder 3">
            <a:extLst>
              <a:ext uri="{FF2B5EF4-FFF2-40B4-BE49-F238E27FC236}">
                <a16:creationId xmlns:a16="http://schemas.microsoft.com/office/drawing/2014/main" id="{88352119-476B-4847-891D-39732FF6DFDA}"/>
              </a:ext>
            </a:extLst>
          </p:cNvPr>
          <p:cNvSpPr>
            <a:spLocks noGrp="1"/>
          </p:cNvSpPr>
          <p:nvPr>
            <p:ph type="body" sz="quarter" idx="27"/>
          </p:nvPr>
        </p:nvSpPr>
        <p:spPr>
          <a:xfrm>
            <a:off x="932081" y="3420168"/>
            <a:ext cx="3380797" cy="394980"/>
          </a:xfrm>
        </p:spPr>
        <p:txBody>
          <a:bodyPr/>
          <a:lstStyle/>
          <a:p>
            <a:r>
              <a:rPr lang="sr-Latn-RS" dirty="0" err="1" smtClean="0">
                <a:solidFill>
                  <a:srgbClr val="7030A0"/>
                </a:solidFill>
              </a:rPr>
              <a:t>PathoBIOLOGy</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578934398"/>
              </p:ext>
            </p:extLst>
          </p:nvPr>
        </p:nvGraphicFramePr>
        <p:xfrm>
          <a:off x="932081" y="3957657"/>
          <a:ext cx="6086236" cy="4498848"/>
        </p:xfrm>
        <a:graphic>
          <a:graphicData uri="http://schemas.openxmlformats.org/drawingml/2006/table">
            <a:tbl>
              <a:tblPr firstRow="1" firstCol="1" bandRow="1">
                <a:tableStyleId>{5940675A-B579-460E-94D1-54222C63F5DA}</a:tableStyleId>
              </a:tblPr>
              <a:tblGrid>
                <a:gridCol w="1205477">
                  <a:extLst>
                    <a:ext uri="{9D8B030D-6E8A-4147-A177-3AD203B41FA5}">
                      <a16:colId xmlns:a16="http://schemas.microsoft.com/office/drawing/2014/main" val="20000"/>
                    </a:ext>
                  </a:extLst>
                </a:gridCol>
                <a:gridCol w="4880759">
                  <a:extLst>
                    <a:ext uri="{9D8B030D-6E8A-4147-A177-3AD203B41FA5}">
                      <a16:colId xmlns:a16="http://schemas.microsoft.com/office/drawing/2014/main" val="20001"/>
                    </a:ext>
                  </a:extLst>
                </a:gridCol>
              </a:tblGrid>
              <a:tr h="198672">
                <a:tc>
                  <a:txBody>
                    <a:bodyPr/>
                    <a:lstStyle/>
                    <a:p>
                      <a:pPr algn="l">
                        <a:spcAft>
                          <a:spcPts val="0"/>
                        </a:spcAft>
                      </a:pPr>
                      <a:r>
                        <a:rPr lang="sr-Latn-RS" sz="1200" kern="1200" dirty="0" err="1" smtClean="0">
                          <a:solidFill>
                            <a:srgbClr val="7030A0"/>
                          </a:solidFill>
                          <a:effectLst/>
                        </a:rPr>
                        <a:t>Research</a:t>
                      </a:r>
                      <a:r>
                        <a:rPr lang="sr-Latn-RS" sz="1200" kern="1200" dirty="0" smtClean="0">
                          <a:solidFill>
                            <a:srgbClr val="7030A0"/>
                          </a:solidFill>
                          <a:effectLst/>
                        </a:rPr>
                        <a:t> </a:t>
                      </a:r>
                      <a:r>
                        <a:rPr lang="sr-Latn-RS" sz="1200" kern="1200" dirty="0" err="1" smtClean="0">
                          <a:solidFill>
                            <a:srgbClr val="7030A0"/>
                          </a:solidFill>
                          <a:effectLst/>
                        </a:rPr>
                        <a:t>topic</a:t>
                      </a:r>
                      <a:r>
                        <a:rPr lang="sr-Latn-RS" sz="1200" kern="1200" dirty="0" smtClean="0">
                          <a:solidFill>
                            <a:srgbClr val="7030A0"/>
                          </a:solidFill>
                          <a:effectLst/>
                        </a:rPr>
                        <a:t> </a:t>
                      </a:r>
                      <a:r>
                        <a:rPr lang="sr-Latn-RS" sz="1200" kern="1200" dirty="0" err="1" smtClean="0">
                          <a:solidFill>
                            <a:srgbClr val="7030A0"/>
                          </a:solidFill>
                          <a:effectLst/>
                        </a:rPr>
                        <a:t>title</a:t>
                      </a:r>
                      <a:r>
                        <a:rPr lang="sr-Latn-RS" sz="1200" kern="1200" dirty="0" smtClean="0">
                          <a:solidFill>
                            <a:srgbClr val="7030A0"/>
                          </a:solidFill>
                          <a:effectLst/>
                          <a:latin typeface="Gill Sans Light (Body)"/>
                        </a:rPr>
                        <a:t>:</a:t>
                      </a:r>
                      <a:endParaRPr lang="en-US" sz="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200" kern="1200" dirty="0" smtClean="0">
                          <a:solidFill>
                            <a:srgbClr val="7030A0"/>
                          </a:solidFill>
                          <a:effectLst/>
                          <a:latin typeface="Gill Sans Light (Body)"/>
                        </a:rPr>
                        <a:t>Immune system plasticity during aging: Immunomodulatory capacity of </a:t>
                      </a:r>
                      <a:r>
                        <a:rPr lang="en-US" sz="1200" kern="1200" dirty="0" err="1" smtClean="0">
                          <a:solidFill>
                            <a:srgbClr val="7030A0"/>
                          </a:solidFill>
                          <a:effectLst/>
                          <a:latin typeface="Gill Sans Light (Body)"/>
                        </a:rPr>
                        <a:t>oestrogens</a:t>
                      </a:r>
                      <a:endParaRPr lang="en-US" sz="120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61093">
                <a:tc>
                  <a:txBody>
                    <a:bodyPr/>
                    <a:lstStyle/>
                    <a:p>
                      <a:pPr algn="l">
                        <a:spcAft>
                          <a:spcPts val="0"/>
                        </a:spcAft>
                      </a:pPr>
                      <a:r>
                        <a:rPr lang="sr-Latn-RS" sz="1200" kern="1200" dirty="0" smtClean="0">
                          <a:solidFill>
                            <a:srgbClr val="003300"/>
                          </a:solidFill>
                          <a:effectLst/>
                          <a:latin typeface="Gill Sans Light (Body)"/>
                        </a:rPr>
                        <a:t>RG </a:t>
                      </a:r>
                      <a:r>
                        <a:rPr lang="sr-Latn-RS" sz="1200" kern="1200" dirty="0" err="1" smtClean="0">
                          <a:solidFill>
                            <a:srgbClr val="003300"/>
                          </a:solidFill>
                          <a:effectLst/>
                          <a:latin typeface="Gill Sans Light (Body)"/>
                        </a:rPr>
                        <a:t>members</a:t>
                      </a:r>
                      <a:r>
                        <a:rPr lang="sr-Latn-RS" sz="1200" kern="1200" dirty="0" smtClean="0">
                          <a:solidFill>
                            <a:srgbClr val="003300"/>
                          </a:solidFill>
                          <a:effectLst/>
                          <a:latin typeface="Gill Sans Light (Body)"/>
                        </a:rPr>
                        <a:t>:</a:t>
                      </a:r>
                      <a:endParaRPr lang="en-US" sz="12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Gordana Leposavić,</a:t>
                      </a:r>
                      <a:r>
                        <a:rPr lang="sr-Latn-RS" sz="1200" kern="1200" baseline="0" dirty="0" smtClean="0">
                          <a:solidFill>
                            <a:srgbClr val="003300"/>
                          </a:solidFill>
                          <a:effectLst/>
                          <a:latin typeface="Gill Sans Light (Body)"/>
                        </a:rPr>
                        <a:t> </a:t>
                      </a:r>
                      <a:r>
                        <a:rPr lang="sr-Latn-RS" sz="1200" kern="1200" baseline="0" dirty="0" err="1" smtClean="0">
                          <a:solidFill>
                            <a:srgbClr val="003300"/>
                          </a:solidFill>
                          <a:effectLst/>
                          <a:latin typeface="Gill Sans Light (Body)"/>
                        </a:rPr>
                        <a:t>Full</a:t>
                      </a:r>
                      <a:r>
                        <a:rPr lang="sr-Latn-RS" sz="1200" kern="1200" baseline="0" dirty="0" smtClean="0">
                          <a:solidFill>
                            <a:srgbClr val="003300"/>
                          </a:solidFill>
                          <a:effectLst/>
                          <a:latin typeface="Gill Sans Light (Body)"/>
                        </a:rPr>
                        <a:t> </a:t>
                      </a:r>
                      <a:r>
                        <a:rPr lang="sr-Latn-RS" sz="1200" kern="1200" baseline="0" dirty="0" err="1" smtClean="0">
                          <a:solidFill>
                            <a:srgbClr val="003300"/>
                          </a:solidFill>
                          <a:effectLst/>
                          <a:latin typeface="Gill Sans Light (Body)"/>
                        </a:rPr>
                        <a:t>Professor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Nevena Arsenović-Ranin,</a:t>
                      </a:r>
                      <a:r>
                        <a:rPr lang="sr-Latn-RS" sz="1200" kern="1200" baseline="0" dirty="0" smtClean="0">
                          <a:solidFill>
                            <a:srgbClr val="003300"/>
                          </a:solidFill>
                          <a:effectLst/>
                          <a:latin typeface="Gill Sans Light (Body)"/>
                        </a:rPr>
                        <a:t> </a:t>
                      </a:r>
                      <a:r>
                        <a:rPr lang="sr-Latn-RS" sz="1200" kern="1200" baseline="0" dirty="0" err="1" smtClean="0">
                          <a:solidFill>
                            <a:srgbClr val="003300"/>
                          </a:solidFill>
                          <a:effectLst/>
                          <a:latin typeface="Gill Sans Light (Body)"/>
                        </a:rPr>
                        <a:t>Full</a:t>
                      </a:r>
                      <a:r>
                        <a:rPr lang="sr-Latn-RS" sz="1200" kern="1200" baseline="0" dirty="0" smtClean="0">
                          <a:solidFill>
                            <a:srgbClr val="003300"/>
                          </a:solidFill>
                          <a:effectLst/>
                          <a:latin typeface="Gill Sans Light (Body)"/>
                        </a:rPr>
                        <a:t> </a:t>
                      </a:r>
                      <a:r>
                        <a:rPr lang="sr-Latn-RS" sz="1200" kern="1200" baseline="0" dirty="0" err="1" smtClean="0">
                          <a:solidFill>
                            <a:srgbClr val="003300"/>
                          </a:solidFill>
                          <a:effectLst/>
                          <a:latin typeface="Gill Sans Light (Body)"/>
                        </a:rPr>
                        <a:t>Professor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Zorica Stojić-</a:t>
                      </a:r>
                      <a:r>
                        <a:rPr lang="sr-Latn-RS" sz="1200" kern="1200" dirty="0" err="1" smtClean="0">
                          <a:solidFill>
                            <a:srgbClr val="003300"/>
                          </a:solidFill>
                          <a:effectLst/>
                          <a:latin typeface="Gill Sans Light (Body)"/>
                        </a:rPr>
                        <a:t>Vukanić</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Full</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Professor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Biljana </a:t>
                      </a:r>
                      <a:r>
                        <a:rPr lang="sr-Latn-RS" sz="1200" kern="1200" dirty="0" err="1" smtClean="0">
                          <a:solidFill>
                            <a:srgbClr val="003300"/>
                          </a:solidFill>
                          <a:effectLst/>
                          <a:latin typeface="Gill Sans Light (Body)"/>
                        </a:rPr>
                        <a:t>Bufan</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Associate</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Professor</a:t>
                      </a:r>
                      <a:r>
                        <a:rPr lang="sr-Latn-RS" sz="1200" kern="1200" dirty="0" smtClean="0">
                          <a:solidFill>
                            <a:srgbClr val="003300"/>
                          </a:solidFill>
                          <a:effectLst/>
                          <a:latin typeface="Gill Sans Light (Body)"/>
                        </a:rPr>
                        <a:t> </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Mirjana </a:t>
                      </a:r>
                      <a:r>
                        <a:rPr lang="sr-Latn-RS" sz="1200" kern="1200" dirty="0" err="1" smtClean="0">
                          <a:solidFill>
                            <a:srgbClr val="003300"/>
                          </a:solidFill>
                          <a:effectLst/>
                          <a:latin typeface="Gill Sans Light (Body)"/>
                        </a:rPr>
                        <a:t>Nacka</a:t>
                      </a:r>
                      <a:r>
                        <a:rPr lang="sr-Latn-RS" sz="1200" kern="1200" dirty="0" smtClean="0">
                          <a:solidFill>
                            <a:srgbClr val="003300"/>
                          </a:solidFill>
                          <a:effectLst/>
                          <a:latin typeface="Gill Sans Light (Body)"/>
                        </a:rPr>
                        <a:t>-Aleksić, </a:t>
                      </a:r>
                      <a:r>
                        <a:rPr lang="sr-Latn-RS" sz="1200" kern="1200" dirty="0" err="1" smtClean="0">
                          <a:solidFill>
                            <a:srgbClr val="003300"/>
                          </a:solidFill>
                          <a:effectLst/>
                          <a:latin typeface="Gill Sans Light (Body)"/>
                        </a:rPr>
                        <a:t>Assistant</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Professor</a:t>
                      </a:r>
                      <a:r>
                        <a:rPr lang="sr-Latn-RS" sz="1200" kern="1200" dirty="0" smtClean="0">
                          <a:solidFill>
                            <a:srgbClr val="003300"/>
                          </a:solidFill>
                          <a:effectLst/>
                          <a:latin typeface="Gill Sans Light (Body)"/>
                        </a:rPr>
                        <a:t> </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Med. Jasmina </a:t>
                      </a:r>
                      <a:r>
                        <a:rPr lang="sr-Latn-RS" sz="1200" kern="1200" dirty="0" err="1" smtClean="0">
                          <a:solidFill>
                            <a:srgbClr val="003300"/>
                          </a:solidFill>
                          <a:effectLst/>
                          <a:latin typeface="Gill Sans Light (Body)"/>
                        </a:rPr>
                        <a:t>Đuretić</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Teaching</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Associate</a:t>
                      </a:r>
                      <a:r>
                        <a:rPr lang="sr-Latn-RS" sz="1200" kern="1200" dirty="0" smtClean="0">
                          <a:solidFill>
                            <a:srgbClr val="003300"/>
                          </a:solidFill>
                          <a:effectLst/>
                          <a:latin typeface="Gill Sans Light (Body)"/>
                        </a:rPr>
                        <a:t> </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Med. Marija Stojanović, </a:t>
                      </a:r>
                      <a:r>
                        <a:rPr lang="sr-Latn-RS" sz="1200" kern="1200" dirty="0" err="1" smtClean="0">
                          <a:solidFill>
                            <a:srgbClr val="003300"/>
                          </a:solidFill>
                          <a:effectLst/>
                          <a:latin typeface="Gill Sans Light (Body)"/>
                        </a:rPr>
                        <a:t>Teaching</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Associate</a:t>
                      </a:r>
                      <a:r>
                        <a:rPr lang="sr-Latn-RS" sz="1200" kern="1200" dirty="0" smtClean="0">
                          <a:solidFill>
                            <a:srgbClr val="003300"/>
                          </a:solidFill>
                          <a:effectLst/>
                          <a:latin typeface="Gill Sans Light (Body)"/>
                        </a:rPr>
                        <a:t> </a:t>
                      </a:r>
                      <a:endParaRPr lang="sr-Latn-RS" sz="1200" kern="1200" dirty="0">
                        <a:solidFill>
                          <a:srgbClr val="00330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59014">
                <a:tc>
                  <a:txBody>
                    <a:bodyPr/>
                    <a:lstStyle/>
                    <a:p>
                      <a:pPr algn="l">
                        <a:spcAft>
                          <a:spcPts val="0"/>
                        </a:spcAft>
                      </a:pPr>
                      <a:r>
                        <a:rPr lang="sr-Latn-RS" sz="1200" kern="1200" dirty="0" err="1" smtClean="0">
                          <a:solidFill>
                            <a:srgbClr val="7030A0"/>
                          </a:solidFill>
                          <a:effectLst/>
                        </a:rPr>
                        <a:t>Equipment</a:t>
                      </a:r>
                      <a:r>
                        <a:rPr lang="sr-Latn-RS" sz="1200" kern="1200" dirty="0" smtClean="0">
                          <a:solidFill>
                            <a:srgbClr val="7030A0"/>
                          </a:solidFill>
                          <a:effectLst/>
                        </a:rPr>
                        <a:t> </a:t>
                      </a:r>
                      <a:r>
                        <a:rPr lang="sr-Latn-RS" sz="1200" kern="1200" dirty="0" err="1" smtClean="0">
                          <a:solidFill>
                            <a:srgbClr val="7030A0"/>
                          </a:solidFill>
                          <a:effectLst/>
                        </a:rPr>
                        <a:t>and</a:t>
                      </a:r>
                      <a:r>
                        <a:rPr lang="sr-Latn-RS" sz="1200" kern="1200" dirty="0" smtClean="0">
                          <a:solidFill>
                            <a:srgbClr val="7030A0"/>
                          </a:solidFill>
                          <a:effectLst/>
                        </a:rPr>
                        <a:t> </a:t>
                      </a:r>
                      <a:r>
                        <a:rPr lang="sr-Latn-RS" sz="1200" kern="1200" dirty="0" err="1" smtClean="0">
                          <a:solidFill>
                            <a:srgbClr val="7030A0"/>
                          </a:solidFill>
                          <a:effectLst/>
                        </a:rPr>
                        <a:t>methods</a:t>
                      </a:r>
                      <a:r>
                        <a:rPr lang="sr-Latn-RS" sz="1200" kern="1200" dirty="0" smtClean="0">
                          <a:solidFill>
                            <a:srgbClr val="7030A0"/>
                          </a:solidFill>
                          <a:effectLst/>
                          <a:latin typeface="Gill Sans Light (Body)"/>
                        </a:rPr>
                        <a:t>:</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en-US" sz="1200" kern="1200" dirty="0" smtClean="0">
                          <a:solidFill>
                            <a:srgbClr val="7030A0"/>
                          </a:solidFill>
                          <a:effectLst/>
                          <a:latin typeface="Gill Sans Light (Body)"/>
                        </a:rPr>
                        <a:t>Real-time PCR for sensitive, specific detection and quantification of nucleic acid targets in cells and tissues of animal and human origin. Flow cytometer for </a:t>
                      </a:r>
                      <a:r>
                        <a:rPr lang="en-US" sz="1200" kern="1200" dirty="0" err="1" smtClean="0">
                          <a:solidFill>
                            <a:srgbClr val="7030A0"/>
                          </a:solidFill>
                          <a:effectLst/>
                          <a:latin typeface="Gill Sans Light (Body)"/>
                        </a:rPr>
                        <a:t>immunophenotyping</a:t>
                      </a:r>
                      <a:r>
                        <a:rPr lang="en-US" sz="1200" kern="1200" dirty="0" smtClean="0">
                          <a:solidFill>
                            <a:srgbClr val="7030A0"/>
                          </a:solidFill>
                          <a:effectLst/>
                          <a:latin typeface="Gill Sans Light (Body)"/>
                        </a:rPr>
                        <a:t> and cell enumeration, analysis of  cell viability, cell cycle and functional assays. </a:t>
                      </a:r>
                    </a:p>
                    <a:p>
                      <a:pPr algn="l">
                        <a:spcAft>
                          <a:spcPts val="0"/>
                        </a:spcAft>
                      </a:pPr>
                      <a:r>
                        <a:rPr lang="en-US" sz="1200" kern="1200" dirty="0" smtClean="0">
                          <a:solidFill>
                            <a:srgbClr val="7030A0"/>
                          </a:solidFill>
                          <a:effectLst/>
                          <a:latin typeface="Gill Sans Light (Body)"/>
                        </a:rPr>
                        <a:t>CO2 incubator and safety cabinet for work with cell and tissue cultures. Microplate reader for immunoassays (ELISA).</a:t>
                      </a:r>
                      <a:endParaRPr lang="sr-Latn-RS" sz="1200" kern="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l">
                        <a:spcAft>
                          <a:spcPts val="0"/>
                        </a:spcAft>
                      </a:pPr>
                      <a:r>
                        <a:rPr lang="sr-Latn-RS" sz="1200" b="0" kern="1200" dirty="0" err="1" smtClean="0">
                          <a:solidFill>
                            <a:srgbClr val="003300"/>
                          </a:solidFill>
                          <a:effectLst/>
                          <a:latin typeface="Gill Sans Light (Body)"/>
                        </a:rPr>
                        <a:t>Projects</a:t>
                      </a:r>
                      <a:r>
                        <a:rPr lang="sr-Latn-RS" sz="1200" b="0" kern="1200" dirty="0" smtClean="0">
                          <a:solidFill>
                            <a:srgbClr val="003300"/>
                          </a:solidFill>
                          <a:effectLst/>
                          <a:latin typeface="Gill Sans Light (Body)"/>
                        </a:rPr>
                        <a:t>/</a:t>
                      </a:r>
                      <a:br>
                        <a:rPr lang="sr-Latn-RS" sz="1200" b="0" kern="1200" dirty="0" smtClean="0">
                          <a:solidFill>
                            <a:srgbClr val="003300"/>
                          </a:solidFill>
                          <a:effectLst/>
                          <a:latin typeface="Gill Sans Light (Body)"/>
                        </a:rPr>
                      </a:br>
                      <a:r>
                        <a:rPr lang="sr-Latn-RS" sz="1200" b="0" kern="1200" dirty="0" err="1" smtClean="0">
                          <a:solidFill>
                            <a:srgbClr val="003300"/>
                          </a:solidFill>
                          <a:effectLst/>
                          <a:latin typeface="Gill Sans Light (Body)"/>
                        </a:rPr>
                        <a:t>funding</a:t>
                      </a:r>
                      <a:r>
                        <a:rPr lang="sr-Latn-RS" sz="1200" b="0" kern="1200" dirty="0" smtClean="0">
                          <a:solidFill>
                            <a:srgbClr val="003300"/>
                          </a:solidFill>
                          <a:effectLst/>
                          <a:latin typeface="Gill Sans Light (Body)"/>
                        </a:rPr>
                        <a:t>:</a:t>
                      </a:r>
                      <a:endParaRPr lang="en-US" sz="12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200" b="0" dirty="0" smtClean="0">
                          <a:solidFill>
                            <a:srgbClr val="003300"/>
                          </a:solidFill>
                          <a:latin typeface="Gill Sans Light (Body)"/>
                        </a:rPr>
                        <a:t>Institutional financing by the Ministry of Education, Science and Technological Development Contract No. 451-03-9/2021-14/200161.</a:t>
                      </a:r>
                      <a:endParaRPr lang="en-US" sz="12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algn="l">
                        <a:spcAft>
                          <a:spcPts val="0"/>
                        </a:spcAft>
                      </a:pPr>
                      <a:r>
                        <a:rPr lang="sr-Latn-RS" sz="1200" kern="1200" dirty="0" err="1" smtClean="0">
                          <a:solidFill>
                            <a:srgbClr val="7030A0"/>
                          </a:solidFill>
                          <a:effectLst/>
                        </a:rPr>
                        <a:t>Collaborations</a:t>
                      </a:r>
                      <a:r>
                        <a:rPr lang="sr-Latn-RS" sz="1200" kern="1200" dirty="0" smtClean="0">
                          <a:solidFill>
                            <a:srgbClr val="7030A0"/>
                          </a:solidFill>
                          <a:effectLst/>
                          <a:latin typeface="Gill Sans Light (Body)"/>
                        </a:rPr>
                        <a:t>: </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200" kern="1200" dirty="0" smtClean="0">
                          <a:solidFill>
                            <a:srgbClr val="7030A0"/>
                          </a:solidFill>
                          <a:effectLst/>
                          <a:latin typeface="Gill Sans Light (Body)"/>
                        </a:rPr>
                        <a:t>Within Serbian science and diaspora collaboration program, collaboration with the </a:t>
                      </a:r>
                      <a:r>
                        <a:rPr lang="en-US" sz="1200" kern="1200" dirty="0" err="1" smtClean="0">
                          <a:solidFill>
                            <a:srgbClr val="7030A0"/>
                          </a:solidFill>
                          <a:effectLst/>
                          <a:latin typeface="Gill Sans Light (Body)"/>
                        </a:rPr>
                        <a:t>Nerodegenerative</a:t>
                      </a:r>
                      <a:r>
                        <a:rPr lang="en-US" sz="1200" kern="1200" dirty="0" smtClean="0">
                          <a:solidFill>
                            <a:srgbClr val="7030A0"/>
                          </a:solidFill>
                          <a:effectLst/>
                          <a:latin typeface="Gill Sans Light (Body)"/>
                        </a:rPr>
                        <a:t> Diseases Institute, University of Bordeaux, France</a:t>
                      </a:r>
                      <a:endParaRPr lang="en-US" sz="1200" kern="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1026" name="Picture 2" descr="Dr sc. Gordana Leposavi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2845" y="1753820"/>
            <a:ext cx="1219152" cy="1548249"/>
          </a:xfrm>
          <a:prstGeom prst="rect">
            <a:avLst/>
          </a:prstGeom>
          <a:noFill/>
          <a:ln w="63500">
            <a:solidFill>
              <a:srgbClr val="ADCD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047714"/>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908793261"/>
              </p:ext>
            </p:extLst>
          </p:nvPr>
        </p:nvGraphicFramePr>
        <p:xfrm>
          <a:off x="878073" y="2192152"/>
          <a:ext cx="5805116" cy="4782312"/>
        </p:xfrm>
        <a:graphic>
          <a:graphicData uri="http://schemas.openxmlformats.org/drawingml/2006/table">
            <a:tbl>
              <a:tblPr firstRow="1" firstCol="1" bandRow="1">
                <a:tableStyleId>{5940675A-B579-460E-94D1-54222C63F5DA}</a:tableStyleId>
              </a:tblPr>
              <a:tblGrid>
                <a:gridCol w="5805116">
                  <a:extLst>
                    <a:ext uri="{9D8B030D-6E8A-4147-A177-3AD203B41FA5}">
                      <a16:colId xmlns:a16="http://schemas.microsoft.com/office/drawing/2014/main" val="20000"/>
                    </a:ext>
                  </a:extLst>
                </a:gridCol>
              </a:tblGrid>
              <a:tr h="1362148">
                <a:tc>
                  <a:txBody>
                    <a:bodyPr/>
                    <a:lstStyle/>
                    <a:p>
                      <a:pPr marL="177800" marR="0" indent="-177800" algn="l" defTabSz="584200" eaLnBrk="1" fontAlgn="auto" latinLnBrk="0" hangingPunct="1">
                        <a:lnSpc>
                          <a:spcPct val="100000"/>
                        </a:lnSpc>
                        <a:spcBef>
                          <a:spcPts val="0"/>
                        </a:spcBef>
                        <a:spcAft>
                          <a:spcPts val="600"/>
                        </a:spcAft>
                        <a:buClrTx/>
                        <a:buSzTx/>
                        <a:buFontTx/>
                        <a:buNone/>
                        <a:tabLst/>
                        <a:defRPr/>
                      </a:pPr>
                      <a:r>
                        <a:rPr lang="en-US" sz="1200" dirty="0" smtClean="0">
                          <a:solidFill>
                            <a:srgbClr val="003300"/>
                          </a:solidFill>
                          <a:effectLst/>
                          <a:latin typeface="Gill Sans Light (Body)"/>
                          <a:ea typeface="Times New Roman"/>
                          <a:cs typeface="Times New Roman"/>
                        </a:rPr>
                        <a:t>Selected publications</a:t>
                      </a:r>
                      <a:endParaRPr lang="en-US" sz="1200" dirty="0">
                        <a:solidFill>
                          <a:srgbClr val="003300"/>
                        </a:solidFill>
                        <a:effectLst/>
                        <a:latin typeface="Gill Sans Light (Body)"/>
                        <a:ea typeface="Times New Roman"/>
                        <a:cs typeface="Times New Roman"/>
                      </a:endParaRPr>
                    </a:p>
                    <a:p>
                      <a:pPr marL="177800" indent="-177800" algn="l">
                        <a:spcAft>
                          <a:spcPts val="600"/>
                        </a:spcAft>
                      </a:pPr>
                      <a:r>
                        <a:rPr lang="sr-Latn-RS" sz="1200" i="0" dirty="0">
                          <a:solidFill>
                            <a:srgbClr val="003300"/>
                          </a:solidFill>
                          <a:latin typeface="Gill Sans Light (Body)"/>
                          <a:sym typeface="Gill Sans"/>
                        </a:rPr>
                        <a:t>Pilipović I, Stojić-Vukanić Z, Prijić I, Jasnić N, Leposavić Gordana. Propranolol diminished severity of rat EAE by enhancing immunoregulatory/protective properties of spinal cord microglia. Neurobiology of Disease 2020, 134: 104665. https://doi.org/10.1016/j.nbd.2019.104665</a:t>
                      </a:r>
                    </a:p>
                    <a:p>
                      <a:pPr marL="177800" indent="-177800" algn="l">
                        <a:spcAft>
                          <a:spcPts val="600"/>
                        </a:spcAft>
                      </a:pPr>
                      <a:r>
                        <a:rPr lang="sr-Latn-RS" sz="1200" i="0" dirty="0">
                          <a:solidFill>
                            <a:srgbClr val="7030A0"/>
                          </a:solidFill>
                          <a:latin typeface="Gill Sans Light (Body)"/>
                          <a:sym typeface="Gill Sans"/>
                        </a:rPr>
                        <a:t>Dimitrijević M, Arsenović-Ranin N, Kosec D, Bufan B, Nacka-Aleksić M, Pilipović I, Leposavić G. Sexual dimorphism in Th17/Treg axis in lymph nodes draining inflamed joints in rats with collagen-induced arthritis. Brain Behavior and Immunity 2019, 76:198-214. doi: 10.1016/j.bbi.2018.11.311</a:t>
                      </a:r>
                    </a:p>
                    <a:p>
                      <a:pPr marL="177800" indent="-177800" algn="l">
                        <a:spcAft>
                          <a:spcPts val="600"/>
                        </a:spcAft>
                      </a:pPr>
                      <a:r>
                        <a:rPr lang="sr-Latn-RS" sz="1200" i="0" dirty="0">
                          <a:solidFill>
                            <a:srgbClr val="003300"/>
                          </a:solidFill>
                          <a:latin typeface="Gill Sans Light (Body)"/>
                          <a:sym typeface="Gill Sans"/>
                        </a:rPr>
                        <a:t>Nacka-Aleksić M, Stojanović M, Pilipović I, Stojić-Vukanić Z, Kosec D, Leposavić G. Strain differences in thymic atrophy in rats immunized for EAE correlate with the clinical outcome of immunization. PLoS ONE 2018, 13(8): e0201848. doi: 10.1371/journal.pone.0201848 </a:t>
                      </a:r>
                    </a:p>
                    <a:p>
                      <a:pPr marL="177800" indent="-177800" algn="l">
                        <a:spcAft>
                          <a:spcPts val="600"/>
                        </a:spcAft>
                      </a:pPr>
                      <a:r>
                        <a:rPr lang="sr-Latn-RS" sz="1200" i="0" dirty="0">
                          <a:solidFill>
                            <a:srgbClr val="7030A0"/>
                          </a:solidFill>
                          <a:latin typeface="Gill Sans Light (Body)"/>
                          <a:sym typeface="Gill Sans"/>
                        </a:rPr>
                        <a:t>Stojić-Vukanić Z, Kotur-Stevuljević J, Nacka-Aleksić M, Kosec D, Vujnović I, Pilipović I, Dimitrijević M, Leposavić G. Sex Bias in Pathogenesis of Autoimmune Neuroinflammation: Relevance for Dimethyl Fumarate Immunomodulatory/Anti-oxidant Action. Molecular Neurobiology  2018, 55(5):3755-3774.  doi: 10.1007/s12035-017-0595-2. </a:t>
                      </a:r>
                    </a:p>
                    <a:p>
                      <a:pPr marL="177800" indent="-177800" algn="l">
                        <a:spcAft>
                          <a:spcPts val="600"/>
                        </a:spcAft>
                      </a:pPr>
                      <a:r>
                        <a:rPr lang="sr-Latn-RS" sz="1200" i="0" dirty="0">
                          <a:solidFill>
                            <a:srgbClr val="003300"/>
                          </a:solidFill>
                          <a:latin typeface="Gill Sans Light (Body)"/>
                          <a:sym typeface="Gill Sans"/>
                        </a:rPr>
                        <a:t>Živković I, Bufan B, Petrušić V, Minić R, Arsenović-Ranin N, Petrović R, Leposavić G. Sexual diergism in antibody response to whole virus trivalent inactivated influenza vaccine in outbred mice. Vaccine 2015,  33(42):5546-5552. doi: 10.1016/j.vaccine.2015.09.006.</a:t>
                      </a:r>
                    </a:p>
                    <a:p>
                      <a:pPr marL="0" marR="0" indent="0" algn="l" defTabSz="584200" eaLnBrk="1" fontAlgn="auto" latinLnBrk="0" hangingPunct="1">
                        <a:lnSpc>
                          <a:spcPct val="115000"/>
                        </a:lnSpc>
                        <a:spcBef>
                          <a:spcPts val="0"/>
                        </a:spcBef>
                        <a:spcAft>
                          <a:spcPts val="600"/>
                        </a:spcAft>
                        <a:buClrTx/>
                        <a:buSzTx/>
                        <a:buFontTx/>
                        <a:buNone/>
                        <a:tabLst/>
                        <a:defRPr/>
                      </a:pP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9"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1524404" y="857972"/>
            <a:ext cx="4512454" cy="841256"/>
          </a:xfrm>
        </p:spPr>
        <p:txBody>
          <a:bodyPr/>
          <a:lstStyle/>
          <a:p>
            <a:pPr algn="ctr"/>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smtClean="0">
              <a:solidFill>
                <a:srgbClr val="7030A0"/>
              </a:solidFill>
            </a:endParaRPr>
          </a:p>
          <a:p>
            <a:pPr algn="ctr"/>
            <a:r>
              <a:rPr lang="sr-Latn-RS" sz="2400" dirty="0" smtClean="0">
                <a:solidFill>
                  <a:srgbClr val="7030A0"/>
                </a:solidFill>
              </a:rPr>
              <a:t>prof</a:t>
            </a:r>
            <a:r>
              <a:rPr lang="sr-Latn-RS" sz="2400" dirty="0">
                <a:solidFill>
                  <a:srgbClr val="7030A0"/>
                </a:solidFill>
              </a:rPr>
              <a:t>. </a:t>
            </a:r>
            <a:r>
              <a:rPr lang="sr-Latn-RS" sz="2400" dirty="0" smtClean="0">
                <a:solidFill>
                  <a:srgbClr val="7030A0"/>
                </a:solidFill>
              </a:rPr>
              <a:t>Gordana </a:t>
            </a:r>
            <a:r>
              <a:rPr lang="sr-Latn-RS" sz="2400" dirty="0">
                <a:solidFill>
                  <a:srgbClr val="7030A0"/>
                </a:solidFill>
              </a:rPr>
              <a:t>Leposavić</a:t>
            </a:r>
            <a:endParaRPr lang="en-US" sz="2400" dirty="0">
              <a:solidFill>
                <a:srgbClr val="7030A0"/>
              </a:solidFill>
            </a:endParaRPr>
          </a:p>
        </p:txBody>
      </p:sp>
      <p:sp>
        <p:nvSpPr>
          <p:cNvPr id="5" name="TextBox 4"/>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1200" b="0" i="1" u="none" strike="noStrike" cap="none" spc="0" normalizeH="0" baseline="0" dirty="0" smtClean="0">
                <a:ln>
                  <a:noFill/>
                </a:ln>
                <a:solidFill>
                  <a:schemeClr val="accent1">
                    <a:lumMod val="75000"/>
                  </a:schemeClr>
                </a:solidFill>
                <a:effectLst/>
                <a:uFillTx/>
                <a:latin typeface="+mn-lt"/>
                <a:ea typeface="+mn-ea"/>
                <a:cs typeface="+mn-cs"/>
                <a:sym typeface="Gill Sans Light"/>
              </a:rPr>
              <a:t>Full bibliography</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lang="en-US" sz="1200" dirty="0" smtClean="0">
                <a:solidFill>
                  <a:schemeClr val="accent1">
                    <a:lumMod val="75000"/>
                  </a:schemeClr>
                </a:solidFill>
              </a:rPr>
              <a:t>Faculty </a:t>
            </a:r>
            <a:r>
              <a:rPr lang="en-US" sz="1200" dirty="0">
                <a:solidFill>
                  <a:schemeClr val="accent1">
                    <a:lumMod val="75000"/>
                  </a:schemeClr>
                </a:solidFill>
              </a:rPr>
              <a:t>of </a:t>
            </a:r>
            <a:r>
              <a:rPr lang="en-US" sz="1200" dirty="0" smtClean="0">
                <a:solidFill>
                  <a:schemeClr val="accent1">
                    <a:lumMod val="75000"/>
                  </a:schemeClr>
                </a:solidFill>
              </a:rPr>
              <a:t>Pharmacy</a:t>
            </a:r>
            <a:r>
              <a:rPr lang="sr-Latn-RS" sz="1200" dirty="0" smtClean="0">
                <a:solidFill>
                  <a:schemeClr val="accent1">
                    <a:lumMod val="75000"/>
                  </a:schemeClr>
                </a:solidFill>
              </a:rPr>
              <a:t> </a:t>
            </a:r>
            <a:r>
              <a:rPr lang="en-US" sz="1200" dirty="0" smtClean="0">
                <a:solidFill>
                  <a:schemeClr val="accent1">
                    <a:lumMod val="75000"/>
                  </a:schemeClr>
                </a:solidFill>
              </a:rPr>
              <a:t>Repository</a:t>
            </a:r>
            <a:r>
              <a:rPr lang="sr-Latn-RS" sz="1200" dirty="0" smtClean="0">
                <a:solidFill>
                  <a:schemeClr val="accent1">
                    <a:lumMod val="75000"/>
                  </a:schemeClr>
                </a:solidFill>
              </a:rPr>
              <a:t> </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1598624854"/>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870933" y="462180"/>
            <a:ext cx="4462760" cy="841256"/>
          </a:xfrm>
        </p:spPr>
        <p:txBody>
          <a:bodyPr/>
          <a:lstStyle/>
          <a:p>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r>
              <a:rPr lang="sr-Latn-RS" sz="2400" dirty="0" smtClean="0">
                <a:solidFill>
                  <a:srgbClr val="7030A0"/>
                </a:solidFill>
              </a:rPr>
              <a:t>PROF. Dušanka Krajnović</a:t>
            </a:r>
            <a:endParaRPr lang="en-US" sz="2400" dirty="0">
              <a:solidFill>
                <a:srgbClr val="7030A0"/>
              </a:solidFill>
            </a:endParaRPr>
          </a:p>
        </p:txBody>
      </p:sp>
      <p:sp>
        <p:nvSpPr>
          <p:cNvPr id="4" name="Text Placeholder 3">
            <a:extLst>
              <a:ext uri="{FF2B5EF4-FFF2-40B4-BE49-F238E27FC236}">
                <a16:creationId xmlns:a16="http://schemas.microsoft.com/office/drawing/2014/main" id="{88352119-476B-4847-891D-39732FF6DFDA}"/>
              </a:ext>
            </a:extLst>
          </p:cNvPr>
          <p:cNvSpPr>
            <a:spLocks noGrp="1"/>
          </p:cNvSpPr>
          <p:nvPr>
            <p:ph type="body" sz="quarter" idx="27"/>
          </p:nvPr>
        </p:nvSpPr>
        <p:spPr>
          <a:xfrm>
            <a:off x="870933" y="2797206"/>
            <a:ext cx="4124206" cy="394980"/>
          </a:xfrm>
        </p:spPr>
        <p:txBody>
          <a:bodyPr/>
          <a:lstStyle/>
          <a:p>
            <a:r>
              <a:rPr lang="sr-Latn-RS" dirty="0" smtClean="0">
                <a:solidFill>
                  <a:srgbClr val="7030A0"/>
                </a:solidFill>
              </a:rPr>
              <a:t>SOCIAL PHARMACY</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854311295"/>
              </p:ext>
            </p:extLst>
          </p:nvPr>
        </p:nvGraphicFramePr>
        <p:xfrm>
          <a:off x="870933" y="3282909"/>
          <a:ext cx="6489996" cy="6939855"/>
        </p:xfrm>
        <a:graphic>
          <a:graphicData uri="http://schemas.openxmlformats.org/drawingml/2006/table">
            <a:tbl>
              <a:tblPr firstRow="1" firstCol="1" bandRow="1">
                <a:tableStyleId>{5940675A-B579-460E-94D1-54222C63F5DA}</a:tableStyleId>
              </a:tblPr>
              <a:tblGrid>
                <a:gridCol w="1046577">
                  <a:extLst>
                    <a:ext uri="{9D8B030D-6E8A-4147-A177-3AD203B41FA5}">
                      <a16:colId xmlns:a16="http://schemas.microsoft.com/office/drawing/2014/main" val="20000"/>
                    </a:ext>
                  </a:extLst>
                </a:gridCol>
                <a:gridCol w="5443419">
                  <a:extLst>
                    <a:ext uri="{9D8B030D-6E8A-4147-A177-3AD203B41FA5}">
                      <a16:colId xmlns:a16="http://schemas.microsoft.com/office/drawing/2014/main" val="20001"/>
                    </a:ext>
                  </a:extLst>
                </a:gridCol>
              </a:tblGrid>
              <a:tr h="483873">
                <a:tc>
                  <a:txBody>
                    <a:bodyPr/>
                    <a:lstStyle/>
                    <a:p>
                      <a:pPr algn="l">
                        <a:spcAft>
                          <a:spcPts val="0"/>
                        </a:spcAft>
                      </a:pPr>
                      <a:r>
                        <a:rPr lang="sr-Latn-RS" sz="1100" kern="1200" dirty="0" err="1" smtClean="0">
                          <a:solidFill>
                            <a:srgbClr val="7030A0"/>
                          </a:solidFill>
                          <a:effectLst/>
                        </a:rPr>
                        <a:t>Research</a:t>
                      </a:r>
                      <a:r>
                        <a:rPr lang="sr-Latn-RS" sz="1100" kern="1200" dirty="0" smtClean="0">
                          <a:solidFill>
                            <a:srgbClr val="7030A0"/>
                          </a:solidFill>
                          <a:effectLst/>
                        </a:rPr>
                        <a:t> </a:t>
                      </a:r>
                      <a:r>
                        <a:rPr lang="sr-Latn-RS" sz="1100" kern="1200" dirty="0" err="1" smtClean="0">
                          <a:solidFill>
                            <a:srgbClr val="7030A0"/>
                          </a:solidFill>
                          <a:effectLst/>
                        </a:rPr>
                        <a:t>topic</a:t>
                      </a:r>
                      <a:r>
                        <a:rPr lang="sr-Latn-RS" sz="1100" kern="1200" dirty="0" smtClean="0">
                          <a:solidFill>
                            <a:srgbClr val="7030A0"/>
                          </a:solidFill>
                          <a:effectLst/>
                        </a:rPr>
                        <a:t> </a:t>
                      </a:r>
                      <a:r>
                        <a:rPr lang="sr-Latn-RS" sz="1100" kern="1200" dirty="0" err="1" smtClean="0">
                          <a:solidFill>
                            <a:srgbClr val="7030A0"/>
                          </a:solidFill>
                          <a:effectLst/>
                        </a:rPr>
                        <a:t>title</a:t>
                      </a:r>
                      <a:r>
                        <a:rPr lang="sr-Latn-RS" sz="1070" kern="1200" dirty="0" smtClean="0">
                          <a:solidFill>
                            <a:srgbClr val="7030A0"/>
                          </a:solidFill>
                          <a:effectLst/>
                          <a:latin typeface="Gill Sans Light (Body)"/>
                        </a:rPr>
                        <a:t>:</a:t>
                      </a:r>
                      <a:endParaRPr lang="en-US" sz="107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070" kern="1200" dirty="0" smtClean="0">
                          <a:solidFill>
                            <a:srgbClr val="7030A0"/>
                          </a:solidFill>
                          <a:effectLst/>
                          <a:latin typeface="Gill Sans Light (Body)"/>
                        </a:rPr>
                        <a:t>Drug use research in the context of improving pharmaceutical services and patient health outcomes</a:t>
                      </a:r>
                      <a:endParaRPr lang="en-US" sz="107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0999">
                <a:tc>
                  <a:txBody>
                    <a:bodyPr/>
                    <a:lstStyle/>
                    <a:p>
                      <a:pPr algn="l">
                        <a:spcAft>
                          <a:spcPts val="0"/>
                        </a:spcAft>
                      </a:pPr>
                      <a:r>
                        <a:rPr lang="sr-Latn-RS" sz="1100" kern="1200" dirty="0" smtClean="0">
                          <a:solidFill>
                            <a:srgbClr val="003300"/>
                          </a:solidFill>
                          <a:effectLst/>
                          <a:latin typeface="Gill Sans Light (Body)"/>
                        </a:rPr>
                        <a:t>RG </a:t>
                      </a:r>
                      <a:r>
                        <a:rPr lang="sr-Latn-RS" sz="1100" kern="1200" dirty="0" err="1" smtClean="0">
                          <a:solidFill>
                            <a:srgbClr val="003300"/>
                          </a:solidFill>
                          <a:effectLst/>
                          <a:latin typeface="Gill Sans Light (Body)"/>
                        </a:rPr>
                        <a:t>members</a:t>
                      </a:r>
                      <a:r>
                        <a:rPr lang="sr-Latn-RS" sz="1070" kern="1200" dirty="0" smtClean="0">
                          <a:solidFill>
                            <a:srgbClr val="003300"/>
                          </a:solidFill>
                          <a:effectLst/>
                          <a:latin typeface="Gill Sans Light (Body)"/>
                        </a:rPr>
                        <a:t>:</a:t>
                      </a:r>
                      <a:endParaRPr lang="en-US" sz="107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070" kern="1200" dirty="0" smtClean="0">
                          <a:solidFill>
                            <a:srgbClr val="003300"/>
                          </a:solidFill>
                          <a:effectLst/>
                          <a:latin typeface="Gill Sans Light (Body)"/>
                        </a:rPr>
                        <a:t>Dr. Dušanka </a:t>
                      </a:r>
                      <a:r>
                        <a:rPr lang="sr-Latn-RS" sz="1070" kern="1200" dirty="0" err="1" smtClean="0">
                          <a:solidFill>
                            <a:srgbClr val="003300"/>
                          </a:solidFill>
                          <a:effectLst/>
                          <a:latin typeface="Gill Sans Light (Body)"/>
                        </a:rPr>
                        <a:t>Krajnović</a:t>
                      </a:r>
                      <a:r>
                        <a:rPr lang="sr-Latn-RS" sz="1070" kern="1200" dirty="0" smtClean="0">
                          <a:solidFill>
                            <a:srgbClr val="003300"/>
                          </a:solidFill>
                          <a:effectLst/>
                          <a:latin typeface="Gill Sans Light (Body)"/>
                        </a:rPr>
                        <a:t>,</a:t>
                      </a:r>
                      <a:r>
                        <a:rPr lang="sr-Latn-RS" sz="1070" kern="1200" baseline="0" dirty="0" smtClean="0">
                          <a:solidFill>
                            <a:srgbClr val="003300"/>
                          </a:solidFill>
                          <a:effectLst/>
                          <a:latin typeface="Gill Sans Light (Body)"/>
                        </a:rPr>
                        <a:t> </a:t>
                      </a:r>
                      <a:r>
                        <a:rPr lang="sr-Latn-RS" sz="1070" kern="1200" baseline="0" dirty="0" err="1" smtClean="0">
                          <a:solidFill>
                            <a:srgbClr val="003300"/>
                          </a:solidFill>
                          <a:effectLst/>
                          <a:latin typeface="Gill Sans Light (Body)"/>
                        </a:rPr>
                        <a:t>Full</a:t>
                      </a:r>
                      <a:r>
                        <a:rPr lang="sr-Latn-RS" sz="1070" kern="1200" baseline="0" dirty="0" smtClean="0">
                          <a:solidFill>
                            <a:srgbClr val="003300"/>
                          </a:solidFill>
                          <a:effectLst/>
                          <a:latin typeface="Gill Sans Light (Body)"/>
                        </a:rPr>
                        <a:t> </a:t>
                      </a:r>
                      <a:r>
                        <a:rPr lang="sr-Latn-RS" sz="1070" kern="1200" baseline="0" dirty="0" err="1" smtClean="0">
                          <a:solidFill>
                            <a:srgbClr val="003300"/>
                          </a:solidFill>
                          <a:effectLst/>
                          <a:latin typeface="Gill Sans Light (Body)"/>
                        </a:rPr>
                        <a:t>Professor</a:t>
                      </a:r>
                      <a:endParaRPr lang="sr-Latn-RS" sz="107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70" kern="1200" dirty="0" smtClean="0">
                          <a:solidFill>
                            <a:srgbClr val="003300"/>
                          </a:solidFill>
                          <a:effectLst/>
                          <a:latin typeface="Gill Sans Light (Body)"/>
                        </a:rPr>
                        <a:t>Dr. Valentina Marinković,</a:t>
                      </a:r>
                      <a:r>
                        <a:rPr lang="sr-Latn-RS" sz="1070" kern="1200" baseline="0" dirty="0" smtClean="0">
                          <a:solidFill>
                            <a:srgbClr val="003300"/>
                          </a:solidFill>
                          <a:effectLst/>
                          <a:latin typeface="Gill Sans Light (Body)"/>
                        </a:rPr>
                        <a:t> </a:t>
                      </a:r>
                      <a:r>
                        <a:rPr lang="sr-Latn-RS" sz="1070" kern="1200" baseline="0" dirty="0" err="1" smtClean="0">
                          <a:solidFill>
                            <a:srgbClr val="003300"/>
                          </a:solidFill>
                          <a:effectLst/>
                          <a:latin typeface="Gill Sans Light (Body)"/>
                        </a:rPr>
                        <a:t>Full</a:t>
                      </a:r>
                      <a:r>
                        <a:rPr lang="sr-Latn-RS" sz="1070" kern="1200" baseline="0" dirty="0" smtClean="0">
                          <a:solidFill>
                            <a:srgbClr val="003300"/>
                          </a:solidFill>
                          <a:effectLst/>
                          <a:latin typeface="Gill Sans Light (Body)"/>
                        </a:rPr>
                        <a:t> </a:t>
                      </a:r>
                      <a:r>
                        <a:rPr lang="sr-Latn-RS" sz="1070" kern="1200" baseline="0" dirty="0" err="1" smtClean="0">
                          <a:solidFill>
                            <a:srgbClr val="003300"/>
                          </a:solidFill>
                          <a:effectLst/>
                          <a:latin typeface="Gill Sans Light (Body)"/>
                        </a:rPr>
                        <a:t>Professor</a:t>
                      </a:r>
                      <a:endParaRPr lang="sr-Latn-RS" sz="107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70" kern="1200" dirty="0" smtClean="0">
                          <a:solidFill>
                            <a:srgbClr val="003300"/>
                          </a:solidFill>
                          <a:effectLst/>
                          <a:latin typeface="Gill Sans Light (Body)"/>
                        </a:rPr>
                        <a:t>Dr. Ivana Tadić,</a:t>
                      </a:r>
                      <a:r>
                        <a:rPr lang="sr-Latn-RS" sz="1070" kern="1200" baseline="0" dirty="0" smtClean="0">
                          <a:solidFill>
                            <a:srgbClr val="003300"/>
                          </a:solidFill>
                          <a:effectLst/>
                          <a:latin typeface="Gill Sans Light (Body)"/>
                        </a:rPr>
                        <a:t> </a:t>
                      </a:r>
                      <a:r>
                        <a:rPr lang="sr-Latn-RS" sz="1070" kern="1200" baseline="0" dirty="0" err="1" smtClean="0">
                          <a:solidFill>
                            <a:srgbClr val="003300"/>
                          </a:solidFill>
                          <a:effectLst/>
                          <a:latin typeface="Gill Sans Light (Body)"/>
                        </a:rPr>
                        <a:t>Associate</a:t>
                      </a:r>
                      <a:r>
                        <a:rPr lang="sr-Latn-RS" sz="1070" kern="1200" baseline="0" dirty="0" smtClean="0">
                          <a:solidFill>
                            <a:srgbClr val="003300"/>
                          </a:solidFill>
                          <a:effectLst/>
                          <a:latin typeface="Gill Sans Light (Body)"/>
                        </a:rPr>
                        <a:t> </a:t>
                      </a:r>
                      <a:r>
                        <a:rPr lang="sr-Latn-RS" sz="1070" kern="1200" baseline="0" dirty="0" err="1" smtClean="0">
                          <a:solidFill>
                            <a:srgbClr val="003300"/>
                          </a:solidFill>
                          <a:effectLst/>
                          <a:latin typeface="Gill Sans Light (Body)"/>
                        </a:rPr>
                        <a:t>Professor</a:t>
                      </a:r>
                      <a:endParaRPr lang="sr-Latn-RS" sz="107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70" kern="1200" dirty="0" smtClean="0">
                          <a:solidFill>
                            <a:srgbClr val="003300"/>
                          </a:solidFill>
                          <a:effectLst/>
                          <a:latin typeface="Gill Sans Light (Body)"/>
                        </a:rPr>
                        <a:t>Dr. Marina </a:t>
                      </a:r>
                      <a:r>
                        <a:rPr lang="sr-Latn-RS" sz="1070" kern="1200" dirty="0" err="1" smtClean="0">
                          <a:solidFill>
                            <a:srgbClr val="003300"/>
                          </a:solidFill>
                          <a:effectLst/>
                          <a:latin typeface="Gill Sans Light (Body)"/>
                        </a:rPr>
                        <a:t>Odalović</a:t>
                      </a:r>
                      <a:r>
                        <a:rPr lang="sr-Latn-RS" sz="1070" kern="1200" dirty="0" smtClean="0">
                          <a:solidFill>
                            <a:srgbClr val="003300"/>
                          </a:solidFill>
                          <a:effectLst/>
                          <a:latin typeface="Gill Sans Light (Body)"/>
                        </a:rPr>
                        <a:t>,</a:t>
                      </a:r>
                      <a:r>
                        <a:rPr lang="sr-Latn-RS" sz="1070" kern="1200" baseline="0" dirty="0" smtClean="0">
                          <a:solidFill>
                            <a:srgbClr val="003300"/>
                          </a:solidFill>
                          <a:effectLst/>
                          <a:latin typeface="Gill Sans Light (Body)"/>
                        </a:rPr>
                        <a:t> </a:t>
                      </a:r>
                      <a:r>
                        <a:rPr lang="sr-Latn-RS" sz="1070" kern="1200" baseline="0" dirty="0" err="1" smtClean="0">
                          <a:solidFill>
                            <a:srgbClr val="003300"/>
                          </a:solidFill>
                          <a:effectLst/>
                          <a:latin typeface="Gill Sans Light (Body)"/>
                        </a:rPr>
                        <a:t>Associate</a:t>
                      </a:r>
                      <a:r>
                        <a:rPr lang="sr-Latn-RS" sz="1070" kern="1200" baseline="0" dirty="0" smtClean="0">
                          <a:solidFill>
                            <a:srgbClr val="003300"/>
                          </a:solidFill>
                          <a:effectLst/>
                          <a:latin typeface="Gill Sans Light (Body)"/>
                        </a:rPr>
                        <a:t> </a:t>
                      </a:r>
                      <a:r>
                        <a:rPr lang="sr-Latn-RS" sz="1070" kern="1200" baseline="0" dirty="0" err="1" smtClean="0">
                          <a:solidFill>
                            <a:srgbClr val="003300"/>
                          </a:solidFill>
                          <a:effectLst/>
                          <a:latin typeface="Gill Sans Light (Body)"/>
                        </a:rPr>
                        <a:t>Professor</a:t>
                      </a:r>
                      <a:endParaRPr lang="sr-Latn-RS" sz="107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70" kern="1200" dirty="0" smtClean="0">
                          <a:solidFill>
                            <a:srgbClr val="003300"/>
                          </a:solidFill>
                          <a:effectLst/>
                          <a:latin typeface="Gill Sans Light (Body)"/>
                        </a:rPr>
                        <a:t>Dr. Dragana Lakić,</a:t>
                      </a:r>
                      <a:r>
                        <a:rPr lang="sr-Latn-RS" sz="1070" kern="1200" baseline="0" dirty="0" smtClean="0">
                          <a:solidFill>
                            <a:srgbClr val="003300"/>
                          </a:solidFill>
                          <a:effectLst/>
                          <a:latin typeface="Gill Sans Light (Body)"/>
                        </a:rPr>
                        <a:t> </a:t>
                      </a:r>
                      <a:r>
                        <a:rPr lang="sr-Latn-RS" sz="1070" kern="1200" baseline="0" dirty="0" err="1" smtClean="0">
                          <a:solidFill>
                            <a:srgbClr val="003300"/>
                          </a:solidFill>
                          <a:effectLst/>
                          <a:latin typeface="Gill Sans Light (Body)"/>
                        </a:rPr>
                        <a:t>Associate</a:t>
                      </a:r>
                      <a:r>
                        <a:rPr lang="sr-Latn-RS" sz="1070" kern="1200" baseline="0" dirty="0" smtClean="0">
                          <a:solidFill>
                            <a:srgbClr val="003300"/>
                          </a:solidFill>
                          <a:effectLst/>
                          <a:latin typeface="Gill Sans Light (Body)"/>
                        </a:rPr>
                        <a:t> </a:t>
                      </a:r>
                      <a:r>
                        <a:rPr lang="sr-Latn-RS" sz="1070" kern="1200" baseline="0" dirty="0" err="1" smtClean="0">
                          <a:solidFill>
                            <a:srgbClr val="003300"/>
                          </a:solidFill>
                          <a:effectLst/>
                          <a:latin typeface="Gill Sans Light (Body)"/>
                        </a:rPr>
                        <a:t>Professor</a:t>
                      </a:r>
                      <a:endParaRPr lang="sr-Latn-RS" sz="107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70" kern="1200" dirty="0" smtClean="0">
                          <a:solidFill>
                            <a:srgbClr val="003300"/>
                          </a:solidFill>
                          <a:effectLst/>
                          <a:latin typeface="Gill Sans Light (Body)"/>
                        </a:rPr>
                        <a:t>Dr. Andrijana Milošević </a:t>
                      </a:r>
                      <a:r>
                        <a:rPr lang="sr-Latn-RS" sz="1070" kern="1200" dirty="0" err="1" smtClean="0">
                          <a:solidFill>
                            <a:srgbClr val="003300"/>
                          </a:solidFill>
                          <a:effectLst/>
                          <a:latin typeface="Gill Sans Light (Body)"/>
                        </a:rPr>
                        <a:t>Georgiev</a:t>
                      </a:r>
                      <a:r>
                        <a:rPr lang="sr-Latn-RS" sz="1070" kern="1200" dirty="0" smtClean="0">
                          <a:solidFill>
                            <a:srgbClr val="003300"/>
                          </a:solidFill>
                          <a:effectLst/>
                          <a:latin typeface="Gill Sans Light (Body)"/>
                        </a:rPr>
                        <a:t>,</a:t>
                      </a:r>
                      <a:r>
                        <a:rPr lang="sr-Latn-RS" sz="1070" kern="1200" baseline="0" dirty="0" smtClean="0">
                          <a:solidFill>
                            <a:srgbClr val="003300"/>
                          </a:solidFill>
                          <a:effectLst/>
                          <a:latin typeface="Gill Sans Light (Body)"/>
                        </a:rPr>
                        <a:t> </a:t>
                      </a:r>
                      <a:r>
                        <a:rPr lang="sr-Latn-RS" sz="1070" kern="1200" baseline="0" dirty="0" err="1" smtClean="0">
                          <a:solidFill>
                            <a:srgbClr val="003300"/>
                          </a:solidFill>
                          <a:effectLst/>
                          <a:latin typeface="Gill Sans Light (Body)"/>
                        </a:rPr>
                        <a:t>Teaching</a:t>
                      </a:r>
                      <a:r>
                        <a:rPr lang="sr-Latn-RS" sz="1070" kern="1200" baseline="0" dirty="0" smtClean="0">
                          <a:solidFill>
                            <a:srgbClr val="003300"/>
                          </a:solidFill>
                          <a:effectLst/>
                          <a:latin typeface="Gill Sans Light (Body)"/>
                        </a:rPr>
                        <a:t> </a:t>
                      </a:r>
                      <a:r>
                        <a:rPr lang="sr-Latn-RS" sz="1070" kern="1200" baseline="0" dirty="0" err="1" smtClean="0">
                          <a:solidFill>
                            <a:srgbClr val="003300"/>
                          </a:solidFill>
                          <a:effectLst/>
                          <a:latin typeface="Gill Sans Light (Body)"/>
                        </a:rPr>
                        <a:t>Assistant</a:t>
                      </a:r>
                      <a:endParaRPr lang="sr-Latn-RS" sz="107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70" kern="1200" dirty="0" smtClean="0">
                          <a:solidFill>
                            <a:srgbClr val="003300"/>
                          </a:solidFill>
                          <a:effectLst/>
                          <a:latin typeface="Gill Sans Light (Body)"/>
                        </a:rPr>
                        <a:t>Mr. </a:t>
                      </a:r>
                      <a:r>
                        <a:rPr lang="sr-Latn-RS" sz="1070" kern="1200" dirty="0" err="1" smtClean="0">
                          <a:solidFill>
                            <a:srgbClr val="003300"/>
                          </a:solidFill>
                          <a:effectLst/>
                          <a:latin typeface="Gill Sans Light (Body)"/>
                        </a:rPr>
                        <a:t>Pharm</a:t>
                      </a:r>
                      <a:r>
                        <a:rPr lang="sr-Latn-RS" sz="1070" kern="1200" dirty="0" smtClean="0">
                          <a:solidFill>
                            <a:srgbClr val="003300"/>
                          </a:solidFill>
                          <a:effectLst/>
                          <a:latin typeface="Gill Sans Light (Body)"/>
                        </a:rPr>
                        <a:t>. Sofija Šesto,</a:t>
                      </a:r>
                      <a:r>
                        <a:rPr lang="sr-Latn-RS" sz="1070" kern="1200" baseline="0" dirty="0" smtClean="0">
                          <a:solidFill>
                            <a:srgbClr val="003300"/>
                          </a:solidFill>
                          <a:effectLst/>
                          <a:latin typeface="Gill Sans Light (Body)"/>
                        </a:rPr>
                        <a:t> </a:t>
                      </a:r>
                      <a:r>
                        <a:rPr lang="sr-Latn-RS" sz="1070" kern="1200" baseline="0" dirty="0" err="1" smtClean="0">
                          <a:solidFill>
                            <a:srgbClr val="003300"/>
                          </a:solidFill>
                          <a:effectLst/>
                          <a:latin typeface="Gill Sans Light (Body)"/>
                        </a:rPr>
                        <a:t>Teaching</a:t>
                      </a:r>
                      <a:r>
                        <a:rPr lang="sr-Latn-RS" sz="1070" kern="1200" baseline="0" dirty="0" smtClean="0">
                          <a:solidFill>
                            <a:srgbClr val="003300"/>
                          </a:solidFill>
                          <a:effectLst/>
                          <a:latin typeface="Gill Sans Light (Body)"/>
                        </a:rPr>
                        <a:t> </a:t>
                      </a:r>
                      <a:r>
                        <a:rPr lang="sr-Latn-RS" sz="1070" kern="1200" baseline="0" dirty="0" err="1" smtClean="0">
                          <a:solidFill>
                            <a:srgbClr val="003300"/>
                          </a:solidFill>
                          <a:effectLst/>
                          <a:latin typeface="Gill Sans Light (Body)"/>
                        </a:rPr>
                        <a:t>Assistant</a:t>
                      </a:r>
                      <a:endParaRPr lang="sr-Latn-RS" sz="107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70" kern="1200" dirty="0" smtClean="0">
                          <a:solidFill>
                            <a:srgbClr val="003300"/>
                          </a:solidFill>
                          <a:effectLst/>
                          <a:latin typeface="Gill Sans Light (Body)"/>
                        </a:rPr>
                        <a:t>Mr. </a:t>
                      </a:r>
                      <a:r>
                        <a:rPr lang="sr-Latn-RS" sz="1070" kern="1200" dirty="0" err="1" smtClean="0">
                          <a:solidFill>
                            <a:srgbClr val="003300"/>
                          </a:solidFill>
                          <a:effectLst/>
                          <a:latin typeface="Gill Sans Light (Body)"/>
                        </a:rPr>
                        <a:t>Pharm</a:t>
                      </a:r>
                      <a:r>
                        <a:rPr lang="sr-Latn-RS" sz="1070" kern="1200" dirty="0" smtClean="0">
                          <a:solidFill>
                            <a:srgbClr val="003300"/>
                          </a:solidFill>
                          <a:effectLst/>
                          <a:latin typeface="Gill Sans Light (Body)"/>
                        </a:rPr>
                        <a:t>. Ivana Stević</a:t>
                      </a:r>
                      <a:endParaRPr lang="sr-Latn-RS" sz="1070" kern="1200" dirty="0">
                        <a:solidFill>
                          <a:srgbClr val="00330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4858">
                <a:tc>
                  <a:txBody>
                    <a:bodyPr/>
                    <a:lstStyle/>
                    <a:p>
                      <a:pPr algn="l">
                        <a:spcAft>
                          <a:spcPts val="0"/>
                        </a:spcAft>
                      </a:pPr>
                      <a:r>
                        <a:rPr lang="sr-Latn-RS" sz="1100" kern="1200" dirty="0" err="1" smtClean="0">
                          <a:solidFill>
                            <a:srgbClr val="7030A0"/>
                          </a:solidFill>
                          <a:effectLst/>
                        </a:rPr>
                        <a:t>Equipment</a:t>
                      </a:r>
                      <a:r>
                        <a:rPr lang="sr-Latn-RS" sz="1100" kern="1200" dirty="0" smtClean="0">
                          <a:solidFill>
                            <a:srgbClr val="7030A0"/>
                          </a:solidFill>
                          <a:effectLst/>
                        </a:rPr>
                        <a:t> </a:t>
                      </a:r>
                      <a:r>
                        <a:rPr lang="sr-Latn-RS" sz="1100" kern="1200" dirty="0" err="1" smtClean="0">
                          <a:solidFill>
                            <a:srgbClr val="7030A0"/>
                          </a:solidFill>
                          <a:effectLst/>
                        </a:rPr>
                        <a:t>and</a:t>
                      </a:r>
                      <a:r>
                        <a:rPr lang="sr-Latn-RS" sz="1100" kern="1200" dirty="0" smtClean="0">
                          <a:solidFill>
                            <a:srgbClr val="7030A0"/>
                          </a:solidFill>
                          <a:effectLst/>
                        </a:rPr>
                        <a:t> </a:t>
                      </a:r>
                      <a:r>
                        <a:rPr lang="sr-Latn-RS" sz="1100" kern="1200" dirty="0" err="1" smtClean="0">
                          <a:solidFill>
                            <a:srgbClr val="7030A0"/>
                          </a:solidFill>
                          <a:effectLst/>
                        </a:rPr>
                        <a:t>methods</a:t>
                      </a:r>
                      <a:r>
                        <a:rPr lang="sr-Latn-RS" sz="1070" kern="1200" dirty="0" smtClean="0">
                          <a:solidFill>
                            <a:srgbClr val="7030A0"/>
                          </a:solidFill>
                          <a:effectLst/>
                          <a:latin typeface="Gill Sans Light (Body)"/>
                        </a:rPr>
                        <a:t>:</a:t>
                      </a:r>
                      <a:endParaRPr lang="en-US" sz="107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sr-Latn-RS" sz="1070" kern="1200" dirty="0" err="1" smtClean="0">
                          <a:solidFill>
                            <a:srgbClr val="7030A0"/>
                          </a:solidFill>
                          <a:effectLst/>
                          <a:latin typeface="Gill Sans Light (Body)"/>
                        </a:rPr>
                        <a:t>Equipment</a:t>
                      </a:r>
                      <a:r>
                        <a:rPr lang="sr-Latn-RS" sz="1070" kern="1200" dirty="0" smtClean="0">
                          <a:solidFill>
                            <a:srgbClr val="7030A0"/>
                          </a:solidFill>
                          <a:effectLst/>
                          <a:latin typeface="Gill Sans Light (Body)"/>
                        </a:rPr>
                        <a:t>: </a:t>
                      </a:r>
                      <a:r>
                        <a:rPr lang="sr-Latn-RS" sz="1070" kern="1200" dirty="0" err="1" smtClean="0">
                          <a:solidFill>
                            <a:srgbClr val="7030A0"/>
                          </a:solidFill>
                          <a:effectLst/>
                          <a:latin typeface="Gill Sans Light (Body)"/>
                        </a:rPr>
                        <a:t>Software</a:t>
                      </a:r>
                      <a:r>
                        <a:rPr lang="sr-Latn-RS" sz="1070" kern="1200" dirty="0" smtClean="0">
                          <a:solidFill>
                            <a:srgbClr val="7030A0"/>
                          </a:solidFill>
                          <a:effectLst/>
                          <a:latin typeface="Gill Sans Light (Body)"/>
                        </a:rPr>
                        <a:t> SPSS </a:t>
                      </a:r>
                      <a:r>
                        <a:rPr lang="sr-Latn-RS" sz="1070" kern="1200" dirty="0" err="1" smtClean="0">
                          <a:solidFill>
                            <a:srgbClr val="7030A0"/>
                          </a:solidFill>
                          <a:effectLst/>
                          <a:latin typeface="Gill Sans Light (Body)"/>
                        </a:rPr>
                        <a:t>ver</a:t>
                      </a:r>
                      <a:r>
                        <a:rPr lang="sr-Latn-RS" sz="1070" kern="1200" dirty="0" smtClean="0">
                          <a:solidFill>
                            <a:srgbClr val="7030A0"/>
                          </a:solidFill>
                          <a:effectLst/>
                          <a:latin typeface="Gill Sans Light (Body)"/>
                        </a:rPr>
                        <a:t>. 25, </a:t>
                      </a:r>
                      <a:r>
                        <a:rPr lang="sr-Latn-RS" sz="1070" kern="1200" dirty="0" err="1" smtClean="0">
                          <a:solidFill>
                            <a:srgbClr val="7030A0"/>
                          </a:solidFill>
                          <a:effectLst/>
                          <a:latin typeface="Gill Sans Light (Body)"/>
                        </a:rPr>
                        <a:t>TreeAge</a:t>
                      </a:r>
                      <a:endParaRPr lang="sr-Latn-RS" sz="1070" kern="1200" dirty="0" smtClean="0">
                        <a:solidFill>
                          <a:srgbClr val="7030A0"/>
                        </a:solidFill>
                        <a:effectLst/>
                        <a:latin typeface="Gill Sans Light (Body)"/>
                      </a:endParaRPr>
                    </a:p>
                    <a:p>
                      <a:pPr algn="l">
                        <a:spcAft>
                          <a:spcPts val="0"/>
                        </a:spcAft>
                      </a:pPr>
                      <a:r>
                        <a:rPr lang="sr-Latn-RS" sz="1070" kern="1200" dirty="0" err="1" smtClean="0">
                          <a:solidFill>
                            <a:srgbClr val="7030A0"/>
                          </a:solidFill>
                          <a:effectLst/>
                          <a:latin typeface="Gill Sans Light (Body)"/>
                        </a:rPr>
                        <a:t>Methods</a:t>
                      </a:r>
                      <a:r>
                        <a:rPr lang="sr-Latn-RS" sz="1070" kern="1200" dirty="0" smtClean="0">
                          <a:solidFill>
                            <a:srgbClr val="7030A0"/>
                          </a:solidFill>
                          <a:effectLst/>
                          <a:latin typeface="Gill Sans Light (Body)"/>
                        </a:rPr>
                        <a:t>: </a:t>
                      </a:r>
                      <a:r>
                        <a:rPr lang="sr-Latn-RS" sz="1070" kern="1200" dirty="0" err="1" smtClean="0">
                          <a:solidFill>
                            <a:srgbClr val="7030A0"/>
                          </a:solidFill>
                          <a:effectLst/>
                          <a:latin typeface="Gill Sans Light (Body)"/>
                        </a:rPr>
                        <a:t>qualitative</a:t>
                      </a:r>
                      <a:r>
                        <a:rPr lang="sr-Latn-RS" sz="1070" kern="1200" dirty="0" smtClean="0">
                          <a:solidFill>
                            <a:srgbClr val="7030A0"/>
                          </a:solidFill>
                          <a:effectLst/>
                          <a:latin typeface="Gill Sans Light (Body)"/>
                        </a:rPr>
                        <a:t> </a:t>
                      </a:r>
                      <a:r>
                        <a:rPr lang="sr-Latn-RS" sz="1070" kern="1200" dirty="0" err="1" smtClean="0">
                          <a:solidFill>
                            <a:srgbClr val="7030A0"/>
                          </a:solidFill>
                          <a:effectLst/>
                          <a:latin typeface="Gill Sans Light (Body)"/>
                        </a:rPr>
                        <a:t>and</a:t>
                      </a:r>
                      <a:r>
                        <a:rPr lang="sr-Latn-RS" sz="1070" kern="1200" dirty="0" smtClean="0">
                          <a:solidFill>
                            <a:srgbClr val="7030A0"/>
                          </a:solidFill>
                          <a:effectLst/>
                          <a:latin typeface="Gill Sans Light (Body)"/>
                        </a:rPr>
                        <a:t> </a:t>
                      </a:r>
                      <a:r>
                        <a:rPr lang="sr-Latn-RS" sz="1070" kern="1200" dirty="0" err="1" smtClean="0">
                          <a:solidFill>
                            <a:srgbClr val="7030A0"/>
                          </a:solidFill>
                          <a:effectLst/>
                          <a:latin typeface="Gill Sans Light (Body)"/>
                        </a:rPr>
                        <a:t>quantitative</a:t>
                      </a:r>
                      <a:r>
                        <a:rPr lang="sr-Latn-RS" sz="1070" kern="1200" dirty="0" smtClean="0">
                          <a:solidFill>
                            <a:srgbClr val="7030A0"/>
                          </a:solidFill>
                          <a:effectLst/>
                          <a:latin typeface="Gill Sans Light (Body)"/>
                        </a:rPr>
                        <a:t> </a:t>
                      </a:r>
                      <a:r>
                        <a:rPr lang="sr-Latn-RS" sz="1070" kern="1200" dirty="0" err="1" smtClean="0">
                          <a:solidFill>
                            <a:srgbClr val="7030A0"/>
                          </a:solidFill>
                          <a:effectLst/>
                          <a:latin typeface="Gill Sans Light (Body)"/>
                        </a:rPr>
                        <a:t>researches</a:t>
                      </a:r>
                      <a:r>
                        <a:rPr lang="sr-Latn-RS" sz="1070" kern="1200" dirty="0" smtClean="0">
                          <a:solidFill>
                            <a:srgbClr val="7030A0"/>
                          </a:solidFill>
                          <a:effectLst/>
                          <a:latin typeface="Gill Sans Light (Body)"/>
                        </a:rPr>
                        <a:t> in </a:t>
                      </a:r>
                      <a:r>
                        <a:rPr lang="sr-Latn-RS" sz="1070" kern="1200" dirty="0" err="1" smtClean="0">
                          <a:solidFill>
                            <a:srgbClr val="7030A0"/>
                          </a:solidFill>
                          <a:effectLst/>
                          <a:latin typeface="Gill Sans Light (Body)"/>
                        </a:rPr>
                        <a:t>pharmaceutical</a:t>
                      </a:r>
                      <a:r>
                        <a:rPr lang="sr-Latn-RS" sz="1070" kern="1200" dirty="0" smtClean="0">
                          <a:solidFill>
                            <a:srgbClr val="7030A0"/>
                          </a:solidFill>
                          <a:effectLst/>
                          <a:latin typeface="Gill Sans Light (Body)"/>
                        </a:rPr>
                        <a:t> </a:t>
                      </a:r>
                      <a:r>
                        <a:rPr lang="sr-Latn-RS" sz="1070" kern="1200" dirty="0" err="1" smtClean="0">
                          <a:solidFill>
                            <a:srgbClr val="7030A0"/>
                          </a:solidFill>
                          <a:effectLst/>
                          <a:latin typeface="Gill Sans Light (Body)"/>
                        </a:rPr>
                        <a:t>practice</a:t>
                      </a:r>
                      <a:r>
                        <a:rPr lang="sr-Latn-RS" sz="1070" kern="1200" dirty="0" smtClean="0">
                          <a:solidFill>
                            <a:srgbClr val="7030A0"/>
                          </a:solidFill>
                          <a:effectLst/>
                          <a:latin typeface="Gill Sans Light (Body)"/>
                        </a:rPr>
                        <a:t> (</a:t>
                      </a:r>
                      <a:r>
                        <a:rPr lang="sr-Latn-RS" sz="1070" kern="1200" dirty="0" err="1" smtClean="0">
                          <a:solidFill>
                            <a:srgbClr val="7030A0"/>
                          </a:solidFill>
                          <a:effectLst/>
                          <a:latin typeface="Gill Sans Light (Body)"/>
                        </a:rPr>
                        <a:t>including</a:t>
                      </a:r>
                      <a:r>
                        <a:rPr lang="sr-Latn-RS" sz="1070" kern="1200" dirty="0" smtClean="0">
                          <a:solidFill>
                            <a:srgbClr val="7030A0"/>
                          </a:solidFill>
                          <a:effectLst/>
                          <a:latin typeface="Gill Sans Light (Body)"/>
                        </a:rPr>
                        <a:t> </a:t>
                      </a:r>
                      <a:r>
                        <a:rPr lang="sr-Latn-RS" sz="1070" kern="1200" dirty="0" err="1" smtClean="0">
                          <a:solidFill>
                            <a:srgbClr val="7030A0"/>
                          </a:solidFill>
                          <a:effectLst/>
                          <a:latin typeface="Gill Sans Light (Body)"/>
                        </a:rPr>
                        <a:t>pharmacoepidemiological</a:t>
                      </a:r>
                      <a:r>
                        <a:rPr lang="sr-Latn-RS" sz="1070" kern="1200" dirty="0" smtClean="0">
                          <a:solidFill>
                            <a:srgbClr val="7030A0"/>
                          </a:solidFill>
                          <a:effectLst/>
                          <a:latin typeface="Gill Sans Light (Body)"/>
                        </a:rPr>
                        <a:t>, </a:t>
                      </a:r>
                      <a:r>
                        <a:rPr lang="sr-Latn-RS" sz="1070" kern="1200" dirty="0" err="1" smtClean="0">
                          <a:solidFill>
                            <a:srgbClr val="7030A0"/>
                          </a:solidFill>
                          <a:effectLst/>
                          <a:latin typeface="Gill Sans Light (Body)"/>
                        </a:rPr>
                        <a:t>pharmacoeconomic</a:t>
                      </a:r>
                      <a:r>
                        <a:rPr lang="sr-Latn-RS" sz="1070" kern="1200" dirty="0" smtClean="0">
                          <a:solidFill>
                            <a:srgbClr val="7030A0"/>
                          </a:solidFill>
                          <a:effectLst/>
                          <a:latin typeface="Gill Sans Light (Body)"/>
                        </a:rPr>
                        <a:t> </a:t>
                      </a:r>
                      <a:r>
                        <a:rPr lang="sr-Latn-RS" sz="1070" kern="1200" dirty="0" err="1" smtClean="0">
                          <a:solidFill>
                            <a:srgbClr val="7030A0"/>
                          </a:solidFill>
                          <a:effectLst/>
                          <a:latin typeface="Gill Sans Light (Body)"/>
                        </a:rPr>
                        <a:t>researches</a:t>
                      </a:r>
                      <a:r>
                        <a:rPr lang="sr-Latn-RS" sz="1070" kern="1200" dirty="0" smtClean="0">
                          <a:solidFill>
                            <a:srgbClr val="7030A0"/>
                          </a:solidFill>
                          <a:effectLst/>
                          <a:latin typeface="Gill Sans Light (Body)"/>
                        </a:rPr>
                        <a:t>, drug </a:t>
                      </a:r>
                      <a:r>
                        <a:rPr lang="sr-Latn-RS" sz="1070" kern="1200" dirty="0" err="1" smtClean="0">
                          <a:solidFill>
                            <a:srgbClr val="7030A0"/>
                          </a:solidFill>
                          <a:effectLst/>
                          <a:latin typeface="Gill Sans Light (Body)"/>
                        </a:rPr>
                        <a:t>use</a:t>
                      </a:r>
                      <a:r>
                        <a:rPr lang="sr-Latn-RS" sz="1070" kern="1200" dirty="0" smtClean="0">
                          <a:solidFill>
                            <a:srgbClr val="7030A0"/>
                          </a:solidFill>
                          <a:effectLst/>
                          <a:latin typeface="Gill Sans Light (Body)"/>
                        </a:rPr>
                        <a:t> </a:t>
                      </a:r>
                      <a:r>
                        <a:rPr lang="sr-Latn-RS" sz="1070" kern="1200" dirty="0" err="1" smtClean="0">
                          <a:solidFill>
                            <a:srgbClr val="7030A0"/>
                          </a:solidFill>
                          <a:effectLst/>
                          <a:latin typeface="Gill Sans Light (Body)"/>
                        </a:rPr>
                        <a:t>research</a:t>
                      </a:r>
                      <a:r>
                        <a:rPr lang="sr-Latn-RS" sz="1070" kern="1200" dirty="0" smtClean="0">
                          <a:solidFill>
                            <a:srgbClr val="7030A0"/>
                          </a:solidFill>
                          <a:effectLst/>
                          <a:latin typeface="Gill Sans Light (Body)"/>
                        </a:rPr>
                        <a:t> </a:t>
                      </a:r>
                      <a:r>
                        <a:rPr lang="sr-Latn-RS" sz="1070" kern="1200" dirty="0" err="1" smtClean="0">
                          <a:solidFill>
                            <a:srgbClr val="7030A0"/>
                          </a:solidFill>
                          <a:effectLst/>
                          <a:latin typeface="Gill Sans Light (Body)"/>
                        </a:rPr>
                        <a:t>and</a:t>
                      </a:r>
                      <a:r>
                        <a:rPr lang="sr-Latn-RS" sz="1070" kern="1200" dirty="0" smtClean="0">
                          <a:solidFill>
                            <a:srgbClr val="7030A0"/>
                          </a:solidFill>
                          <a:effectLst/>
                          <a:latin typeface="Gill Sans Light (Body)"/>
                        </a:rPr>
                        <a:t> </a:t>
                      </a:r>
                      <a:r>
                        <a:rPr lang="sr-Latn-RS" sz="1070" kern="1200" dirty="0" err="1" smtClean="0">
                          <a:solidFill>
                            <a:srgbClr val="7030A0"/>
                          </a:solidFill>
                          <a:effectLst/>
                          <a:latin typeface="Gill Sans Light (Body)"/>
                        </a:rPr>
                        <a:t>many</a:t>
                      </a:r>
                      <a:r>
                        <a:rPr lang="sr-Latn-RS" sz="1070" kern="1200" dirty="0" smtClean="0">
                          <a:solidFill>
                            <a:srgbClr val="7030A0"/>
                          </a:solidFill>
                          <a:effectLst/>
                          <a:latin typeface="Gill Sans Light (Body)"/>
                        </a:rPr>
                        <a:t> </a:t>
                      </a:r>
                      <a:r>
                        <a:rPr lang="sr-Latn-RS" sz="1070" kern="1200" dirty="0" err="1" smtClean="0">
                          <a:solidFill>
                            <a:srgbClr val="7030A0"/>
                          </a:solidFill>
                          <a:effectLst/>
                          <a:latin typeface="Gill Sans Light (Body)"/>
                        </a:rPr>
                        <a:t>others</a:t>
                      </a:r>
                      <a:r>
                        <a:rPr lang="sr-Latn-RS" sz="1070" kern="1200" dirty="0" smtClean="0">
                          <a:solidFill>
                            <a:srgbClr val="7030A0"/>
                          </a:solidFill>
                          <a:effectLst/>
                          <a:latin typeface="Gill Sans Light (Body)"/>
                        </a:rPr>
                        <a:t>)</a:t>
                      </a:r>
                      <a:endParaRPr lang="sr-Latn-RS" sz="1070" kern="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25218">
                <a:tc>
                  <a:txBody>
                    <a:bodyPr/>
                    <a:lstStyle/>
                    <a:p>
                      <a:pPr algn="l">
                        <a:spcAft>
                          <a:spcPts val="0"/>
                        </a:spcAft>
                      </a:pPr>
                      <a:r>
                        <a:rPr lang="sr-Latn-RS" sz="1100" b="0" kern="1200" dirty="0" err="1" smtClean="0">
                          <a:solidFill>
                            <a:srgbClr val="003300"/>
                          </a:solidFill>
                          <a:effectLst/>
                          <a:latin typeface="Gill Sans Light (Body)"/>
                        </a:rPr>
                        <a:t>Projects</a:t>
                      </a:r>
                      <a:r>
                        <a:rPr lang="sr-Latn-RS" sz="1100" b="0" kern="1200" dirty="0" smtClean="0">
                          <a:solidFill>
                            <a:srgbClr val="003300"/>
                          </a:solidFill>
                          <a:effectLst/>
                          <a:latin typeface="Gill Sans Light (Body)"/>
                        </a:rPr>
                        <a:t>/</a:t>
                      </a:r>
                      <a:br>
                        <a:rPr lang="sr-Latn-RS" sz="1100" b="0" kern="1200" dirty="0" smtClean="0">
                          <a:solidFill>
                            <a:srgbClr val="003300"/>
                          </a:solidFill>
                          <a:effectLst/>
                          <a:latin typeface="Gill Sans Light (Body)"/>
                        </a:rPr>
                      </a:br>
                      <a:r>
                        <a:rPr lang="sr-Latn-RS" sz="1100" b="0" kern="1200" dirty="0" err="1" smtClean="0">
                          <a:solidFill>
                            <a:srgbClr val="003300"/>
                          </a:solidFill>
                          <a:effectLst/>
                          <a:latin typeface="Gill Sans Light (Body)"/>
                        </a:rPr>
                        <a:t>funding</a:t>
                      </a:r>
                      <a:r>
                        <a:rPr lang="sr-Latn-RS" sz="1070" b="0" kern="1200" dirty="0" smtClean="0">
                          <a:solidFill>
                            <a:srgbClr val="003300"/>
                          </a:solidFill>
                          <a:effectLst/>
                          <a:latin typeface="Gill Sans Light (Body)"/>
                        </a:rPr>
                        <a:t>:</a:t>
                      </a:r>
                      <a:endParaRPr lang="en-US" sz="107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070" b="0" dirty="0" smtClean="0">
                          <a:solidFill>
                            <a:srgbClr val="003300"/>
                          </a:solidFill>
                          <a:latin typeface="Gill Sans Light (Body)"/>
                        </a:rPr>
                        <a:t>Institutional financing by the Ministry of Education, Science and Technological Development Contract No. 451-03-9/2021-14/200161</a:t>
                      </a:r>
                      <a:r>
                        <a:rPr lang="pt-BR" sz="1070" b="0" dirty="0" smtClean="0">
                          <a:solidFill>
                            <a:srgbClr val="003300"/>
                          </a:solidFill>
                          <a:latin typeface="Gill Sans Light (Body)"/>
                        </a:rPr>
                        <a:t>.</a:t>
                      </a:r>
                      <a:endParaRPr lang="sr-Latn-RS" sz="1070" b="0" dirty="0">
                        <a:solidFill>
                          <a:srgbClr val="003300"/>
                        </a:solidFill>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en-US" sz="1070" b="0" dirty="0" smtClean="0">
                          <a:solidFill>
                            <a:srgbClr val="003300"/>
                          </a:solidFill>
                          <a:latin typeface="Gill Sans Light (Body)"/>
                        </a:rPr>
                        <a:t>Pharmaceutical care service for diabetic patients - development of  e-portal and mobile app as supporting concept  based on the users’ needs/ Innovation Fund Serbia- Assoc. prof Marina </a:t>
                      </a:r>
                      <a:r>
                        <a:rPr lang="en-US" sz="1070" b="0" dirty="0" err="1" smtClean="0">
                          <a:solidFill>
                            <a:srgbClr val="003300"/>
                          </a:solidFill>
                          <a:latin typeface="Gill Sans Light (Body)"/>
                        </a:rPr>
                        <a:t>Odalović</a:t>
                      </a:r>
                      <a:r>
                        <a:rPr lang="en-US" sz="1070" b="0" dirty="0" smtClean="0">
                          <a:solidFill>
                            <a:srgbClr val="003300"/>
                          </a:solidFill>
                          <a:latin typeface="Gill Sans Light (Body)"/>
                        </a:rPr>
                        <a:t>, leading researcher</a:t>
                      </a:r>
                    </a:p>
                    <a:p>
                      <a:pPr marL="0" marR="0" indent="0" algn="l" defTabSz="584200" eaLnBrk="1" fontAlgn="auto" latinLnBrk="0" hangingPunct="1">
                        <a:lnSpc>
                          <a:spcPct val="115000"/>
                        </a:lnSpc>
                        <a:spcBef>
                          <a:spcPts val="0"/>
                        </a:spcBef>
                        <a:spcAft>
                          <a:spcPts val="0"/>
                        </a:spcAft>
                        <a:buClrTx/>
                        <a:buSzTx/>
                        <a:buFontTx/>
                        <a:buNone/>
                        <a:tabLst/>
                        <a:defRPr/>
                      </a:pPr>
                      <a:r>
                        <a:rPr lang="en-US" sz="1070" b="0" dirty="0" smtClean="0">
                          <a:solidFill>
                            <a:srgbClr val="003300"/>
                          </a:solidFill>
                          <a:latin typeface="Gill Sans Light (Body)"/>
                        </a:rPr>
                        <a:t>COST CA 19132 „European network to advance best practices &amp; technology on medication adherence“, 2020-2024</a:t>
                      </a:r>
                    </a:p>
                    <a:p>
                      <a:pPr marL="0" marR="0" indent="0" algn="l" defTabSz="584200" eaLnBrk="1" fontAlgn="auto" latinLnBrk="0" hangingPunct="1">
                        <a:lnSpc>
                          <a:spcPct val="115000"/>
                        </a:lnSpc>
                        <a:spcBef>
                          <a:spcPts val="0"/>
                        </a:spcBef>
                        <a:spcAft>
                          <a:spcPts val="0"/>
                        </a:spcAft>
                        <a:buClrTx/>
                        <a:buSzTx/>
                        <a:buFontTx/>
                        <a:buNone/>
                        <a:tabLst/>
                        <a:defRPr/>
                      </a:pPr>
                      <a:r>
                        <a:rPr lang="en-US" sz="1070" b="0" dirty="0" smtClean="0">
                          <a:solidFill>
                            <a:srgbClr val="003300"/>
                          </a:solidFill>
                          <a:latin typeface="Gill Sans Light (Body)"/>
                        </a:rPr>
                        <a:t>COST CA 19113 „The European Researchers' Network Working on Second Victims“, 2020-2024</a:t>
                      </a:r>
                      <a:endParaRPr lang="en-US" sz="107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362148">
                <a:tc>
                  <a:txBody>
                    <a:bodyPr/>
                    <a:lstStyle/>
                    <a:p>
                      <a:pPr algn="l">
                        <a:spcAft>
                          <a:spcPts val="0"/>
                        </a:spcAft>
                      </a:pPr>
                      <a:r>
                        <a:rPr lang="sr-Latn-RS" sz="1100" kern="1200" dirty="0" err="1" smtClean="0">
                          <a:solidFill>
                            <a:srgbClr val="7030A0"/>
                          </a:solidFill>
                          <a:effectLst/>
                        </a:rPr>
                        <a:t>Collaborations</a:t>
                      </a:r>
                      <a:r>
                        <a:rPr lang="sr-Latn-RS" sz="1070" kern="1200" dirty="0" smtClean="0">
                          <a:solidFill>
                            <a:srgbClr val="7030A0"/>
                          </a:solidFill>
                          <a:effectLst/>
                          <a:latin typeface="Gill Sans Light (Body)"/>
                        </a:rPr>
                        <a:t>: </a:t>
                      </a:r>
                      <a:endParaRPr lang="en-US" sz="107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070" kern="1200" dirty="0" smtClean="0">
                          <a:solidFill>
                            <a:srgbClr val="7030A0"/>
                          </a:solidFill>
                          <a:effectLst/>
                          <a:latin typeface="Gill Sans Light (Body)"/>
                        </a:rPr>
                        <a:t>- International </a:t>
                      </a:r>
                      <a:r>
                        <a:rPr lang="en-US" sz="1070" kern="1200" dirty="0" err="1" smtClean="0">
                          <a:solidFill>
                            <a:srgbClr val="7030A0"/>
                          </a:solidFill>
                          <a:effectLst/>
                          <a:latin typeface="Gill Sans Light (Body)"/>
                        </a:rPr>
                        <a:t>colaboration</a:t>
                      </a:r>
                      <a:r>
                        <a:rPr lang="en-US" sz="1070" kern="1200" dirty="0" smtClean="0">
                          <a:solidFill>
                            <a:srgbClr val="7030A0"/>
                          </a:solidFill>
                          <a:effectLst/>
                          <a:latin typeface="Gill Sans Light (Body)"/>
                        </a:rPr>
                        <a:t> and cooperation with other academic institutions: (Lithuanian University of Health Sciences in Kaunas - Faculty of Pharmacy, University of Sarajevo - Faculty of Pharmacy, Trinity College Dublin - The School of Pharmacy and Pharmaceutical Sciences, Medical University of Sofia - Faculty of Pharmacy, The Charles University in Prague - Faculty of Pharmacy, University of Medicine and Pharmacy "Carol Davila" Bucharest - Faculty of Pharmacy)</a:t>
                      </a:r>
                    </a:p>
                    <a:p>
                      <a:pPr marL="0" marR="0" indent="0" algn="l" defTabSz="584200" eaLnBrk="1" fontAlgn="auto" latinLnBrk="0" hangingPunct="1">
                        <a:lnSpc>
                          <a:spcPct val="115000"/>
                        </a:lnSpc>
                        <a:spcBef>
                          <a:spcPts val="0"/>
                        </a:spcBef>
                        <a:spcAft>
                          <a:spcPts val="0"/>
                        </a:spcAft>
                        <a:buClrTx/>
                        <a:buSzTx/>
                        <a:buFontTx/>
                        <a:buNone/>
                        <a:tabLst/>
                        <a:defRPr/>
                      </a:pPr>
                      <a:r>
                        <a:rPr lang="en-US" sz="1070" kern="1200" dirty="0" smtClean="0">
                          <a:solidFill>
                            <a:srgbClr val="7030A0"/>
                          </a:solidFill>
                          <a:effectLst/>
                          <a:latin typeface="Gill Sans Light (Body)"/>
                        </a:rPr>
                        <a:t>- Cooperation with other academic institutions: Faculty of Medicine, University of Novi Sad</a:t>
                      </a:r>
                    </a:p>
                    <a:p>
                      <a:pPr marL="0" marR="0" indent="0" algn="l" defTabSz="584200" eaLnBrk="1" fontAlgn="auto" latinLnBrk="0" hangingPunct="1">
                        <a:lnSpc>
                          <a:spcPct val="115000"/>
                        </a:lnSpc>
                        <a:spcBef>
                          <a:spcPts val="0"/>
                        </a:spcBef>
                        <a:spcAft>
                          <a:spcPts val="0"/>
                        </a:spcAft>
                        <a:buClrTx/>
                        <a:buSzTx/>
                        <a:buFontTx/>
                        <a:buNone/>
                        <a:tabLst/>
                        <a:defRPr/>
                      </a:pPr>
                      <a:r>
                        <a:rPr lang="en-US" sz="1070" kern="1200" dirty="0" smtClean="0">
                          <a:solidFill>
                            <a:srgbClr val="7030A0"/>
                          </a:solidFill>
                          <a:effectLst/>
                          <a:latin typeface="Gill Sans Light (Body)"/>
                        </a:rPr>
                        <a:t>- Cooperation with other ministries and organizations: Pharmaceutical Chamber of Serbia, Serbian Chamber of Commerce, Ministry of Health, Institute of Public Health of Serbia "</a:t>
                      </a:r>
                      <a:r>
                        <a:rPr lang="en-US" sz="1070" kern="1200" dirty="0" err="1" smtClean="0">
                          <a:solidFill>
                            <a:srgbClr val="7030A0"/>
                          </a:solidFill>
                          <a:effectLst/>
                          <a:latin typeface="Gill Sans Light (Body)"/>
                        </a:rPr>
                        <a:t>Dr</a:t>
                      </a:r>
                      <a:r>
                        <a:rPr lang="en-US" sz="1070" kern="1200" dirty="0" smtClean="0">
                          <a:solidFill>
                            <a:srgbClr val="7030A0"/>
                          </a:solidFill>
                          <a:effectLst/>
                          <a:latin typeface="Gill Sans Light (Body)"/>
                        </a:rPr>
                        <a:t> Milan </a:t>
                      </a:r>
                      <a:r>
                        <a:rPr lang="en-US" sz="1070" kern="1200" dirty="0" err="1" smtClean="0">
                          <a:solidFill>
                            <a:srgbClr val="7030A0"/>
                          </a:solidFill>
                          <a:effectLst/>
                          <a:latin typeface="Gill Sans Light (Body)"/>
                        </a:rPr>
                        <a:t>Jovanovic</a:t>
                      </a:r>
                      <a:r>
                        <a:rPr lang="en-US" sz="1070" kern="1200" dirty="0" smtClean="0">
                          <a:solidFill>
                            <a:srgbClr val="7030A0"/>
                          </a:solidFill>
                          <a:effectLst/>
                          <a:latin typeface="Gill Sans Light (Body)"/>
                        </a:rPr>
                        <a:t> </a:t>
                      </a:r>
                      <a:r>
                        <a:rPr lang="en-US" sz="1070" kern="1200" dirty="0" err="1" smtClean="0">
                          <a:solidFill>
                            <a:srgbClr val="7030A0"/>
                          </a:solidFill>
                          <a:effectLst/>
                          <a:latin typeface="Gill Sans Light (Body)"/>
                        </a:rPr>
                        <a:t>Batut</a:t>
                      </a:r>
                      <a:r>
                        <a:rPr lang="en-US" sz="1070" kern="1200" dirty="0" smtClean="0">
                          <a:solidFill>
                            <a:srgbClr val="7030A0"/>
                          </a:solidFill>
                          <a:effectLst/>
                          <a:latin typeface="Gill Sans Light (Body)"/>
                        </a:rPr>
                        <a:t>", Agency for Accreditation of Health Care Institutions of Serbia</a:t>
                      </a:r>
                      <a:endParaRPr lang="en-US" sz="1070" kern="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1026" name="Picture 2" descr="Dr sc. Dušanka Krajnovi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1697" y="1326823"/>
            <a:ext cx="1118952" cy="1427865"/>
          </a:xfrm>
          <a:prstGeom prst="rect">
            <a:avLst/>
          </a:prstGeom>
          <a:noFill/>
          <a:ln w="63500">
            <a:solidFill>
              <a:srgbClr val="ADCD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46885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99954" y="1007449"/>
            <a:ext cx="5761355" cy="4320540"/>
          </a:xfrm>
          <a:prstGeom prst="rect">
            <a:avLst/>
          </a:prstGeom>
          <a:blipFill>
            <a:blip r:embed="rId2" cstate="print"/>
            <a:stretch>
              <a:fillRect/>
            </a:stretch>
          </a:blip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sp>
        <p:nvSpPr>
          <p:cNvPr id="4" name="object 4"/>
          <p:cNvSpPr/>
          <p:nvPr/>
        </p:nvSpPr>
        <p:spPr>
          <a:xfrm>
            <a:off x="726281" y="5393351"/>
            <a:ext cx="6108700" cy="4292600"/>
          </a:xfrm>
          <a:prstGeom prst="rect">
            <a:avLst/>
          </a:prstGeom>
          <a:blipFill>
            <a:blip r:embed="rId3" cstate="print"/>
            <a:stretch>
              <a:fillRect/>
            </a:stretch>
          </a:blip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pic>
        <p:nvPicPr>
          <p:cNvPr id="5" name="Picture 4">
            <a:extLst>
              <a:ext uri="{FF2B5EF4-FFF2-40B4-BE49-F238E27FC236}">
                <a16:creationId xmlns:a16="http://schemas.microsoft.com/office/drawing/2014/main" id="{5CEBFA4A-52BE-F847-892D-EE50429DEC3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259" y="80289"/>
            <a:ext cx="711200" cy="838200"/>
          </a:xfrm>
          <a:prstGeom prst="rect">
            <a:avLst/>
          </a:prstGeom>
        </p:spPr>
      </p:pic>
      <p:pic>
        <p:nvPicPr>
          <p:cNvPr id="6" name="Picture 5">
            <a:extLst>
              <a:ext uri="{FF2B5EF4-FFF2-40B4-BE49-F238E27FC236}">
                <a16:creationId xmlns:a16="http://schemas.microsoft.com/office/drawing/2014/main" id="{BC777561-BAC0-7247-B887-06FA06A5E3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56659" y="71041"/>
            <a:ext cx="1054800" cy="847448"/>
          </a:xfrm>
          <a:prstGeom prst="rect">
            <a:avLst/>
          </a:prstGeom>
        </p:spPr>
      </p:pic>
    </p:spTree>
    <p:extLst>
      <p:ext uri="{BB962C8B-B14F-4D97-AF65-F5344CB8AC3E}">
        <p14:creationId xmlns:p14="http://schemas.microsoft.com/office/powerpoint/2010/main" val="31536245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8311" y="1835033"/>
            <a:ext cx="6484641" cy="8274573"/>
          </a:xfrm>
          <a:prstGeom prst="rect">
            <a:avLst/>
          </a:prstGeom>
        </p:spPr>
        <p:txBody>
          <a:bodyPr wrap="square">
            <a:spAutoFit/>
          </a:bodyPr>
          <a:lstStyle/>
          <a:p>
            <a:pPr algn="l">
              <a:spcAft>
                <a:spcPts val="300"/>
              </a:spcAft>
            </a:pPr>
            <a:r>
              <a:rPr lang="sr-Latn-RS" sz="1100" i="0" dirty="0">
                <a:solidFill>
                  <a:srgbClr val="7030A0"/>
                </a:solidFill>
                <a:latin typeface="Gill Sans Light (Body)"/>
                <a:ea typeface="Times New Roman"/>
                <a:cs typeface="Times New Roman"/>
              </a:rPr>
              <a:t>Selected publications</a:t>
            </a:r>
            <a:endParaRPr lang="sr-Latn-RS" sz="1100" i="0" kern="1200" dirty="0" smtClean="0">
              <a:solidFill>
                <a:srgbClr val="7030A0"/>
              </a:solidFill>
              <a:latin typeface="Gill Sans Light (Body)"/>
              <a:ea typeface="Times New Roman"/>
              <a:cs typeface="Arial"/>
            </a:endParaRPr>
          </a:p>
          <a:p>
            <a:pPr marL="180975" lvl="0" indent="-180975" algn="l"/>
            <a:r>
              <a:rPr lang="en-US" sz="840" dirty="0" err="1">
                <a:solidFill>
                  <a:srgbClr val="7030A0"/>
                </a:solidFill>
                <a:latin typeface="Gill Sans Light (Body)"/>
              </a:rPr>
              <a:t>Timic</a:t>
            </a:r>
            <a:r>
              <a:rPr lang="en-US" sz="840" dirty="0">
                <a:solidFill>
                  <a:srgbClr val="7030A0"/>
                </a:solidFill>
                <a:latin typeface="Gill Sans Light (Body)"/>
              </a:rPr>
              <a:t> J, </a:t>
            </a:r>
            <a:r>
              <a:rPr lang="en-US" sz="840" dirty="0" err="1">
                <a:solidFill>
                  <a:srgbClr val="7030A0"/>
                </a:solidFill>
                <a:latin typeface="Gill Sans Light (Body)"/>
              </a:rPr>
              <a:t>Kotur-Stevuljevic</a:t>
            </a:r>
            <a:r>
              <a:rPr lang="en-US" sz="840" dirty="0">
                <a:solidFill>
                  <a:srgbClr val="7030A0"/>
                </a:solidFill>
                <a:latin typeface="Gill Sans Light (Body)"/>
              </a:rPr>
              <a:t> J,</a:t>
            </a:r>
            <a:r>
              <a:rPr lang="en-US" sz="840" baseline="30000" dirty="0">
                <a:solidFill>
                  <a:srgbClr val="7030A0"/>
                </a:solidFill>
                <a:latin typeface="Gill Sans Light (Body)"/>
              </a:rPr>
              <a:t> </a:t>
            </a:r>
            <a:r>
              <a:rPr lang="en-US" sz="840" dirty="0">
                <a:solidFill>
                  <a:srgbClr val="7030A0"/>
                </a:solidFill>
                <a:latin typeface="Gill Sans Light (Body)"/>
              </a:rPr>
              <a:t>Boeing H, </a:t>
            </a:r>
            <a:r>
              <a:rPr lang="en-US" sz="840" b="1" dirty="0" err="1">
                <a:solidFill>
                  <a:srgbClr val="7030A0"/>
                </a:solidFill>
                <a:latin typeface="Gill Sans Light (Body)"/>
              </a:rPr>
              <a:t>Krajnovic</a:t>
            </a:r>
            <a:r>
              <a:rPr lang="en-US" sz="840" b="1" dirty="0">
                <a:solidFill>
                  <a:srgbClr val="7030A0"/>
                </a:solidFill>
                <a:latin typeface="Gill Sans Light (Body)"/>
              </a:rPr>
              <a:t> D,</a:t>
            </a:r>
            <a:r>
              <a:rPr lang="en-US" sz="840" dirty="0">
                <a:solidFill>
                  <a:srgbClr val="7030A0"/>
                </a:solidFill>
                <a:latin typeface="Gill Sans Light (Body)"/>
              </a:rPr>
              <a:t> </a:t>
            </a:r>
            <a:r>
              <a:rPr lang="en-US" sz="840" dirty="0" err="1">
                <a:solidFill>
                  <a:srgbClr val="7030A0"/>
                </a:solidFill>
                <a:latin typeface="Gill Sans Light (Body)"/>
              </a:rPr>
              <a:t>Djordjevic</a:t>
            </a:r>
            <a:r>
              <a:rPr lang="en-US" sz="840" dirty="0">
                <a:solidFill>
                  <a:srgbClr val="7030A0"/>
                </a:solidFill>
                <a:latin typeface="Gill Sans Light (Body)"/>
              </a:rPr>
              <a:t> B, </a:t>
            </a:r>
            <a:r>
              <a:rPr lang="en-US" sz="840" dirty="0" err="1">
                <a:solidFill>
                  <a:srgbClr val="7030A0"/>
                </a:solidFill>
                <a:latin typeface="Gill Sans Light (Body)"/>
              </a:rPr>
              <a:t>Sobajic</a:t>
            </a:r>
            <a:r>
              <a:rPr lang="en-US" sz="840" dirty="0">
                <a:solidFill>
                  <a:srgbClr val="7030A0"/>
                </a:solidFill>
                <a:latin typeface="Gill Sans Light (Body)"/>
              </a:rPr>
              <a:t> </a:t>
            </a:r>
            <a:r>
              <a:rPr lang="en-US" sz="840" dirty="0" smtClean="0">
                <a:solidFill>
                  <a:srgbClr val="7030A0"/>
                </a:solidFill>
                <a:latin typeface="Gill Sans Light (Body)"/>
              </a:rPr>
              <a:t>S</a:t>
            </a:r>
            <a:r>
              <a:rPr lang="sr-Latn-RS" sz="840" dirty="0" smtClean="0">
                <a:solidFill>
                  <a:srgbClr val="7030A0"/>
                </a:solidFill>
                <a:latin typeface="Gill Sans Light (Body)"/>
              </a:rPr>
              <a:t>.</a:t>
            </a:r>
            <a:r>
              <a:rPr lang="en-US" sz="840" baseline="30000" dirty="0" smtClean="0">
                <a:solidFill>
                  <a:srgbClr val="7030A0"/>
                </a:solidFill>
                <a:latin typeface="Gill Sans Light (Body)"/>
              </a:rPr>
              <a:t> </a:t>
            </a:r>
            <a:r>
              <a:rPr lang="en-US" sz="840" dirty="0">
                <a:solidFill>
                  <a:srgbClr val="7030A0"/>
                </a:solidFill>
                <a:latin typeface="Gill Sans Light (Body)"/>
              </a:rPr>
              <a:t>A cross-sectional survey of salty snack consumption among Serbian urban-living students and their contribution to salt intake. Nutrients 2020; 12, 3290; doi:10.3390/nu12113290 </a:t>
            </a:r>
          </a:p>
          <a:p>
            <a:pPr marL="180975" lvl="0" indent="-180975" algn="l"/>
            <a:r>
              <a:rPr lang="en-US" sz="840" b="1" dirty="0" err="1">
                <a:solidFill>
                  <a:srgbClr val="003300"/>
                </a:solidFill>
                <a:latin typeface="Gill Sans Light (Body)"/>
              </a:rPr>
              <a:t>Krajnović</a:t>
            </a:r>
            <a:r>
              <a:rPr lang="en-US" sz="840" b="1" dirty="0">
                <a:solidFill>
                  <a:srgbClr val="003300"/>
                </a:solidFill>
                <a:latin typeface="Gill Sans Light (Body)"/>
              </a:rPr>
              <a:t> D,</a:t>
            </a:r>
            <a:r>
              <a:rPr lang="en-US" sz="840" dirty="0">
                <a:solidFill>
                  <a:srgbClr val="003300"/>
                </a:solidFill>
                <a:latin typeface="Gill Sans Light (Body)"/>
              </a:rPr>
              <a:t> </a:t>
            </a:r>
            <a:r>
              <a:rPr lang="en-US" sz="840" dirty="0" err="1">
                <a:solidFill>
                  <a:srgbClr val="003300"/>
                </a:solidFill>
                <a:latin typeface="Gill Sans Light (Body)"/>
              </a:rPr>
              <a:t>Jocić</a:t>
            </a:r>
            <a:r>
              <a:rPr lang="en-US" sz="840" dirty="0">
                <a:solidFill>
                  <a:srgbClr val="003300"/>
                </a:solidFill>
                <a:latin typeface="Gill Sans Light (Body)"/>
              </a:rPr>
              <a:t> D. Experience and Attitudes Toward Informed Consent in Pharmacy Practice Research: Do Pharmacists Care? Science and Engineering Ethics. </a:t>
            </a:r>
            <a:r>
              <a:rPr lang="en-US" sz="840" dirty="0" err="1">
                <a:solidFill>
                  <a:srgbClr val="003300"/>
                </a:solidFill>
                <a:latin typeface="Gill Sans Light (Body)"/>
              </a:rPr>
              <a:t>Sci</a:t>
            </a:r>
            <a:r>
              <a:rPr lang="en-US" sz="840" dirty="0">
                <a:solidFill>
                  <a:srgbClr val="003300"/>
                </a:solidFill>
                <a:latin typeface="Gill Sans Light (Body)"/>
              </a:rPr>
              <a:t> </a:t>
            </a:r>
            <a:r>
              <a:rPr lang="en-US" sz="840" dirty="0" err="1">
                <a:solidFill>
                  <a:srgbClr val="003300"/>
                </a:solidFill>
                <a:latin typeface="Gill Sans Light (Body)"/>
              </a:rPr>
              <a:t>Eng</a:t>
            </a:r>
            <a:r>
              <a:rPr lang="en-US" sz="840" dirty="0">
                <a:solidFill>
                  <a:srgbClr val="003300"/>
                </a:solidFill>
                <a:latin typeface="Gill Sans Light (Body)"/>
              </a:rPr>
              <a:t> Ethics 2017; Dec;23(6):1529-1539. </a:t>
            </a:r>
            <a:r>
              <a:rPr lang="en-US" sz="840" dirty="0" err="1">
                <a:solidFill>
                  <a:srgbClr val="003300"/>
                </a:solidFill>
                <a:latin typeface="Gill Sans Light (Body)"/>
              </a:rPr>
              <a:t>doi</a:t>
            </a:r>
            <a:r>
              <a:rPr lang="en-US" sz="840" dirty="0">
                <a:solidFill>
                  <a:srgbClr val="003300"/>
                </a:solidFill>
                <a:latin typeface="Gill Sans Light (Body)"/>
              </a:rPr>
              <a:t>: 10.1007/s11948-016-9853-3. </a:t>
            </a:r>
            <a:r>
              <a:rPr lang="en-US" sz="840" dirty="0" err="1">
                <a:solidFill>
                  <a:srgbClr val="003300"/>
                </a:solidFill>
                <a:latin typeface="Gill Sans Light (Body)"/>
              </a:rPr>
              <a:t>Epub</a:t>
            </a:r>
            <a:r>
              <a:rPr lang="en-US" sz="840" dirty="0">
                <a:solidFill>
                  <a:srgbClr val="003300"/>
                </a:solidFill>
                <a:latin typeface="Gill Sans Light (Body)"/>
              </a:rPr>
              <a:t> 2016 </a:t>
            </a:r>
          </a:p>
          <a:p>
            <a:pPr marL="180975" lvl="0" indent="-180975" algn="l"/>
            <a:r>
              <a:rPr lang="en-US" sz="840" b="1" dirty="0" err="1">
                <a:solidFill>
                  <a:srgbClr val="7030A0"/>
                </a:solidFill>
                <a:latin typeface="Gill Sans Light (Body)"/>
              </a:rPr>
              <a:t>Krajnović</a:t>
            </a:r>
            <a:r>
              <a:rPr lang="en-US" sz="840" b="1" dirty="0">
                <a:solidFill>
                  <a:srgbClr val="7030A0"/>
                </a:solidFill>
                <a:latin typeface="Gill Sans Light (Body)"/>
              </a:rPr>
              <a:t> D,</a:t>
            </a:r>
            <a:r>
              <a:rPr lang="en-US" sz="840" dirty="0">
                <a:solidFill>
                  <a:srgbClr val="7030A0"/>
                </a:solidFill>
                <a:latin typeface="Gill Sans Light (Body)"/>
              </a:rPr>
              <a:t> </a:t>
            </a:r>
            <a:r>
              <a:rPr lang="en-US" sz="840" dirty="0" err="1">
                <a:solidFill>
                  <a:srgbClr val="7030A0"/>
                </a:solidFill>
                <a:latin typeface="Gill Sans Light (Body)"/>
              </a:rPr>
              <a:t>Ubavić</a:t>
            </a:r>
            <a:r>
              <a:rPr lang="en-US" sz="840" dirty="0">
                <a:solidFill>
                  <a:srgbClr val="7030A0"/>
                </a:solidFill>
                <a:latin typeface="Gill Sans Light (Body)"/>
              </a:rPr>
              <a:t> S, </a:t>
            </a:r>
            <a:r>
              <a:rPr lang="en-US" sz="840" dirty="0" err="1">
                <a:solidFill>
                  <a:srgbClr val="7030A0"/>
                </a:solidFill>
                <a:latin typeface="Gill Sans Light (Body)"/>
              </a:rPr>
              <a:t>Bogavac-Stanojević</a:t>
            </a:r>
            <a:r>
              <a:rPr lang="en-US" sz="840" dirty="0">
                <a:solidFill>
                  <a:srgbClr val="7030A0"/>
                </a:solidFill>
                <a:latin typeface="Gill Sans Light (Body)"/>
              </a:rPr>
              <a:t> N. Pharmacotherapy Literacy and Parental Practice in Use of Over-the-Counter Pediatric Medicines. </a:t>
            </a:r>
            <a:r>
              <a:rPr lang="en-US" sz="840" dirty="0" err="1">
                <a:solidFill>
                  <a:srgbClr val="7030A0"/>
                </a:solidFill>
                <a:latin typeface="Gill Sans Light (Body)"/>
              </a:rPr>
              <a:t>Medicina</a:t>
            </a:r>
            <a:r>
              <a:rPr lang="en-US" sz="840" dirty="0">
                <a:solidFill>
                  <a:srgbClr val="7030A0"/>
                </a:solidFill>
                <a:latin typeface="Gill Sans Light (Body)"/>
              </a:rPr>
              <a:t> 2019; 55: 80. </a:t>
            </a:r>
            <a:r>
              <a:rPr lang="en-US" sz="840" dirty="0" err="1">
                <a:solidFill>
                  <a:srgbClr val="7030A0"/>
                </a:solidFill>
                <a:latin typeface="Gill Sans Light (Body)"/>
              </a:rPr>
              <a:t>doi</a:t>
            </a:r>
            <a:r>
              <a:rPr lang="en-US" sz="840" dirty="0">
                <a:solidFill>
                  <a:srgbClr val="7030A0"/>
                </a:solidFill>
                <a:latin typeface="Gill Sans Light (Body)"/>
              </a:rPr>
              <a:t>: 10.3390/medicina55030080 </a:t>
            </a:r>
          </a:p>
          <a:p>
            <a:pPr marL="180975" lvl="0" indent="-180975" algn="l"/>
            <a:r>
              <a:rPr lang="en-US" sz="840" b="1" dirty="0" err="1">
                <a:solidFill>
                  <a:srgbClr val="003300"/>
                </a:solidFill>
                <a:latin typeface="Gill Sans Light (Body)"/>
              </a:rPr>
              <a:t>Krajnović</a:t>
            </a:r>
            <a:r>
              <a:rPr lang="en-US" sz="840" b="1" dirty="0">
                <a:solidFill>
                  <a:srgbClr val="003300"/>
                </a:solidFill>
                <a:latin typeface="Gill Sans Light (Body)"/>
              </a:rPr>
              <a:t>, D</a:t>
            </a:r>
            <a:r>
              <a:rPr lang="en-US" sz="840" dirty="0">
                <a:solidFill>
                  <a:srgbClr val="003300"/>
                </a:solidFill>
                <a:latin typeface="Gill Sans Light (Body)"/>
              </a:rPr>
              <a:t>.; </a:t>
            </a:r>
            <a:r>
              <a:rPr lang="en-US" sz="840" dirty="0" err="1">
                <a:solidFill>
                  <a:srgbClr val="003300"/>
                </a:solidFill>
                <a:latin typeface="Gill Sans Light (Body)"/>
              </a:rPr>
              <a:t>Ubavić</a:t>
            </a:r>
            <a:r>
              <a:rPr lang="en-US" sz="840" dirty="0">
                <a:solidFill>
                  <a:srgbClr val="003300"/>
                </a:solidFill>
                <a:latin typeface="Gill Sans Light (Body)"/>
              </a:rPr>
              <a:t>, S.; </a:t>
            </a:r>
            <a:r>
              <a:rPr lang="en-US" sz="840" dirty="0" err="1">
                <a:solidFill>
                  <a:srgbClr val="003300"/>
                </a:solidFill>
                <a:latin typeface="Gill Sans Light (Body)"/>
              </a:rPr>
              <a:t>Bogavac-Stanojević</a:t>
            </a:r>
            <a:r>
              <a:rPr lang="en-US" sz="840" dirty="0">
                <a:solidFill>
                  <a:srgbClr val="003300"/>
                </a:solidFill>
                <a:latin typeface="Gill Sans Light (Body)"/>
              </a:rPr>
              <a:t>, N. Pharmacotherapy Literacy of Parents in the Rural and Urban Areas of Serbia—Are There Any Differences? </a:t>
            </a:r>
            <a:r>
              <a:rPr lang="en-US" sz="840" dirty="0" err="1">
                <a:solidFill>
                  <a:srgbClr val="003300"/>
                </a:solidFill>
                <a:latin typeface="Gill Sans Light (Body)"/>
              </a:rPr>
              <a:t>Medicina</a:t>
            </a:r>
            <a:r>
              <a:rPr lang="en-US" sz="840" dirty="0">
                <a:solidFill>
                  <a:srgbClr val="003300"/>
                </a:solidFill>
                <a:latin typeface="Gill Sans Light (Body)"/>
              </a:rPr>
              <a:t> 2019; 55, 590. </a:t>
            </a:r>
            <a:r>
              <a:rPr lang="en-US" sz="840" dirty="0" err="1">
                <a:solidFill>
                  <a:srgbClr val="003300"/>
                </a:solidFill>
                <a:latin typeface="Gill Sans Light (Body)"/>
              </a:rPr>
              <a:t>doi</a:t>
            </a:r>
            <a:r>
              <a:rPr lang="en-US" sz="840" dirty="0">
                <a:solidFill>
                  <a:srgbClr val="003300"/>
                </a:solidFill>
                <a:latin typeface="Gill Sans Light (Body)"/>
              </a:rPr>
              <a:t>: 10.3390/medicina55090590 </a:t>
            </a:r>
          </a:p>
          <a:p>
            <a:pPr marL="180975" lvl="0" indent="-180975" algn="l"/>
            <a:r>
              <a:rPr lang="en-US" sz="840" dirty="0">
                <a:solidFill>
                  <a:srgbClr val="7030A0"/>
                </a:solidFill>
                <a:latin typeface="Gill Sans Light (Body)"/>
              </a:rPr>
              <a:t>M. </a:t>
            </a:r>
            <a:r>
              <a:rPr lang="en-US" sz="840" dirty="0" err="1">
                <a:solidFill>
                  <a:srgbClr val="7030A0"/>
                </a:solidFill>
                <a:latin typeface="Gill Sans Light (Body)"/>
              </a:rPr>
              <a:t>Zekovic</a:t>
            </a:r>
            <a:r>
              <a:rPr lang="en-US" sz="840" dirty="0">
                <a:solidFill>
                  <a:srgbClr val="7030A0"/>
                </a:solidFill>
                <a:latin typeface="Gill Sans Light (Body)"/>
              </a:rPr>
              <a:t>, M. </a:t>
            </a:r>
            <a:r>
              <a:rPr lang="en-US" sz="840" dirty="0" err="1">
                <a:solidFill>
                  <a:srgbClr val="7030A0"/>
                </a:solidFill>
                <a:latin typeface="Gill Sans Light (Body)"/>
              </a:rPr>
              <a:t>Djekic-Ivankovic</a:t>
            </a:r>
            <a:r>
              <a:rPr lang="en-US" sz="840" dirty="0">
                <a:solidFill>
                  <a:srgbClr val="7030A0"/>
                </a:solidFill>
                <a:latin typeface="Gill Sans Light (Body)"/>
              </a:rPr>
              <a:t>, M. </a:t>
            </a:r>
            <a:r>
              <a:rPr lang="en-US" sz="840" dirty="0" err="1">
                <a:solidFill>
                  <a:srgbClr val="7030A0"/>
                </a:solidFill>
                <a:latin typeface="Gill Sans Light (Body)"/>
              </a:rPr>
              <a:t>Nikolic</a:t>
            </a:r>
            <a:r>
              <a:rPr lang="en-US" sz="840" dirty="0">
                <a:solidFill>
                  <a:srgbClr val="7030A0"/>
                </a:solidFill>
                <a:latin typeface="Gill Sans Light (Body)"/>
              </a:rPr>
              <a:t>, M. </a:t>
            </a:r>
            <a:r>
              <a:rPr lang="en-US" sz="840" dirty="0" err="1">
                <a:solidFill>
                  <a:srgbClr val="7030A0"/>
                </a:solidFill>
                <a:latin typeface="Gill Sans Light (Body)"/>
              </a:rPr>
              <a:t>Gurinovic</a:t>
            </a:r>
            <a:r>
              <a:rPr lang="en-US" sz="840" dirty="0">
                <a:solidFill>
                  <a:srgbClr val="7030A0"/>
                </a:solidFill>
                <a:latin typeface="Gill Sans Light (Body)"/>
              </a:rPr>
              <a:t>, </a:t>
            </a:r>
            <a:r>
              <a:rPr lang="en-US" sz="840" b="1" dirty="0">
                <a:solidFill>
                  <a:srgbClr val="7030A0"/>
                </a:solidFill>
                <a:latin typeface="Gill Sans Light (Body)"/>
              </a:rPr>
              <a:t>D. </a:t>
            </a:r>
            <a:r>
              <a:rPr lang="en-US" sz="840" b="1" dirty="0" err="1">
                <a:solidFill>
                  <a:srgbClr val="7030A0"/>
                </a:solidFill>
                <a:latin typeface="Gill Sans Light (Body)"/>
              </a:rPr>
              <a:t>Krajnovic</a:t>
            </a:r>
            <a:r>
              <a:rPr lang="en-US" sz="840" dirty="0">
                <a:solidFill>
                  <a:srgbClr val="7030A0"/>
                </a:solidFill>
                <a:latin typeface="Gill Sans Light (Body)"/>
              </a:rPr>
              <a:t>, and M. </a:t>
            </a:r>
            <a:r>
              <a:rPr lang="en-US" sz="840" dirty="0" err="1">
                <a:solidFill>
                  <a:srgbClr val="7030A0"/>
                </a:solidFill>
                <a:latin typeface="Gill Sans Light (Body)"/>
              </a:rPr>
              <a:t>Glibetic</a:t>
            </a:r>
            <a:r>
              <a:rPr lang="en-US" sz="840" dirty="0">
                <a:solidFill>
                  <a:srgbClr val="7030A0"/>
                </a:solidFill>
                <a:latin typeface="Gill Sans Light (Body)"/>
              </a:rPr>
              <a:t>. Validity of the Food Frequency Questionnaire Assessing the </a:t>
            </a:r>
            <a:r>
              <a:rPr lang="en-US" sz="840" dirty="0" err="1">
                <a:solidFill>
                  <a:srgbClr val="7030A0"/>
                </a:solidFill>
                <a:latin typeface="Gill Sans Light (Body)"/>
              </a:rPr>
              <a:t>Folate</a:t>
            </a:r>
            <a:r>
              <a:rPr lang="en-US" sz="840" dirty="0">
                <a:solidFill>
                  <a:srgbClr val="7030A0"/>
                </a:solidFill>
                <a:latin typeface="Gill Sans Light (Body)"/>
              </a:rPr>
              <a:t> Intake in Women of Reproductive Age Living in a Country without Food Fortification: Application of the Method of Triads. Nutrients 2017; Vol. 9, no. 2, p. 128. </a:t>
            </a:r>
          </a:p>
          <a:p>
            <a:pPr marL="180975" lvl="0" indent="-180975" algn="l"/>
            <a:r>
              <a:rPr lang="en-US" sz="840" dirty="0" err="1">
                <a:solidFill>
                  <a:srgbClr val="003300"/>
                </a:solidFill>
                <a:latin typeface="Gill Sans Light (Body)"/>
              </a:rPr>
              <a:t>Stojković</a:t>
            </a:r>
            <a:r>
              <a:rPr lang="en-US" sz="840" dirty="0">
                <a:solidFill>
                  <a:srgbClr val="003300"/>
                </a:solidFill>
                <a:latin typeface="Gill Sans Light (Body)"/>
              </a:rPr>
              <a:t> T, </a:t>
            </a:r>
            <a:r>
              <a:rPr lang="en-US" sz="840" b="1" dirty="0" err="1">
                <a:solidFill>
                  <a:srgbClr val="003300"/>
                </a:solidFill>
                <a:latin typeface="Gill Sans Light (Body)"/>
              </a:rPr>
              <a:t>Marinković</a:t>
            </a:r>
            <a:r>
              <a:rPr lang="en-US" sz="840" b="1" dirty="0">
                <a:solidFill>
                  <a:srgbClr val="003300"/>
                </a:solidFill>
                <a:latin typeface="Gill Sans Light (Body)"/>
              </a:rPr>
              <a:t> V</a:t>
            </a:r>
            <a:r>
              <a:rPr lang="en-US" sz="840" dirty="0">
                <a:solidFill>
                  <a:srgbClr val="003300"/>
                </a:solidFill>
                <a:latin typeface="Gill Sans Light (Body)"/>
              </a:rPr>
              <a:t>, </a:t>
            </a:r>
            <a:r>
              <a:rPr lang="en-US" sz="840" dirty="0" err="1">
                <a:solidFill>
                  <a:srgbClr val="003300"/>
                </a:solidFill>
                <a:latin typeface="Gill Sans Light (Body)"/>
              </a:rPr>
              <a:t>Manser</a:t>
            </a:r>
            <a:r>
              <a:rPr lang="en-US" sz="840" dirty="0">
                <a:solidFill>
                  <a:srgbClr val="003300"/>
                </a:solidFill>
                <a:latin typeface="Gill Sans Light (Body)"/>
              </a:rPr>
              <a:t> T. Using Prospective Risk Analysis Tools to Improve Safety in Pharmacy Settings: A Systematic Review and Critical Appraisal. Journal of Patient Safety 2017, </a:t>
            </a:r>
            <a:r>
              <a:rPr lang="en-US" sz="840" dirty="0" err="1">
                <a:solidFill>
                  <a:srgbClr val="003300"/>
                </a:solidFill>
                <a:latin typeface="Gill Sans Light (Body)"/>
              </a:rPr>
              <a:t>doi</a:t>
            </a:r>
            <a:r>
              <a:rPr lang="en-US" sz="840" dirty="0">
                <a:solidFill>
                  <a:srgbClr val="003300"/>
                </a:solidFill>
                <a:latin typeface="Gill Sans Light (Body)"/>
              </a:rPr>
              <a:t>: 10.1097/PTS.0000000000000403</a:t>
            </a:r>
          </a:p>
          <a:p>
            <a:pPr marL="180975" lvl="0" indent="-180975" algn="l"/>
            <a:r>
              <a:rPr lang="en-US" sz="840" dirty="0" err="1">
                <a:solidFill>
                  <a:srgbClr val="7030A0"/>
                </a:solidFill>
                <a:latin typeface="Gill Sans Light (Body)"/>
              </a:rPr>
              <a:t>Stojković</a:t>
            </a:r>
            <a:r>
              <a:rPr lang="en-US" sz="840" dirty="0">
                <a:solidFill>
                  <a:srgbClr val="7030A0"/>
                </a:solidFill>
                <a:latin typeface="Gill Sans Light (Body)"/>
              </a:rPr>
              <a:t> T, </a:t>
            </a:r>
            <a:r>
              <a:rPr lang="en-US" sz="840" b="1" dirty="0" err="1">
                <a:solidFill>
                  <a:srgbClr val="7030A0"/>
                </a:solidFill>
                <a:latin typeface="Gill Sans Light (Body)"/>
              </a:rPr>
              <a:t>Marinković</a:t>
            </a:r>
            <a:r>
              <a:rPr lang="en-US" sz="840" b="1" dirty="0">
                <a:solidFill>
                  <a:srgbClr val="7030A0"/>
                </a:solidFill>
                <a:latin typeface="Gill Sans Light (Body)"/>
              </a:rPr>
              <a:t> V,</a:t>
            </a:r>
            <a:r>
              <a:rPr lang="en-US" sz="840" dirty="0">
                <a:solidFill>
                  <a:srgbClr val="7030A0"/>
                </a:solidFill>
                <a:latin typeface="Gill Sans Light (Body)"/>
              </a:rPr>
              <a:t> </a:t>
            </a:r>
            <a:r>
              <a:rPr lang="en-US" sz="840" dirty="0" err="1">
                <a:solidFill>
                  <a:srgbClr val="7030A0"/>
                </a:solidFill>
                <a:latin typeface="Gill Sans Light (Body)"/>
              </a:rPr>
              <a:t>Jaehde</a:t>
            </a:r>
            <a:r>
              <a:rPr lang="en-US" sz="840" dirty="0">
                <a:solidFill>
                  <a:srgbClr val="7030A0"/>
                </a:solidFill>
                <a:latin typeface="Gill Sans Light (Body)"/>
              </a:rPr>
              <a:t> U, </a:t>
            </a:r>
            <a:r>
              <a:rPr lang="en-US" sz="840" dirty="0" err="1">
                <a:solidFill>
                  <a:srgbClr val="7030A0"/>
                </a:solidFill>
                <a:latin typeface="Gill Sans Light (Body)"/>
              </a:rPr>
              <a:t>Manser</a:t>
            </a:r>
            <a:r>
              <a:rPr lang="en-US" sz="840" dirty="0">
                <a:solidFill>
                  <a:srgbClr val="7030A0"/>
                </a:solidFill>
                <a:latin typeface="Gill Sans Light (Body)"/>
              </a:rPr>
              <a:t> T. Using Failure mode and Effects Analysis to reduce patient safety risks related to the dispensing process in the community pharmacy setting, Research in Social &amp; Administrative Pharmacy (2016), </a:t>
            </a:r>
            <a:r>
              <a:rPr lang="en-US" sz="840" dirty="0" err="1">
                <a:solidFill>
                  <a:srgbClr val="7030A0"/>
                </a:solidFill>
                <a:latin typeface="Gill Sans Light (Body)"/>
              </a:rPr>
              <a:t>doi</a:t>
            </a:r>
            <a:r>
              <a:rPr lang="en-US" sz="840" dirty="0">
                <a:solidFill>
                  <a:srgbClr val="7030A0"/>
                </a:solidFill>
                <a:latin typeface="Gill Sans Light (Body)"/>
              </a:rPr>
              <a:t>: 10.1016/j.sapharm.2016.11.009.</a:t>
            </a:r>
          </a:p>
          <a:p>
            <a:pPr marL="180975" lvl="0" indent="-180975" algn="l"/>
            <a:r>
              <a:rPr lang="en-US" sz="840" dirty="0">
                <a:solidFill>
                  <a:srgbClr val="003300"/>
                </a:solidFill>
                <a:latin typeface="Gill Sans Light (Body)"/>
              </a:rPr>
              <a:t>Helen M. Lloyd  </a:t>
            </a:r>
            <a:r>
              <a:rPr lang="en-US" sz="840" dirty="0" err="1">
                <a:solidFill>
                  <a:srgbClr val="003300"/>
                </a:solidFill>
                <a:latin typeface="Gill Sans Light (Body)"/>
              </a:rPr>
              <a:t>Inger</a:t>
            </a:r>
            <a:r>
              <a:rPr lang="en-US" sz="840" dirty="0">
                <a:solidFill>
                  <a:srgbClr val="003300"/>
                </a:solidFill>
                <a:latin typeface="Gill Sans Light (Body)"/>
              </a:rPr>
              <a:t> Ekman, Heather L. Rogers, </a:t>
            </a:r>
            <a:r>
              <a:rPr lang="en-US" sz="840" dirty="0" err="1">
                <a:solidFill>
                  <a:srgbClr val="003300"/>
                </a:solidFill>
                <a:latin typeface="Gill Sans Light (Body)"/>
              </a:rPr>
              <a:t>Vítor</a:t>
            </a:r>
            <a:r>
              <a:rPr lang="en-US" sz="840" dirty="0">
                <a:solidFill>
                  <a:srgbClr val="003300"/>
                </a:solidFill>
                <a:latin typeface="Gill Sans Light (Body)"/>
              </a:rPr>
              <a:t> </a:t>
            </a:r>
            <a:r>
              <a:rPr lang="en-US" sz="840" dirty="0" err="1" smtClean="0">
                <a:solidFill>
                  <a:srgbClr val="003300"/>
                </a:solidFill>
                <a:latin typeface="Gill Sans Light (Body)"/>
              </a:rPr>
              <a:t>Raposo</a:t>
            </a:r>
            <a:r>
              <a:rPr lang="en-US" sz="840" dirty="0" smtClean="0">
                <a:solidFill>
                  <a:srgbClr val="003300"/>
                </a:solidFill>
                <a:latin typeface="Gill Sans Light (Body)"/>
              </a:rPr>
              <a:t>, </a:t>
            </a:r>
            <a:r>
              <a:rPr lang="en-US" sz="840" dirty="0">
                <a:solidFill>
                  <a:srgbClr val="003300"/>
                </a:solidFill>
                <a:latin typeface="Gill Sans Light (Body)"/>
              </a:rPr>
              <a:t>Paulo </a:t>
            </a:r>
            <a:r>
              <a:rPr lang="en-US" sz="840" dirty="0" err="1">
                <a:solidFill>
                  <a:srgbClr val="003300"/>
                </a:solidFill>
                <a:latin typeface="Gill Sans Light (Body)"/>
              </a:rPr>
              <a:t>Melo</a:t>
            </a:r>
            <a:r>
              <a:rPr lang="en-US" sz="840" dirty="0">
                <a:solidFill>
                  <a:srgbClr val="003300"/>
                </a:solidFill>
                <a:latin typeface="Gill Sans Light (Body)"/>
              </a:rPr>
              <a:t>, </a:t>
            </a:r>
            <a:r>
              <a:rPr lang="en-US" sz="840" b="1" dirty="0" err="1">
                <a:solidFill>
                  <a:srgbClr val="003300"/>
                </a:solidFill>
                <a:latin typeface="Gill Sans Light (Body)"/>
              </a:rPr>
              <a:t>Valentina</a:t>
            </a:r>
            <a:r>
              <a:rPr lang="en-US" sz="840" b="1" dirty="0">
                <a:solidFill>
                  <a:srgbClr val="003300"/>
                </a:solidFill>
                <a:latin typeface="Gill Sans Light (Body)"/>
              </a:rPr>
              <a:t> D. </a:t>
            </a:r>
            <a:r>
              <a:rPr lang="en-US" sz="840" b="1" dirty="0" err="1">
                <a:solidFill>
                  <a:srgbClr val="003300"/>
                </a:solidFill>
                <a:latin typeface="Gill Sans Light (Body)"/>
              </a:rPr>
              <a:t>Marinkovic</a:t>
            </a:r>
            <a:r>
              <a:rPr lang="en-US" sz="840" dirty="0">
                <a:solidFill>
                  <a:srgbClr val="003300"/>
                </a:solidFill>
                <a:latin typeface="Gill Sans Light (Body)"/>
              </a:rPr>
              <a:t>, Sandra C. </a:t>
            </a:r>
            <a:r>
              <a:rPr lang="en-US" sz="840" dirty="0" err="1">
                <a:solidFill>
                  <a:srgbClr val="003300"/>
                </a:solidFill>
                <a:latin typeface="Gill Sans Light (Body)"/>
              </a:rPr>
              <a:t>Buttigieg</a:t>
            </a:r>
            <a:r>
              <a:rPr lang="en-US" sz="840" dirty="0">
                <a:solidFill>
                  <a:srgbClr val="003300"/>
                </a:solidFill>
                <a:latin typeface="Gill Sans Light (Body)"/>
              </a:rPr>
              <a:t>, </a:t>
            </a:r>
            <a:r>
              <a:rPr lang="en-US" sz="840" dirty="0" err="1">
                <a:solidFill>
                  <a:srgbClr val="003300"/>
                </a:solidFill>
                <a:latin typeface="Gill Sans Light (Body)"/>
              </a:rPr>
              <a:t>Einav</a:t>
            </a:r>
            <a:r>
              <a:rPr lang="en-US" sz="840" dirty="0">
                <a:solidFill>
                  <a:srgbClr val="003300"/>
                </a:solidFill>
                <a:latin typeface="Gill Sans Light (Body)"/>
              </a:rPr>
              <a:t> </a:t>
            </a:r>
            <a:r>
              <a:rPr lang="en-US" sz="840" dirty="0" err="1">
                <a:solidFill>
                  <a:srgbClr val="003300"/>
                </a:solidFill>
                <a:latin typeface="Gill Sans Light (Body)"/>
              </a:rPr>
              <a:t>Srulovici</a:t>
            </a:r>
            <a:r>
              <a:rPr lang="en-US" sz="840" dirty="0">
                <a:solidFill>
                  <a:srgbClr val="003300"/>
                </a:solidFill>
                <a:latin typeface="Gill Sans Light (Body)"/>
              </a:rPr>
              <a:t> , Roman </a:t>
            </a:r>
            <a:r>
              <a:rPr lang="en-US" sz="840" dirty="0" err="1">
                <a:solidFill>
                  <a:srgbClr val="003300"/>
                </a:solidFill>
                <a:latin typeface="Gill Sans Light (Body)"/>
              </a:rPr>
              <a:t>Andrzej</a:t>
            </a:r>
            <a:r>
              <a:rPr lang="en-US" sz="840" dirty="0">
                <a:solidFill>
                  <a:srgbClr val="003300"/>
                </a:solidFill>
                <a:latin typeface="Gill Sans Light (Body)"/>
              </a:rPr>
              <a:t> Lewandowski and Nicky </a:t>
            </a:r>
            <a:r>
              <a:rPr lang="en-US" sz="840" dirty="0" smtClean="0">
                <a:solidFill>
                  <a:srgbClr val="003300"/>
                </a:solidFill>
                <a:latin typeface="Gill Sans Light (Body)"/>
              </a:rPr>
              <a:t>Britten, </a:t>
            </a:r>
            <a:r>
              <a:rPr lang="en-US" sz="840" dirty="0">
                <a:solidFill>
                  <a:srgbClr val="003300"/>
                </a:solidFill>
                <a:latin typeface="Gill Sans Light (Body)"/>
              </a:rPr>
              <a:t>Supporting Innovative Person-</a:t>
            </a:r>
            <a:r>
              <a:rPr lang="en-US" sz="840" dirty="0" err="1">
                <a:solidFill>
                  <a:srgbClr val="003300"/>
                </a:solidFill>
                <a:latin typeface="Gill Sans Light (Body)"/>
              </a:rPr>
              <a:t>Centred</a:t>
            </a:r>
            <a:r>
              <a:rPr lang="en-US" sz="840" dirty="0">
                <a:solidFill>
                  <a:srgbClr val="003300"/>
                </a:solidFill>
                <a:latin typeface="Gill Sans Light (Body)"/>
              </a:rPr>
              <a:t> Care in Financially Constrained Environments: The WE </a:t>
            </a:r>
            <a:r>
              <a:rPr lang="en-US" sz="840" dirty="0" err="1">
                <a:solidFill>
                  <a:srgbClr val="003300"/>
                </a:solidFill>
                <a:latin typeface="Gill Sans Light (Body)"/>
              </a:rPr>
              <a:t>CAREExploratory</a:t>
            </a:r>
            <a:r>
              <a:rPr lang="en-US" sz="840" dirty="0">
                <a:solidFill>
                  <a:srgbClr val="003300"/>
                </a:solidFill>
                <a:latin typeface="Gill Sans Light (Body)"/>
              </a:rPr>
              <a:t> Health Laboratory Evaluation Strategy, Int. J. Environ. Res. Public Health 2020, 17(9), 3050; https://doi.org/10.3390/ijerph17093050</a:t>
            </a:r>
          </a:p>
          <a:p>
            <a:pPr marL="180975" lvl="0" indent="-180975" algn="l"/>
            <a:r>
              <a:rPr lang="en-US" sz="840" dirty="0" err="1">
                <a:solidFill>
                  <a:srgbClr val="7030A0"/>
                </a:solidFill>
                <a:latin typeface="Gill Sans Light (Body)"/>
              </a:rPr>
              <a:t>Fialová</a:t>
            </a:r>
            <a:r>
              <a:rPr lang="en-US" sz="840" dirty="0">
                <a:solidFill>
                  <a:srgbClr val="7030A0"/>
                </a:solidFill>
                <a:latin typeface="Gill Sans Light (Body)"/>
              </a:rPr>
              <a:t> D, </a:t>
            </a:r>
            <a:r>
              <a:rPr lang="en-US" sz="840" dirty="0" err="1">
                <a:solidFill>
                  <a:srgbClr val="7030A0"/>
                </a:solidFill>
                <a:latin typeface="Gill Sans Light (Body)"/>
              </a:rPr>
              <a:t>Laffon</a:t>
            </a:r>
            <a:r>
              <a:rPr lang="en-US" sz="840" dirty="0">
                <a:solidFill>
                  <a:srgbClr val="7030A0"/>
                </a:solidFill>
                <a:latin typeface="Gill Sans Light (Body)"/>
              </a:rPr>
              <a:t> B, </a:t>
            </a:r>
            <a:r>
              <a:rPr lang="en-US" sz="840" b="1" dirty="0" err="1">
                <a:solidFill>
                  <a:srgbClr val="7030A0"/>
                </a:solidFill>
                <a:latin typeface="Gill Sans Light (Body)"/>
              </a:rPr>
              <a:t>Marinković</a:t>
            </a:r>
            <a:r>
              <a:rPr lang="en-US" sz="840" b="1" dirty="0">
                <a:solidFill>
                  <a:srgbClr val="7030A0"/>
                </a:solidFill>
                <a:latin typeface="Gill Sans Light (Body)"/>
              </a:rPr>
              <a:t> V</a:t>
            </a:r>
            <a:r>
              <a:rPr lang="en-US" sz="840" dirty="0">
                <a:solidFill>
                  <a:srgbClr val="7030A0"/>
                </a:solidFill>
                <a:latin typeface="Gill Sans Light (Body)"/>
              </a:rPr>
              <a:t>, </a:t>
            </a:r>
            <a:r>
              <a:rPr lang="en-US" sz="840" dirty="0" err="1">
                <a:solidFill>
                  <a:srgbClr val="7030A0"/>
                </a:solidFill>
                <a:latin typeface="Gill Sans Light (Body)"/>
              </a:rPr>
              <a:t>Tasić</a:t>
            </a:r>
            <a:r>
              <a:rPr lang="en-US" sz="840" dirty="0">
                <a:solidFill>
                  <a:srgbClr val="7030A0"/>
                </a:solidFill>
                <a:latin typeface="Gill Sans Light (Body)"/>
              </a:rPr>
              <a:t> L, Doro P, </a:t>
            </a:r>
            <a:r>
              <a:rPr lang="en-US" sz="840" dirty="0" err="1">
                <a:solidFill>
                  <a:srgbClr val="7030A0"/>
                </a:solidFill>
                <a:latin typeface="Gill Sans Light (Body)"/>
              </a:rPr>
              <a:t>Sόos</a:t>
            </a:r>
            <a:r>
              <a:rPr lang="en-US" sz="840" dirty="0">
                <a:solidFill>
                  <a:srgbClr val="7030A0"/>
                </a:solidFill>
                <a:latin typeface="Gill Sans Light (Body)"/>
              </a:rPr>
              <a:t> G, </a:t>
            </a:r>
            <a:r>
              <a:rPr lang="en-US" sz="840" dirty="0" err="1">
                <a:solidFill>
                  <a:srgbClr val="7030A0"/>
                </a:solidFill>
                <a:latin typeface="Gill Sans Light (Body)"/>
              </a:rPr>
              <a:t>Mota</a:t>
            </a:r>
            <a:r>
              <a:rPr lang="en-US" sz="840" dirty="0">
                <a:solidFill>
                  <a:srgbClr val="7030A0"/>
                </a:solidFill>
                <a:latin typeface="Gill Sans Light (Body)"/>
              </a:rPr>
              <a:t> J, </a:t>
            </a:r>
            <a:r>
              <a:rPr lang="en-US" sz="840" dirty="0" err="1">
                <a:solidFill>
                  <a:srgbClr val="7030A0"/>
                </a:solidFill>
                <a:latin typeface="Gill Sans Light (Body)"/>
              </a:rPr>
              <a:t>Dogan</a:t>
            </a:r>
            <a:r>
              <a:rPr lang="en-US" sz="840" dirty="0">
                <a:solidFill>
                  <a:srgbClr val="7030A0"/>
                </a:solidFill>
                <a:latin typeface="Gill Sans Light (Body)"/>
              </a:rPr>
              <a:t> S, </a:t>
            </a:r>
            <a:r>
              <a:rPr lang="en-US" sz="840" dirty="0" err="1">
                <a:solidFill>
                  <a:srgbClr val="7030A0"/>
                </a:solidFill>
                <a:latin typeface="Gill Sans Light (Body)"/>
              </a:rPr>
              <a:t>Brkić</a:t>
            </a:r>
            <a:r>
              <a:rPr lang="en-US" sz="840" dirty="0">
                <a:solidFill>
                  <a:srgbClr val="7030A0"/>
                </a:solidFill>
                <a:latin typeface="Gill Sans Light (Body)"/>
              </a:rPr>
              <a:t> J, Teixeira JP, </a:t>
            </a:r>
            <a:r>
              <a:rPr lang="en-US" sz="840" dirty="0" err="1">
                <a:solidFill>
                  <a:srgbClr val="7030A0"/>
                </a:solidFill>
                <a:latin typeface="Gill Sans Light (Body)"/>
              </a:rPr>
              <a:t>Valdiglesias</a:t>
            </a:r>
            <a:r>
              <a:rPr lang="en-US" sz="840" dirty="0">
                <a:solidFill>
                  <a:srgbClr val="7030A0"/>
                </a:solidFill>
                <a:latin typeface="Gill Sans Light (Body)"/>
              </a:rPr>
              <a:t> V. Medication use in older patients and age-blind approach: narrative literature review (insufficient evidence on the efficacy and safety of drugs in older age, frequent use of PIMs and </a:t>
            </a:r>
            <a:r>
              <a:rPr lang="en-US" sz="840" dirty="0" err="1">
                <a:solidFill>
                  <a:srgbClr val="7030A0"/>
                </a:solidFill>
                <a:latin typeface="Gill Sans Light (Body)"/>
              </a:rPr>
              <a:t>polypharmacy</a:t>
            </a:r>
            <a:r>
              <a:rPr lang="en-US" sz="840" dirty="0">
                <a:solidFill>
                  <a:srgbClr val="7030A0"/>
                </a:solidFill>
                <a:latin typeface="Gill Sans Light (Body)"/>
              </a:rPr>
              <a:t>, and underuse  of highly beneficial </a:t>
            </a:r>
            <a:r>
              <a:rPr lang="en-US" sz="840" dirty="0" err="1">
                <a:solidFill>
                  <a:srgbClr val="7030A0"/>
                </a:solidFill>
                <a:latin typeface="Gill Sans Light (Body)"/>
              </a:rPr>
              <a:t>nonpharmacological</a:t>
            </a:r>
            <a:r>
              <a:rPr lang="en-US" sz="840" dirty="0">
                <a:solidFill>
                  <a:srgbClr val="7030A0"/>
                </a:solidFill>
                <a:latin typeface="Gill Sans Light (Body)"/>
              </a:rPr>
              <a:t> strategies). European Journal of Clinical  </a:t>
            </a:r>
            <a:r>
              <a:rPr lang="sr-Latn-RS" sz="840" dirty="0" smtClean="0">
                <a:solidFill>
                  <a:srgbClr val="7030A0"/>
                </a:solidFill>
                <a:latin typeface="Gill Sans Light (Body)"/>
              </a:rPr>
              <a:t>P</a:t>
            </a:r>
            <a:r>
              <a:rPr lang="en-US" sz="840" dirty="0" smtClean="0">
                <a:solidFill>
                  <a:srgbClr val="7030A0"/>
                </a:solidFill>
                <a:latin typeface="Gill Sans Light (Body)"/>
              </a:rPr>
              <a:t>harmacology,2019:75;451466</a:t>
            </a:r>
            <a:r>
              <a:rPr lang="en-US" sz="840" dirty="0">
                <a:solidFill>
                  <a:srgbClr val="7030A0"/>
                </a:solidFill>
                <a:latin typeface="Gill Sans Light (Body)"/>
              </a:rPr>
              <a:t>.</a:t>
            </a:r>
          </a:p>
          <a:p>
            <a:pPr marL="180975" lvl="0" indent="-180975" algn="l"/>
            <a:r>
              <a:rPr lang="en-US" sz="840" dirty="0" err="1">
                <a:solidFill>
                  <a:srgbClr val="003300"/>
                </a:solidFill>
                <a:latin typeface="Gill Sans Light (Body)"/>
              </a:rPr>
              <a:t>Stojkovic</a:t>
            </a:r>
            <a:r>
              <a:rPr lang="en-US" sz="840" dirty="0">
                <a:solidFill>
                  <a:srgbClr val="003300"/>
                </a:solidFill>
                <a:latin typeface="Gill Sans Light (Body)"/>
              </a:rPr>
              <a:t> T, Rose O, </a:t>
            </a:r>
            <a:r>
              <a:rPr lang="en-US" sz="840" dirty="0" err="1">
                <a:solidFill>
                  <a:srgbClr val="003300"/>
                </a:solidFill>
                <a:latin typeface="Gill Sans Light (Body)"/>
              </a:rPr>
              <a:t>Woltersdorf</a:t>
            </a:r>
            <a:r>
              <a:rPr lang="en-US" sz="840" dirty="0">
                <a:solidFill>
                  <a:srgbClr val="003300"/>
                </a:solidFill>
                <a:latin typeface="Gill Sans Light (Body)"/>
              </a:rPr>
              <a:t> R, </a:t>
            </a:r>
            <a:r>
              <a:rPr lang="en-US" sz="840" b="1" dirty="0" err="1">
                <a:solidFill>
                  <a:srgbClr val="003300"/>
                </a:solidFill>
                <a:latin typeface="Gill Sans Light (Body)"/>
              </a:rPr>
              <a:t>Marinkovic</a:t>
            </a:r>
            <a:r>
              <a:rPr lang="en-US" sz="840" b="1" dirty="0">
                <a:solidFill>
                  <a:srgbClr val="003300"/>
                </a:solidFill>
                <a:latin typeface="Gill Sans Light (Body)"/>
              </a:rPr>
              <a:t> V,</a:t>
            </a:r>
            <a:r>
              <a:rPr lang="en-US" sz="840" dirty="0">
                <a:solidFill>
                  <a:srgbClr val="003300"/>
                </a:solidFill>
                <a:latin typeface="Gill Sans Light (Body)"/>
              </a:rPr>
              <a:t> </a:t>
            </a:r>
            <a:r>
              <a:rPr lang="en-US" sz="840" dirty="0" err="1">
                <a:solidFill>
                  <a:srgbClr val="003300"/>
                </a:solidFill>
                <a:latin typeface="Gill Sans Light (Body)"/>
              </a:rPr>
              <a:t>Manser</a:t>
            </a:r>
            <a:r>
              <a:rPr lang="en-US" sz="840" dirty="0">
                <a:solidFill>
                  <a:srgbClr val="003300"/>
                </a:solidFill>
                <a:latin typeface="Gill Sans Light (Body)"/>
              </a:rPr>
              <a:t> T, </a:t>
            </a:r>
            <a:r>
              <a:rPr lang="en-US" sz="840" dirty="0" err="1">
                <a:solidFill>
                  <a:srgbClr val="003300"/>
                </a:solidFill>
                <a:latin typeface="Gill Sans Light (Body)"/>
              </a:rPr>
              <a:t>Jaehde</a:t>
            </a:r>
            <a:r>
              <a:rPr lang="en-US" sz="840" dirty="0">
                <a:solidFill>
                  <a:srgbClr val="003300"/>
                </a:solidFill>
                <a:latin typeface="Gill Sans Light (Body)"/>
              </a:rPr>
              <a:t> U. Prospective Systemic Risk Analysis of the Dispensing Process in German Community Pharmacies. The International Journal of Health Planning and Management 2017, </a:t>
            </a:r>
            <a:r>
              <a:rPr lang="en-US" sz="840" dirty="0" err="1">
                <a:solidFill>
                  <a:srgbClr val="003300"/>
                </a:solidFill>
                <a:latin typeface="Gill Sans Light (Body)"/>
              </a:rPr>
              <a:t>doi</a:t>
            </a:r>
            <a:r>
              <a:rPr lang="en-US" sz="840" dirty="0">
                <a:solidFill>
                  <a:srgbClr val="003300"/>
                </a:solidFill>
                <a:latin typeface="Gill Sans Light (Body)"/>
              </a:rPr>
              <a:t>: 10.1002/hpm.2479.</a:t>
            </a:r>
          </a:p>
          <a:p>
            <a:pPr marL="180975" lvl="0" indent="-180975" algn="l"/>
            <a:r>
              <a:rPr lang="en-US" sz="840" dirty="0" err="1">
                <a:solidFill>
                  <a:srgbClr val="7030A0"/>
                </a:solidFill>
                <a:latin typeface="Gill Sans Light (Body)"/>
              </a:rPr>
              <a:t>Tripković</a:t>
            </a:r>
            <a:r>
              <a:rPr lang="en-US" sz="840" dirty="0">
                <a:solidFill>
                  <a:srgbClr val="7030A0"/>
                </a:solidFill>
                <a:latin typeface="Gill Sans Light (Body)"/>
              </a:rPr>
              <a:t> K, </a:t>
            </a:r>
            <a:r>
              <a:rPr lang="en-US" sz="840" dirty="0" err="1">
                <a:solidFill>
                  <a:srgbClr val="7030A0"/>
                </a:solidFill>
                <a:latin typeface="Gill Sans Light (Body)"/>
              </a:rPr>
              <a:t>Šantrić</a:t>
            </a:r>
            <a:r>
              <a:rPr lang="en-US" sz="840" dirty="0">
                <a:solidFill>
                  <a:srgbClr val="7030A0"/>
                </a:solidFill>
                <a:latin typeface="Gill Sans Light (Body)"/>
              </a:rPr>
              <a:t> </a:t>
            </a:r>
            <a:r>
              <a:rPr lang="en-US" sz="840" dirty="0" err="1" smtClean="0">
                <a:solidFill>
                  <a:srgbClr val="7030A0"/>
                </a:solidFill>
                <a:latin typeface="Gill Sans Light (Body)"/>
              </a:rPr>
              <a:t>Milićevi</a:t>
            </a:r>
            <a:r>
              <a:rPr lang="sr-Latn-RS" sz="840" dirty="0" smtClean="0">
                <a:solidFill>
                  <a:srgbClr val="7030A0"/>
                </a:solidFill>
                <a:latin typeface="Gill Sans Light (Body)"/>
              </a:rPr>
              <a:t>ć </a:t>
            </a:r>
            <a:r>
              <a:rPr lang="en-US" sz="840" dirty="0" smtClean="0">
                <a:solidFill>
                  <a:srgbClr val="7030A0"/>
                </a:solidFill>
                <a:latin typeface="Gill Sans Light (Body)"/>
              </a:rPr>
              <a:t>M</a:t>
            </a:r>
            <a:r>
              <a:rPr lang="en-US" sz="840" dirty="0">
                <a:solidFill>
                  <a:srgbClr val="7030A0"/>
                </a:solidFill>
                <a:latin typeface="Gill Sans Light (Body)"/>
              </a:rPr>
              <a:t>, </a:t>
            </a:r>
            <a:r>
              <a:rPr lang="en-US" sz="840" b="1" dirty="0" err="1">
                <a:solidFill>
                  <a:srgbClr val="7030A0"/>
                </a:solidFill>
                <a:latin typeface="Gill Sans Light (Body)"/>
              </a:rPr>
              <a:t>Odalovic</a:t>
            </a:r>
            <a:r>
              <a:rPr lang="en-US" sz="840" b="1" dirty="0">
                <a:solidFill>
                  <a:srgbClr val="7030A0"/>
                </a:solidFill>
                <a:latin typeface="Gill Sans Light (Body)"/>
              </a:rPr>
              <a:t> M.</a:t>
            </a:r>
            <a:r>
              <a:rPr lang="en-US" sz="840" dirty="0">
                <a:solidFill>
                  <a:srgbClr val="7030A0"/>
                </a:solidFill>
                <a:latin typeface="Gill Sans Light (Body)"/>
              </a:rPr>
              <a:t> Gender Differences In Predictors Of Self-Medication With Tranquillizers And Sleeping Pills: Results Of The Population-Based Study In Serbia. </a:t>
            </a:r>
            <a:r>
              <a:rPr lang="en-US" sz="840" dirty="0" err="1">
                <a:solidFill>
                  <a:srgbClr val="7030A0"/>
                </a:solidFill>
                <a:latin typeface="Gill Sans Light (Body)"/>
              </a:rPr>
              <a:t>Zdr</a:t>
            </a:r>
            <a:r>
              <a:rPr lang="en-US" sz="840" dirty="0">
                <a:solidFill>
                  <a:srgbClr val="7030A0"/>
                </a:solidFill>
                <a:latin typeface="Gill Sans Light (Body)"/>
              </a:rPr>
              <a:t> </a:t>
            </a:r>
            <a:r>
              <a:rPr lang="en-US" sz="840" dirty="0" err="1">
                <a:solidFill>
                  <a:srgbClr val="7030A0"/>
                </a:solidFill>
                <a:latin typeface="Gill Sans Light (Body)"/>
              </a:rPr>
              <a:t>Varst</a:t>
            </a:r>
            <a:r>
              <a:rPr lang="en-US" sz="840" dirty="0">
                <a:solidFill>
                  <a:srgbClr val="7030A0"/>
                </a:solidFill>
                <a:latin typeface="Gill Sans Light (Body)"/>
              </a:rPr>
              <a:t>. 2020;59(1):47-56. DOI: 10.2478/sjph-2020-0007</a:t>
            </a:r>
          </a:p>
          <a:p>
            <a:pPr marL="180975" lvl="0" indent="-180975" algn="l"/>
            <a:r>
              <a:rPr lang="en-US" sz="840" dirty="0" err="1">
                <a:solidFill>
                  <a:srgbClr val="003300"/>
                </a:solidFill>
                <a:latin typeface="Gill Sans Light (Body)"/>
              </a:rPr>
              <a:t>Ceulemans</a:t>
            </a:r>
            <a:r>
              <a:rPr lang="en-US" sz="840" dirty="0">
                <a:solidFill>
                  <a:srgbClr val="003300"/>
                </a:solidFill>
                <a:latin typeface="Gill Sans Light (Body)"/>
              </a:rPr>
              <a:t> M, </a:t>
            </a:r>
            <a:r>
              <a:rPr lang="en-US" sz="840" dirty="0" err="1">
                <a:solidFill>
                  <a:srgbClr val="003300"/>
                </a:solidFill>
                <a:latin typeface="Gill Sans Light (Body)"/>
              </a:rPr>
              <a:t>Lupattelli</a:t>
            </a:r>
            <a:r>
              <a:rPr lang="en-US" sz="840" dirty="0">
                <a:solidFill>
                  <a:srgbClr val="003300"/>
                </a:solidFill>
                <a:latin typeface="Gill Sans Light (Body)"/>
              </a:rPr>
              <a:t> A, </a:t>
            </a:r>
            <a:r>
              <a:rPr lang="en-US" sz="840" dirty="0" err="1">
                <a:solidFill>
                  <a:srgbClr val="003300"/>
                </a:solidFill>
                <a:latin typeface="Gill Sans Light (Body)"/>
              </a:rPr>
              <a:t>Nordeng</a:t>
            </a:r>
            <a:r>
              <a:rPr lang="en-US" sz="840" dirty="0">
                <a:solidFill>
                  <a:srgbClr val="003300"/>
                </a:solidFill>
                <a:latin typeface="Gill Sans Light (Body)"/>
              </a:rPr>
              <a:t> H, </a:t>
            </a:r>
            <a:r>
              <a:rPr lang="en-US" sz="840" b="1" dirty="0" err="1">
                <a:solidFill>
                  <a:srgbClr val="003300"/>
                </a:solidFill>
                <a:latin typeface="Gill Sans Light (Body)"/>
              </a:rPr>
              <a:t>Odalovic</a:t>
            </a:r>
            <a:r>
              <a:rPr lang="en-US" sz="840" b="1" dirty="0">
                <a:solidFill>
                  <a:srgbClr val="003300"/>
                </a:solidFill>
                <a:latin typeface="Gill Sans Light (Body)"/>
              </a:rPr>
              <a:t> M,</a:t>
            </a:r>
            <a:r>
              <a:rPr lang="en-US" sz="840" dirty="0">
                <a:solidFill>
                  <a:srgbClr val="003300"/>
                </a:solidFill>
                <a:latin typeface="Gill Sans Light (Body)"/>
              </a:rPr>
              <a:t> </a:t>
            </a:r>
            <a:r>
              <a:rPr lang="en-US" sz="840" dirty="0" err="1">
                <a:solidFill>
                  <a:srgbClr val="003300"/>
                </a:solidFill>
                <a:latin typeface="Gill Sans Light (Body)"/>
              </a:rPr>
              <a:t>Twigg</a:t>
            </a:r>
            <a:r>
              <a:rPr lang="en-US" sz="840" dirty="0">
                <a:solidFill>
                  <a:srgbClr val="003300"/>
                </a:solidFill>
                <a:latin typeface="Gill Sans Light (Body)"/>
              </a:rPr>
              <a:t> M, </a:t>
            </a:r>
            <a:r>
              <a:rPr lang="en-US" sz="840" dirty="0" err="1">
                <a:solidFill>
                  <a:srgbClr val="003300"/>
                </a:solidFill>
                <a:latin typeface="Gill Sans Light (Body)"/>
              </a:rPr>
              <a:t>Foulon</a:t>
            </a:r>
            <a:r>
              <a:rPr lang="en-US" sz="840" dirty="0">
                <a:solidFill>
                  <a:srgbClr val="003300"/>
                </a:solidFill>
                <a:latin typeface="Gill Sans Light (Body)"/>
              </a:rPr>
              <a:t> V. Women’s Beliefs about Medicines and Adherence to Pharmacotherapy in Pregnancy: Opportunities for Community Pharmacists?</a:t>
            </a:r>
            <a:r>
              <a:rPr lang="en-US" sz="840" b="1" dirty="0">
                <a:solidFill>
                  <a:srgbClr val="003300"/>
                </a:solidFill>
                <a:latin typeface="Gill Sans Light (Body)"/>
              </a:rPr>
              <a:t> </a:t>
            </a:r>
            <a:r>
              <a:rPr lang="en-US" sz="840" dirty="0">
                <a:solidFill>
                  <a:srgbClr val="003300"/>
                </a:solidFill>
                <a:latin typeface="Gill Sans Light (Body)"/>
              </a:rPr>
              <a:t>Current Pharmaceutical Design </a:t>
            </a:r>
            <a:r>
              <a:rPr lang="en-US" sz="840" b="1" dirty="0">
                <a:solidFill>
                  <a:srgbClr val="003300"/>
                </a:solidFill>
                <a:latin typeface="Gill Sans Light (Body)"/>
              </a:rPr>
              <a:t>2019; </a:t>
            </a:r>
            <a:r>
              <a:rPr lang="en-US" sz="840" dirty="0" err="1">
                <a:solidFill>
                  <a:srgbClr val="003300"/>
                </a:solidFill>
                <a:latin typeface="Gill Sans Light (Body)"/>
              </a:rPr>
              <a:t>doi</a:t>
            </a:r>
            <a:r>
              <a:rPr lang="en-US" sz="840" dirty="0">
                <a:solidFill>
                  <a:srgbClr val="003300"/>
                </a:solidFill>
                <a:latin typeface="Gill Sans Light (Body)"/>
              </a:rPr>
              <a:t>: 10.2174/1381612825666190321110420</a:t>
            </a:r>
          </a:p>
          <a:p>
            <a:pPr marL="180975" lvl="0" indent="-180975" algn="l"/>
            <a:r>
              <a:rPr lang="en-US" sz="840" dirty="0" err="1">
                <a:solidFill>
                  <a:srgbClr val="7030A0"/>
                </a:solidFill>
                <a:latin typeface="Gill Sans Light (Body)"/>
              </a:rPr>
              <a:t>Tripković</a:t>
            </a:r>
            <a:r>
              <a:rPr lang="en-US" sz="840" dirty="0">
                <a:solidFill>
                  <a:srgbClr val="7030A0"/>
                </a:solidFill>
                <a:latin typeface="Gill Sans Light (Body)"/>
              </a:rPr>
              <a:t> K, </a:t>
            </a:r>
            <a:r>
              <a:rPr lang="en-US" sz="840" dirty="0" err="1">
                <a:solidFill>
                  <a:srgbClr val="7030A0"/>
                </a:solidFill>
                <a:latin typeface="Gill Sans Light (Body)"/>
              </a:rPr>
              <a:t>Nešković</a:t>
            </a:r>
            <a:r>
              <a:rPr lang="en-US" sz="840" dirty="0">
                <a:solidFill>
                  <a:srgbClr val="7030A0"/>
                </a:solidFill>
                <a:latin typeface="Gill Sans Light (Body)"/>
              </a:rPr>
              <a:t> A, </a:t>
            </a:r>
            <a:r>
              <a:rPr lang="en-US" sz="840" dirty="0" err="1">
                <a:solidFill>
                  <a:srgbClr val="7030A0"/>
                </a:solidFill>
                <a:latin typeface="Gill Sans Light (Body)"/>
              </a:rPr>
              <a:t>Janković</a:t>
            </a:r>
            <a:r>
              <a:rPr lang="en-US" sz="840" dirty="0">
                <a:solidFill>
                  <a:srgbClr val="7030A0"/>
                </a:solidFill>
                <a:latin typeface="Gill Sans Light (Body)"/>
              </a:rPr>
              <a:t> J, </a:t>
            </a:r>
            <a:r>
              <a:rPr lang="en-US" sz="840" b="1" dirty="0" err="1">
                <a:solidFill>
                  <a:srgbClr val="7030A0"/>
                </a:solidFill>
                <a:latin typeface="Gill Sans Light (Body)"/>
              </a:rPr>
              <a:t>Odalovic</a:t>
            </a:r>
            <a:r>
              <a:rPr lang="en-US" sz="840" b="1" dirty="0">
                <a:solidFill>
                  <a:srgbClr val="7030A0"/>
                </a:solidFill>
                <a:latin typeface="Gill Sans Light (Body)"/>
              </a:rPr>
              <a:t> M</a:t>
            </a:r>
            <a:r>
              <a:rPr lang="en-US" sz="840" dirty="0">
                <a:solidFill>
                  <a:srgbClr val="7030A0"/>
                </a:solidFill>
                <a:latin typeface="Gill Sans Light (Body)"/>
              </a:rPr>
              <a:t>. Predictors of self-medication in Serbian adult population: cross-sectional study. </a:t>
            </a:r>
            <a:r>
              <a:rPr lang="en-US" sz="840" dirty="0" err="1">
                <a:solidFill>
                  <a:srgbClr val="7030A0"/>
                </a:solidFill>
                <a:latin typeface="Gill Sans Light (Body)"/>
              </a:rPr>
              <a:t>Int</a:t>
            </a:r>
            <a:r>
              <a:rPr lang="en-US" sz="840" dirty="0">
                <a:solidFill>
                  <a:srgbClr val="7030A0"/>
                </a:solidFill>
                <a:latin typeface="Gill Sans Light (Body)"/>
              </a:rPr>
              <a:t> J </a:t>
            </a:r>
            <a:r>
              <a:rPr lang="en-US" sz="840" dirty="0" err="1">
                <a:solidFill>
                  <a:srgbClr val="7030A0"/>
                </a:solidFill>
                <a:latin typeface="Gill Sans Light (Body)"/>
              </a:rPr>
              <a:t>Clin</a:t>
            </a:r>
            <a:r>
              <a:rPr lang="en-US" sz="840" dirty="0">
                <a:solidFill>
                  <a:srgbClr val="7030A0"/>
                </a:solidFill>
                <a:latin typeface="Gill Sans Light (Body)"/>
              </a:rPr>
              <a:t> Pharm 2018; DOI: 10.1007/s11096-018-0624-x </a:t>
            </a:r>
          </a:p>
          <a:p>
            <a:pPr marL="180975" lvl="0" indent="-180975" algn="l"/>
            <a:r>
              <a:rPr lang="en-US" sz="840" b="1" dirty="0" err="1">
                <a:solidFill>
                  <a:srgbClr val="003300"/>
                </a:solidFill>
                <a:latin typeface="Gill Sans Light (Body)"/>
              </a:rPr>
              <a:t>Odalović</a:t>
            </a:r>
            <a:r>
              <a:rPr lang="en-US" sz="840" b="1" dirty="0">
                <a:solidFill>
                  <a:srgbClr val="003300"/>
                </a:solidFill>
                <a:latin typeface="Gill Sans Light (Body)"/>
              </a:rPr>
              <a:t> M</a:t>
            </a:r>
            <a:r>
              <a:rPr lang="en-US" sz="840" dirty="0">
                <a:solidFill>
                  <a:srgbClr val="003300"/>
                </a:solidFill>
                <a:latin typeface="Gill Sans Light (Body)"/>
              </a:rPr>
              <a:t>, </a:t>
            </a:r>
            <a:r>
              <a:rPr lang="en-US" sz="840" dirty="0" err="1">
                <a:solidFill>
                  <a:srgbClr val="003300"/>
                </a:solidFill>
                <a:latin typeface="Gill Sans Light (Body)"/>
              </a:rPr>
              <a:t>Milanković</a:t>
            </a:r>
            <a:r>
              <a:rPr lang="en-US" sz="840" dirty="0">
                <a:solidFill>
                  <a:srgbClr val="003300"/>
                </a:solidFill>
                <a:latin typeface="Gill Sans Light (Body)"/>
              </a:rPr>
              <a:t> S, Holst L, </a:t>
            </a:r>
            <a:r>
              <a:rPr lang="en-US" sz="840" dirty="0" err="1">
                <a:solidFill>
                  <a:srgbClr val="003300"/>
                </a:solidFill>
                <a:latin typeface="Gill Sans Light (Body)"/>
              </a:rPr>
              <a:t>Nordeng</a:t>
            </a:r>
            <a:r>
              <a:rPr lang="en-US" sz="840" dirty="0">
                <a:solidFill>
                  <a:srgbClr val="003300"/>
                </a:solidFill>
                <a:latin typeface="Gill Sans Light (Body)"/>
              </a:rPr>
              <a:t> H, </a:t>
            </a:r>
            <a:r>
              <a:rPr lang="en-US" sz="840" dirty="0" err="1">
                <a:solidFill>
                  <a:srgbClr val="003300"/>
                </a:solidFill>
                <a:latin typeface="Gill Sans Light (Body)"/>
              </a:rPr>
              <a:t>Heitmann</a:t>
            </a:r>
            <a:r>
              <a:rPr lang="en-US" sz="840" dirty="0">
                <a:solidFill>
                  <a:srgbClr val="003300"/>
                </a:solidFill>
                <a:latin typeface="Gill Sans Light (Body)"/>
              </a:rPr>
              <a:t> K, </a:t>
            </a:r>
            <a:r>
              <a:rPr lang="en-US" sz="840" dirty="0" err="1">
                <a:solidFill>
                  <a:srgbClr val="003300"/>
                </a:solidFill>
                <a:latin typeface="Gill Sans Light (Body)"/>
              </a:rPr>
              <a:t>Tasić</a:t>
            </a:r>
            <a:r>
              <a:rPr lang="en-US" sz="840" dirty="0">
                <a:solidFill>
                  <a:srgbClr val="003300"/>
                </a:solidFill>
                <a:latin typeface="Gill Sans Light (Body)"/>
              </a:rPr>
              <a:t> </a:t>
            </a:r>
            <a:r>
              <a:rPr lang="en-US" sz="840" dirty="0" err="1">
                <a:solidFill>
                  <a:srgbClr val="003300"/>
                </a:solidFill>
                <a:latin typeface="Gill Sans Light (Body)"/>
              </a:rPr>
              <a:t>Lj</a:t>
            </a:r>
            <a:r>
              <a:rPr lang="en-US" sz="840" dirty="0">
                <a:solidFill>
                  <a:srgbClr val="003300"/>
                </a:solidFill>
                <a:latin typeface="Gill Sans Light (Body)"/>
              </a:rPr>
              <a:t>. Pharmacists </a:t>
            </a:r>
            <a:r>
              <a:rPr lang="en-US" sz="840" dirty="0" err="1">
                <a:solidFill>
                  <a:srgbClr val="003300"/>
                </a:solidFill>
                <a:latin typeface="Gill Sans Light (Body)"/>
              </a:rPr>
              <a:t>counselling</a:t>
            </a:r>
            <a:r>
              <a:rPr lang="en-US" sz="840" dirty="0">
                <a:solidFill>
                  <a:srgbClr val="003300"/>
                </a:solidFill>
                <a:latin typeface="Gill Sans Light (Body)"/>
              </a:rPr>
              <a:t> of pregnant women: Web-based, comparative study between Serbia and Norway. Midwifery 2016; Sept (40): 79–86. </a:t>
            </a:r>
          </a:p>
          <a:p>
            <a:pPr marL="180975" lvl="0" indent="-180975" algn="l"/>
            <a:r>
              <a:rPr lang="en-US" sz="840" b="1" dirty="0" err="1">
                <a:solidFill>
                  <a:srgbClr val="7030A0"/>
                </a:solidFill>
                <a:latin typeface="Gill Sans Light (Body)"/>
              </a:rPr>
              <a:t>Odalović</a:t>
            </a:r>
            <a:r>
              <a:rPr lang="en-US" sz="840" b="1" dirty="0">
                <a:solidFill>
                  <a:srgbClr val="7030A0"/>
                </a:solidFill>
                <a:latin typeface="Gill Sans Light (Body)"/>
              </a:rPr>
              <a:t> M</a:t>
            </a:r>
            <a:r>
              <a:rPr lang="en-US" sz="840" dirty="0">
                <a:solidFill>
                  <a:srgbClr val="7030A0"/>
                </a:solidFill>
                <a:latin typeface="Gill Sans Light (Body)"/>
              </a:rPr>
              <a:t>, </a:t>
            </a:r>
            <a:r>
              <a:rPr lang="en-US" sz="840" dirty="0" err="1">
                <a:solidFill>
                  <a:srgbClr val="7030A0"/>
                </a:solidFill>
                <a:latin typeface="Gill Sans Light (Body)"/>
              </a:rPr>
              <a:t>Tadić</a:t>
            </a:r>
            <a:r>
              <a:rPr lang="en-US" sz="840" dirty="0">
                <a:solidFill>
                  <a:srgbClr val="7030A0"/>
                </a:solidFill>
                <a:latin typeface="Gill Sans Light (Body)"/>
              </a:rPr>
              <a:t> I, </a:t>
            </a:r>
            <a:r>
              <a:rPr lang="en-US" sz="840" dirty="0" err="1">
                <a:solidFill>
                  <a:srgbClr val="7030A0"/>
                </a:solidFill>
                <a:latin typeface="Gill Sans Light (Body)"/>
              </a:rPr>
              <a:t>Lakić</a:t>
            </a:r>
            <a:r>
              <a:rPr lang="en-US" sz="840" dirty="0">
                <a:solidFill>
                  <a:srgbClr val="7030A0"/>
                </a:solidFill>
                <a:latin typeface="Gill Sans Light (Body)"/>
              </a:rPr>
              <a:t> D, </a:t>
            </a:r>
            <a:r>
              <a:rPr lang="en-US" sz="840" dirty="0" err="1">
                <a:solidFill>
                  <a:srgbClr val="7030A0"/>
                </a:solidFill>
                <a:latin typeface="Gill Sans Light (Body)"/>
              </a:rPr>
              <a:t>Nordeng</a:t>
            </a:r>
            <a:r>
              <a:rPr lang="en-US" sz="840" dirty="0">
                <a:solidFill>
                  <a:srgbClr val="7030A0"/>
                </a:solidFill>
                <a:latin typeface="Gill Sans Light (Body)"/>
              </a:rPr>
              <a:t> H, </a:t>
            </a:r>
            <a:r>
              <a:rPr lang="en-US" sz="840" dirty="0" err="1">
                <a:solidFill>
                  <a:srgbClr val="7030A0"/>
                </a:solidFill>
                <a:latin typeface="Gill Sans Light (Body)"/>
              </a:rPr>
              <a:t>Lupattelly</a:t>
            </a:r>
            <a:r>
              <a:rPr lang="en-US" sz="840" dirty="0">
                <a:solidFill>
                  <a:srgbClr val="7030A0"/>
                </a:solidFill>
                <a:latin typeface="Gill Sans Light (Body)"/>
              </a:rPr>
              <a:t> A, </a:t>
            </a:r>
            <a:r>
              <a:rPr lang="en-US" sz="840" dirty="0" err="1">
                <a:solidFill>
                  <a:srgbClr val="7030A0"/>
                </a:solidFill>
                <a:latin typeface="Gill Sans Light (Body)"/>
              </a:rPr>
              <a:t>Tasić</a:t>
            </a:r>
            <a:r>
              <a:rPr lang="en-US" sz="840" dirty="0">
                <a:solidFill>
                  <a:srgbClr val="7030A0"/>
                </a:solidFill>
                <a:latin typeface="Gill Sans Light (Body)"/>
              </a:rPr>
              <a:t> </a:t>
            </a:r>
            <a:r>
              <a:rPr lang="en-US" sz="840" dirty="0" err="1">
                <a:solidFill>
                  <a:srgbClr val="7030A0"/>
                </a:solidFill>
                <a:latin typeface="Gill Sans Light (Body)"/>
              </a:rPr>
              <a:t>Lj</a:t>
            </a:r>
            <a:r>
              <a:rPr lang="en-US" sz="840" dirty="0">
                <a:solidFill>
                  <a:srgbClr val="7030A0"/>
                </a:solidFill>
                <a:latin typeface="Gill Sans Light (Body)"/>
              </a:rPr>
              <a:t>. Translation and Factor Analysis of Structural Models of the Edinburgh Postnatal Depression Scale in Pregnant and Postpartum Serbian women - Web-based Study. </a:t>
            </a:r>
            <a:r>
              <a:rPr lang="en-US" sz="840" dirty="0" err="1">
                <a:solidFill>
                  <a:srgbClr val="7030A0"/>
                </a:solidFill>
                <a:latin typeface="Gill Sans Light (Body)"/>
              </a:rPr>
              <a:t>Womens</a:t>
            </a:r>
            <a:r>
              <a:rPr lang="en-US" sz="840" dirty="0">
                <a:solidFill>
                  <a:srgbClr val="7030A0"/>
                </a:solidFill>
                <a:latin typeface="Gill Sans Light (Body)"/>
              </a:rPr>
              <a:t> Birth 2015. 28(3):e31-35</a:t>
            </a:r>
          </a:p>
          <a:p>
            <a:pPr marL="180975" lvl="0" indent="-180975" algn="l"/>
            <a:r>
              <a:rPr lang="en-US" sz="840" b="1" dirty="0" err="1">
                <a:solidFill>
                  <a:srgbClr val="003300"/>
                </a:solidFill>
                <a:latin typeface="Gill Sans Light (Body)"/>
              </a:rPr>
              <a:t>Lakic</a:t>
            </a:r>
            <a:r>
              <a:rPr lang="en-US" sz="840" b="1" dirty="0">
                <a:solidFill>
                  <a:srgbClr val="003300"/>
                </a:solidFill>
                <a:latin typeface="Gill Sans Light (Body)"/>
              </a:rPr>
              <a:t> D,</a:t>
            </a:r>
            <a:r>
              <a:rPr lang="en-US" sz="840" dirty="0">
                <a:solidFill>
                  <a:srgbClr val="003300"/>
                </a:solidFill>
                <a:latin typeface="Gill Sans Light (Body)"/>
              </a:rPr>
              <a:t> </a:t>
            </a:r>
            <a:r>
              <a:rPr lang="en-US" sz="840" dirty="0" err="1">
                <a:solidFill>
                  <a:srgbClr val="003300"/>
                </a:solidFill>
                <a:latin typeface="Gill Sans Light (Body)"/>
              </a:rPr>
              <a:t>Stevic</a:t>
            </a:r>
            <a:r>
              <a:rPr lang="en-US" sz="840" dirty="0">
                <a:solidFill>
                  <a:srgbClr val="003300"/>
                </a:solidFill>
                <a:latin typeface="Gill Sans Light (Body)"/>
              </a:rPr>
              <a:t> I, </a:t>
            </a:r>
            <a:r>
              <a:rPr lang="en-US" sz="840" b="1" dirty="0" err="1">
                <a:solidFill>
                  <a:srgbClr val="003300"/>
                </a:solidFill>
                <a:latin typeface="Gill Sans Light (Body)"/>
              </a:rPr>
              <a:t>Odalovic</a:t>
            </a:r>
            <a:r>
              <a:rPr lang="en-US" sz="840" b="1" dirty="0">
                <a:solidFill>
                  <a:srgbClr val="003300"/>
                </a:solidFill>
                <a:latin typeface="Gill Sans Light (Body)"/>
              </a:rPr>
              <a:t> M,</a:t>
            </a:r>
            <a:r>
              <a:rPr lang="en-US" sz="840" dirty="0">
                <a:solidFill>
                  <a:srgbClr val="003300"/>
                </a:solidFill>
                <a:latin typeface="Gill Sans Light (Body)"/>
              </a:rPr>
              <a:t> </a:t>
            </a:r>
            <a:r>
              <a:rPr lang="en-US" sz="840" dirty="0" err="1">
                <a:solidFill>
                  <a:srgbClr val="003300"/>
                </a:solidFill>
                <a:latin typeface="Gill Sans Light (Body)"/>
              </a:rPr>
              <a:t>Vezmar-Kovacevic</a:t>
            </a:r>
            <a:r>
              <a:rPr lang="en-US" sz="840" dirty="0">
                <a:solidFill>
                  <a:srgbClr val="003300"/>
                </a:solidFill>
                <a:latin typeface="Gill Sans Light (Body)"/>
              </a:rPr>
              <a:t> S, </a:t>
            </a:r>
            <a:r>
              <a:rPr lang="en-US" sz="840" b="1" dirty="0" err="1">
                <a:solidFill>
                  <a:srgbClr val="003300"/>
                </a:solidFill>
                <a:latin typeface="Gill Sans Light (Body)"/>
              </a:rPr>
              <a:t>Tadic</a:t>
            </a:r>
            <a:r>
              <a:rPr lang="en-US" sz="840" b="1" dirty="0">
                <a:solidFill>
                  <a:srgbClr val="003300"/>
                </a:solidFill>
                <a:latin typeface="Gill Sans Light (Body)"/>
              </a:rPr>
              <a:t> I.</a:t>
            </a:r>
            <a:r>
              <a:rPr lang="en-US" sz="840" dirty="0">
                <a:solidFill>
                  <a:srgbClr val="003300"/>
                </a:solidFill>
                <a:latin typeface="Gill Sans Light (Body)"/>
              </a:rPr>
              <a:t> Patients' willingness to pay for cognitive pharmacist services in community pharmacies. Croat Med J 2017; 58 (5): 364-71 </a:t>
            </a:r>
          </a:p>
          <a:p>
            <a:pPr marL="180975" lvl="0" indent="-180975" algn="l"/>
            <a:r>
              <a:rPr lang="en-GB" sz="840" dirty="0" err="1">
                <a:solidFill>
                  <a:srgbClr val="7030A0"/>
                </a:solidFill>
                <a:latin typeface="Gill Sans Light (Body)"/>
              </a:rPr>
              <a:t>Kamusheva</a:t>
            </a:r>
            <a:r>
              <a:rPr lang="en-GB" sz="840" dirty="0">
                <a:solidFill>
                  <a:srgbClr val="7030A0"/>
                </a:solidFill>
                <a:latin typeface="Gill Sans Light (Body)"/>
              </a:rPr>
              <a:t> M, </a:t>
            </a:r>
            <a:r>
              <a:rPr lang="en-GB" sz="840" dirty="0" err="1">
                <a:solidFill>
                  <a:srgbClr val="7030A0"/>
                </a:solidFill>
                <a:latin typeface="Gill Sans Light (Body)"/>
              </a:rPr>
              <a:t>Manova</a:t>
            </a:r>
            <a:r>
              <a:rPr lang="en-GB" sz="840" dirty="0">
                <a:solidFill>
                  <a:srgbClr val="7030A0"/>
                </a:solidFill>
                <a:latin typeface="Gill Sans Light (Body)"/>
              </a:rPr>
              <a:t> M, </a:t>
            </a:r>
            <a:r>
              <a:rPr lang="en-GB" sz="840" dirty="0" err="1">
                <a:solidFill>
                  <a:srgbClr val="7030A0"/>
                </a:solidFill>
                <a:latin typeface="Gill Sans Light (Body)"/>
              </a:rPr>
              <a:t>Savova</a:t>
            </a:r>
            <a:r>
              <a:rPr lang="en-GB" sz="840" dirty="0">
                <a:solidFill>
                  <a:srgbClr val="7030A0"/>
                </a:solidFill>
                <a:latin typeface="Gill Sans Light (Body)"/>
              </a:rPr>
              <a:t> AT, </a:t>
            </a:r>
            <a:r>
              <a:rPr lang="en-GB" sz="840" dirty="0" err="1">
                <a:solidFill>
                  <a:srgbClr val="7030A0"/>
                </a:solidFill>
                <a:latin typeface="Gill Sans Light (Body)"/>
              </a:rPr>
              <a:t>Petrova</a:t>
            </a:r>
            <a:r>
              <a:rPr lang="en-GB" sz="840" dirty="0">
                <a:solidFill>
                  <a:srgbClr val="7030A0"/>
                </a:solidFill>
                <a:latin typeface="Gill Sans Light (Body)"/>
              </a:rPr>
              <a:t> GI, </a:t>
            </a:r>
            <a:r>
              <a:rPr lang="en-GB" sz="840" dirty="0" err="1">
                <a:solidFill>
                  <a:srgbClr val="7030A0"/>
                </a:solidFill>
                <a:latin typeface="Gill Sans Light (Body)"/>
              </a:rPr>
              <a:t>Mitov</a:t>
            </a:r>
            <a:r>
              <a:rPr lang="en-GB" sz="840" dirty="0">
                <a:solidFill>
                  <a:srgbClr val="7030A0"/>
                </a:solidFill>
                <a:latin typeface="Gill Sans Light (Body)"/>
              </a:rPr>
              <a:t> G, </a:t>
            </a:r>
            <a:r>
              <a:rPr lang="en-GB" sz="840" dirty="0" err="1">
                <a:solidFill>
                  <a:srgbClr val="7030A0"/>
                </a:solidFill>
                <a:latin typeface="Gill Sans Light (Body)"/>
              </a:rPr>
              <a:t>Harsányi</a:t>
            </a:r>
            <a:r>
              <a:rPr lang="en-GB" sz="840" dirty="0">
                <a:solidFill>
                  <a:srgbClr val="7030A0"/>
                </a:solidFill>
                <a:latin typeface="Gill Sans Light (Body)"/>
              </a:rPr>
              <a:t> A, </a:t>
            </a:r>
            <a:r>
              <a:rPr lang="en-GB" sz="840" dirty="0" err="1">
                <a:solidFill>
                  <a:srgbClr val="7030A0"/>
                </a:solidFill>
                <a:latin typeface="Gill Sans Light (Body)"/>
              </a:rPr>
              <a:t>Kalo</a:t>
            </a:r>
            <a:r>
              <a:rPr lang="en-GB" sz="840" dirty="0">
                <a:solidFill>
                  <a:srgbClr val="7030A0"/>
                </a:solidFill>
                <a:latin typeface="Gill Sans Light (Body)"/>
              </a:rPr>
              <a:t> Z, </a:t>
            </a:r>
            <a:r>
              <a:rPr lang="en-GB" sz="840" dirty="0" err="1">
                <a:solidFill>
                  <a:srgbClr val="7030A0"/>
                </a:solidFill>
                <a:latin typeface="Gill Sans Light (Body)"/>
              </a:rPr>
              <a:t>Márky</a:t>
            </a:r>
            <a:r>
              <a:rPr lang="en-GB" sz="840" dirty="0">
                <a:solidFill>
                  <a:srgbClr val="7030A0"/>
                </a:solidFill>
                <a:latin typeface="Gill Sans Light (Body)"/>
              </a:rPr>
              <a:t> K, </a:t>
            </a:r>
            <a:r>
              <a:rPr lang="en-GB" sz="840" dirty="0" err="1">
                <a:solidFill>
                  <a:srgbClr val="7030A0"/>
                </a:solidFill>
                <a:latin typeface="Gill Sans Light (Body)"/>
              </a:rPr>
              <a:t>Kawalec</a:t>
            </a:r>
            <a:r>
              <a:rPr lang="en-GB" sz="840" dirty="0">
                <a:solidFill>
                  <a:srgbClr val="7030A0"/>
                </a:solidFill>
                <a:latin typeface="Gill Sans Light (Body)"/>
              </a:rPr>
              <a:t> P, </a:t>
            </a:r>
            <a:r>
              <a:rPr lang="en-GB" sz="840" dirty="0" err="1">
                <a:solidFill>
                  <a:srgbClr val="7030A0"/>
                </a:solidFill>
                <a:latin typeface="Gill Sans Light (Body)"/>
              </a:rPr>
              <a:t>Angelovska</a:t>
            </a:r>
            <a:r>
              <a:rPr lang="en-GB" sz="840" dirty="0">
                <a:solidFill>
                  <a:srgbClr val="7030A0"/>
                </a:solidFill>
                <a:latin typeface="Gill Sans Light (Body)"/>
              </a:rPr>
              <a:t> B, </a:t>
            </a:r>
            <a:r>
              <a:rPr lang="en-GB" sz="840" b="1" dirty="0" err="1">
                <a:solidFill>
                  <a:srgbClr val="7030A0"/>
                </a:solidFill>
                <a:latin typeface="Gill Sans Light (Body)"/>
              </a:rPr>
              <a:t>Lakić</a:t>
            </a:r>
            <a:r>
              <a:rPr lang="en-GB" sz="840" b="1" dirty="0">
                <a:solidFill>
                  <a:srgbClr val="7030A0"/>
                </a:solidFill>
                <a:latin typeface="Gill Sans Light (Body)"/>
              </a:rPr>
              <a:t> D,</a:t>
            </a:r>
            <a:r>
              <a:rPr lang="en-GB" sz="840" dirty="0">
                <a:solidFill>
                  <a:srgbClr val="7030A0"/>
                </a:solidFill>
                <a:latin typeface="Gill Sans Light (Body)"/>
              </a:rPr>
              <a:t> </a:t>
            </a:r>
            <a:r>
              <a:rPr lang="en-GB" sz="840" dirty="0" err="1">
                <a:solidFill>
                  <a:srgbClr val="7030A0"/>
                </a:solidFill>
                <a:latin typeface="Gill Sans Light (Body)"/>
              </a:rPr>
              <a:t>Tesar</a:t>
            </a:r>
            <a:r>
              <a:rPr lang="en-GB" sz="840" dirty="0">
                <a:solidFill>
                  <a:srgbClr val="7030A0"/>
                </a:solidFill>
                <a:latin typeface="Gill Sans Light (Body)"/>
              </a:rPr>
              <a:t> T, </a:t>
            </a:r>
            <a:r>
              <a:rPr lang="en-GB" sz="840" dirty="0" err="1">
                <a:solidFill>
                  <a:srgbClr val="7030A0"/>
                </a:solidFill>
                <a:latin typeface="Gill Sans Light (Body)"/>
              </a:rPr>
              <a:t>Draganic</a:t>
            </a:r>
            <a:r>
              <a:rPr lang="en-GB" sz="840" dirty="0">
                <a:solidFill>
                  <a:srgbClr val="7030A0"/>
                </a:solidFill>
                <a:latin typeface="Gill Sans Light (Body)"/>
              </a:rPr>
              <a:t> P, </a:t>
            </a:r>
            <a:r>
              <a:rPr lang="en-GB" sz="840" dirty="0" err="1">
                <a:solidFill>
                  <a:srgbClr val="7030A0"/>
                </a:solidFill>
                <a:latin typeface="Gill Sans Light (Body)"/>
              </a:rPr>
              <a:t>Geitona</a:t>
            </a:r>
            <a:r>
              <a:rPr lang="en-GB" sz="840" dirty="0">
                <a:solidFill>
                  <a:srgbClr val="7030A0"/>
                </a:solidFill>
                <a:latin typeface="Gill Sans Light (Body)"/>
              </a:rPr>
              <a:t> M, </a:t>
            </a:r>
            <a:r>
              <a:rPr lang="en-GB" sz="840" dirty="0" err="1">
                <a:solidFill>
                  <a:srgbClr val="7030A0"/>
                </a:solidFill>
                <a:latin typeface="Gill Sans Light (Body)"/>
              </a:rPr>
              <a:t>Hatzikou</a:t>
            </a:r>
            <a:r>
              <a:rPr lang="en-GB" sz="840" dirty="0">
                <a:solidFill>
                  <a:srgbClr val="7030A0"/>
                </a:solidFill>
                <a:latin typeface="Gill Sans Light (Body)"/>
              </a:rPr>
              <a:t> M, </a:t>
            </a:r>
            <a:r>
              <a:rPr lang="en-GB" sz="840" dirty="0" err="1">
                <a:solidFill>
                  <a:srgbClr val="7030A0"/>
                </a:solidFill>
                <a:latin typeface="Gill Sans Light (Body)"/>
              </a:rPr>
              <a:t>Paveliu</a:t>
            </a:r>
            <a:r>
              <a:rPr lang="en-GB" sz="840" dirty="0">
                <a:solidFill>
                  <a:srgbClr val="7030A0"/>
                </a:solidFill>
                <a:latin typeface="Gill Sans Light (Body)"/>
              </a:rPr>
              <a:t> MS, </a:t>
            </a:r>
            <a:r>
              <a:rPr lang="en-GB" sz="840" dirty="0" err="1">
                <a:solidFill>
                  <a:srgbClr val="7030A0"/>
                </a:solidFill>
                <a:latin typeface="Gill Sans Light (Body)"/>
              </a:rPr>
              <a:t>Männik</a:t>
            </a:r>
            <a:r>
              <a:rPr lang="en-GB" sz="840" dirty="0">
                <a:solidFill>
                  <a:srgbClr val="7030A0"/>
                </a:solidFill>
                <a:latin typeface="Gill Sans Light (Body)"/>
              </a:rPr>
              <a:t> A. Comparative analysis of legislative requirements about patients’ access to biotechnological drugs for rare diseases in Central and Eastern European Countries. Frontiers in Pharmacology 2018; 9: 795</a:t>
            </a:r>
            <a:endParaRPr lang="en-US" sz="840" dirty="0">
              <a:solidFill>
                <a:srgbClr val="7030A0"/>
              </a:solidFill>
              <a:latin typeface="Gill Sans Light (Body)"/>
            </a:endParaRPr>
          </a:p>
          <a:p>
            <a:pPr marL="180975" lvl="0" indent="-180975" algn="l"/>
            <a:r>
              <a:rPr lang="en-US" sz="840" dirty="0" err="1">
                <a:solidFill>
                  <a:srgbClr val="003300"/>
                </a:solidFill>
                <a:latin typeface="Gill Sans Light (Body)"/>
              </a:rPr>
              <a:t>Milenković</a:t>
            </a:r>
            <a:r>
              <a:rPr lang="en-US" sz="840" dirty="0">
                <a:solidFill>
                  <a:srgbClr val="003300"/>
                </a:solidFill>
                <a:latin typeface="Gill Sans Light (Body)"/>
              </a:rPr>
              <a:t> J, </a:t>
            </a:r>
            <a:r>
              <a:rPr lang="en-US" sz="840" b="1" dirty="0" err="1">
                <a:solidFill>
                  <a:srgbClr val="003300"/>
                </a:solidFill>
                <a:latin typeface="Gill Sans Light (Body)"/>
              </a:rPr>
              <a:t>Lakić</a:t>
            </a:r>
            <a:r>
              <a:rPr lang="en-US" sz="840" b="1" dirty="0">
                <a:solidFill>
                  <a:srgbClr val="003300"/>
                </a:solidFill>
                <a:latin typeface="Gill Sans Light (Body)"/>
              </a:rPr>
              <a:t> D.</a:t>
            </a:r>
            <a:r>
              <a:rPr lang="en-US" sz="840" dirty="0">
                <a:solidFill>
                  <a:srgbClr val="003300"/>
                </a:solidFill>
                <a:latin typeface="Gill Sans Light (Body)"/>
              </a:rPr>
              <a:t> Analysis of the economic situation of the south east European pharmaceutical industry, J Med Econ 2020; 23(9): 932-9. </a:t>
            </a:r>
          </a:p>
          <a:p>
            <a:pPr marL="180975" lvl="0" indent="-180975" algn="l"/>
            <a:r>
              <a:rPr lang="en-US" sz="840" dirty="0">
                <a:solidFill>
                  <a:srgbClr val="7030A0"/>
                </a:solidFill>
                <a:latin typeface="Gill Sans Light (Body)"/>
              </a:rPr>
              <a:t>Costa FA, </a:t>
            </a:r>
            <a:r>
              <a:rPr lang="en-US" sz="840" dirty="0" err="1">
                <a:solidFill>
                  <a:srgbClr val="7030A0"/>
                </a:solidFill>
                <a:latin typeface="Gill Sans Light (Body)"/>
              </a:rPr>
              <a:t>Scullin</a:t>
            </a:r>
            <a:r>
              <a:rPr lang="en-US" sz="840" dirty="0">
                <a:solidFill>
                  <a:srgbClr val="7030A0"/>
                </a:solidFill>
                <a:latin typeface="Gill Sans Light (Body)"/>
              </a:rPr>
              <a:t> C, Al-</a:t>
            </a:r>
            <a:r>
              <a:rPr lang="en-US" sz="840" dirty="0" err="1">
                <a:solidFill>
                  <a:srgbClr val="7030A0"/>
                </a:solidFill>
                <a:latin typeface="Gill Sans Light (Body)"/>
              </a:rPr>
              <a:t>Taani</a:t>
            </a:r>
            <a:r>
              <a:rPr lang="en-US" sz="840" dirty="0">
                <a:solidFill>
                  <a:srgbClr val="7030A0"/>
                </a:solidFill>
                <a:latin typeface="Gill Sans Light (Body)"/>
              </a:rPr>
              <a:t> G, </a:t>
            </a:r>
            <a:r>
              <a:rPr lang="en-US" sz="840" dirty="0" err="1">
                <a:solidFill>
                  <a:srgbClr val="7030A0"/>
                </a:solidFill>
                <a:latin typeface="Gill Sans Light (Body)"/>
              </a:rPr>
              <a:t>Hawwa</a:t>
            </a:r>
            <a:r>
              <a:rPr lang="en-US" sz="840" dirty="0">
                <a:solidFill>
                  <a:srgbClr val="7030A0"/>
                </a:solidFill>
                <a:latin typeface="Gill Sans Light (Body)"/>
              </a:rPr>
              <a:t> AF, Anderson C, </a:t>
            </a:r>
            <a:r>
              <a:rPr lang="en-US" sz="840" dirty="0" err="1">
                <a:solidFill>
                  <a:srgbClr val="7030A0"/>
                </a:solidFill>
                <a:latin typeface="Gill Sans Light (Body)"/>
              </a:rPr>
              <a:t>Bezverhni</a:t>
            </a:r>
            <a:r>
              <a:rPr lang="en-US" sz="840" dirty="0">
                <a:solidFill>
                  <a:srgbClr val="7030A0"/>
                </a:solidFill>
                <a:latin typeface="Gill Sans Light (Body)"/>
              </a:rPr>
              <a:t> Z, </a:t>
            </a:r>
            <a:r>
              <a:rPr lang="en-US" sz="840" dirty="0" err="1">
                <a:solidFill>
                  <a:srgbClr val="7030A0"/>
                </a:solidFill>
                <a:latin typeface="Gill Sans Light (Body)"/>
              </a:rPr>
              <a:t>Binakaj</a:t>
            </a:r>
            <a:r>
              <a:rPr lang="en-US" sz="840" dirty="0">
                <a:solidFill>
                  <a:srgbClr val="7030A0"/>
                </a:solidFill>
                <a:latin typeface="Gill Sans Light (Body)"/>
              </a:rPr>
              <a:t> Z, </a:t>
            </a:r>
            <a:r>
              <a:rPr lang="en-US" sz="840" dirty="0" err="1">
                <a:solidFill>
                  <a:srgbClr val="7030A0"/>
                </a:solidFill>
                <a:latin typeface="Gill Sans Light (Body)"/>
              </a:rPr>
              <a:t>Cordina</a:t>
            </a:r>
            <a:r>
              <a:rPr lang="en-US" sz="840" dirty="0">
                <a:solidFill>
                  <a:srgbClr val="7030A0"/>
                </a:solidFill>
                <a:latin typeface="Gill Sans Light (Body)"/>
              </a:rPr>
              <a:t> M, </a:t>
            </a:r>
            <a:r>
              <a:rPr lang="en-US" sz="840" dirty="0" err="1">
                <a:solidFill>
                  <a:srgbClr val="7030A0"/>
                </a:solidFill>
                <a:latin typeface="Gill Sans Light (Body)"/>
              </a:rPr>
              <a:t>Foulon</a:t>
            </a:r>
            <a:r>
              <a:rPr lang="en-US" sz="840" dirty="0">
                <a:solidFill>
                  <a:srgbClr val="7030A0"/>
                </a:solidFill>
                <a:latin typeface="Gill Sans Light (Body)"/>
              </a:rPr>
              <a:t> V, Garcia de </a:t>
            </a:r>
            <a:r>
              <a:rPr lang="en-US" sz="840" dirty="0" err="1">
                <a:solidFill>
                  <a:srgbClr val="7030A0"/>
                </a:solidFill>
                <a:latin typeface="Gill Sans Light (Body)"/>
              </a:rPr>
              <a:t>Bikuña</a:t>
            </a:r>
            <a:r>
              <a:rPr lang="en-US" sz="840" dirty="0">
                <a:solidFill>
                  <a:srgbClr val="7030A0"/>
                </a:solidFill>
                <a:latin typeface="Gill Sans Light (Body)"/>
              </a:rPr>
              <a:t> B, de </a:t>
            </a:r>
            <a:r>
              <a:rPr lang="en-US" sz="840" dirty="0" err="1">
                <a:solidFill>
                  <a:srgbClr val="7030A0"/>
                </a:solidFill>
                <a:latin typeface="Gill Sans Light (Body)"/>
              </a:rPr>
              <a:t>Gier</a:t>
            </a:r>
            <a:r>
              <a:rPr lang="en-US" sz="840" dirty="0">
                <a:solidFill>
                  <a:srgbClr val="7030A0"/>
                </a:solidFill>
                <a:latin typeface="Gill Sans Light (Body)"/>
              </a:rPr>
              <a:t> H, </a:t>
            </a:r>
            <a:r>
              <a:rPr lang="en-US" sz="840" dirty="0" err="1">
                <a:solidFill>
                  <a:srgbClr val="7030A0"/>
                </a:solidFill>
                <a:latin typeface="Gill Sans Light (Body)"/>
              </a:rPr>
              <a:t>Granås</a:t>
            </a:r>
            <a:r>
              <a:rPr lang="en-US" sz="840" dirty="0">
                <a:solidFill>
                  <a:srgbClr val="7030A0"/>
                </a:solidFill>
                <a:latin typeface="Gill Sans Light (Body)"/>
              </a:rPr>
              <a:t> AG, </a:t>
            </a:r>
            <a:r>
              <a:rPr lang="en-US" sz="840" dirty="0" err="1">
                <a:solidFill>
                  <a:srgbClr val="7030A0"/>
                </a:solidFill>
                <a:latin typeface="Gill Sans Light (Body)"/>
              </a:rPr>
              <a:t>Grinstova</a:t>
            </a:r>
            <a:r>
              <a:rPr lang="en-US" sz="840" dirty="0">
                <a:solidFill>
                  <a:srgbClr val="7030A0"/>
                </a:solidFill>
                <a:latin typeface="Gill Sans Light (Body)"/>
              </a:rPr>
              <a:t> O, </a:t>
            </a:r>
            <a:r>
              <a:rPr lang="en-US" sz="840" dirty="0" err="1">
                <a:solidFill>
                  <a:srgbClr val="7030A0"/>
                </a:solidFill>
                <a:latin typeface="Gill Sans Light (Body)"/>
              </a:rPr>
              <a:t>Griese-Mammen</a:t>
            </a:r>
            <a:r>
              <a:rPr lang="en-US" sz="840" dirty="0">
                <a:solidFill>
                  <a:srgbClr val="7030A0"/>
                </a:solidFill>
                <a:latin typeface="Gill Sans Light (Body)"/>
              </a:rPr>
              <a:t> N, </a:t>
            </a:r>
            <a:r>
              <a:rPr lang="en-US" sz="840" dirty="0" err="1">
                <a:solidFill>
                  <a:srgbClr val="7030A0"/>
                </a:solidFill>
                <a:latin typeface="Gill Sans Light (Body)"/>
              </a:rPr>
              <a:t>Grincevicius</a:t>
            </a:r>
            <a:r>
              <a:rPr lang="en-US" sz="840" dirty="0">
                <a:solidFill>
                  <a:srgbClr val="7030A0"/>
                </a:solidFill>
                <a:latin typeface="Gill Sans Light (Body)"/>
              </a:rPr>
              <a:t> J, </a:t>
            </a:r>
            <a:r>
              <a:rPr lang="en-US" sz="840" dirty="0" err="1">
                <a:solidFill>
                  <a:srgbClr val="7030A0"/>
                </a:solidFill>
                <a:latin typeface="Gill Sans Light (Body)"/>
              </a:rPr>
              <a:t>Grinceviciene</a:t>
            </a:r>
            <a:r>
              <a:rPr lang="en-US" sz="840" dirty="0">
                <a:solidFill>
                  <a:srgbClr val="7030A0"/>
                </a:solidFill>
                <a:latin typeface="Gill Sans Light (Body)"/>
              </a:rPr>
              <a:t> S, </a:t>
            </a:r>
            <a:r>
              <a:rPr lang="en-US" sz="840" dirty="0" err="1">
                <a:solidFill>
                  <a:srgbClr val="7030A0"/>
                </a:solidFill>
                <a:latin typeface="Gill Sans Light (Body)"/>
              </a:rPr>
              <a:t>Kaae</a:t>
            </a:r>
            <a:r>
              <a:rPr lang="en-US" sz="840" dirty="0">
                <a:solidFill>
                  <a:srgbClr val="7030A0"/>
                </a:solidFill>
                <a:latin typeface="Gill Sans Light (Body)"/>
              </a:rPr>
              <a:t> S, </a:t>
            </a:r>
            <a:r>
              <a:rPr lang="en-US" sz="840" dirty="0" err="1">
                <a:solidFill>
                  <a:srgbClr val="7030A0"/>
                </a:solidFill>
                <a:latin typeface="Gill Sans Light (Body)"/>
              </a:rPr>
              <a:t>Kubiliene</a:t>
            </a:r>
            <a:r>
              <a:rPr lang="en-US" sz="840" dirty="0">
                <a:solidFill>
                  <a:srgbClr val="7030A0"/>
                </a:solidFill>
                <a:latin typeface="Gill Sans Light (Body)"/>
              </a:rPr>
              <a:t> L, </a:t>
            </a:r>
            <a:r>
              <a:rPr lang="en-US" sz="840" dirty="0" err="1">
                <a:solidFill>
                  <a:srgbClr val="7030A0"/>
                </a:solidFill>
                <a:latin typeface="Gill Sans Light (Body)"/>
              </a:rPr>
              <a:t>Mariño</a:t>
            </a:r>
            <a:r>
              <a:rPr lang="en-US" sz="840" dirty="0">
                <a:solidFill>
                  <a:srgbClr val="7030A0"/>
                </a:solidFill>
                <a:latin typeface="Gill Sans Light (Body)"/>
              </a:rPr>
              <a:t> EL, Martins S, </a:t>
            </a:r>
            <a:r>
              <a:rPr lang="en-US" sz="840" dirty="0" err="1">
                <a:solidFill>
                  <a:srgbClr val="7030A0"/>
                </a:solidFill>
                <a:latin typeface="Gill Sans Light (Body)"/>
              </a:rPr>
              <a:t>Modamio</a:t>
            </a:r>
            <a:r>
              <a:rPr lang="en-US" sz="840" dirty="0">
                <a:solidFill>
                  <a:srgbClr val="7030A0"/>
                </a:solidFill>
                <a:latin typeface="Gill Sans Light (Body)"/>
              </a:rPr>
              <a:t> P, </a:t>
            </a:r>
            <a:r>
              <a:rPr lang="en-US" sz="840" dirty="0" err="1">
                <a:solidFill>
                  <a:srgbClr val="7030A0"/>
                </a:solidFill>
                <a:latin typeface="Gill Sans Light (Body)"/>
              </a:rPr>
              <a:t>Nadin</a:t>
            </a:r>
            <a:r>
              <a:rPr lang="en-US" sz="840" dirty="0">
                <a:solidFill>
                  <a:srgbClr val="7030A0"/>
                </a:solidFill>
                <a:latin typeface="Gill Sans Light (Body)"/>
              </a:rPr>
              <a:t> G, </a:t>
            </a:r>
            <a:r>
              <a:rPr lang="en-US" sz="840" dirty="0" err="1">
                <a:solidFill>
                  <a:srgbClr val="7030A0"/>
                </a:solidFill>
                <a:latin typeface="Gill Sans Light (Body)"/>
              </a:rPr>
              <a:t>Nørgaard</a:t>
            </a:r>
            <a:r>
              <a:rPr lang="en-US" sz="840" dirty="0">
                <a:solidFill>
                  <a:srgbClr val="7030A0"/>
                </a:solidFill>
                <a:latin typeface="Gill Sans Light (Body)"/>
              </a:rPr>
              <a:t> LS, </a:t>
            </a:r>
            <a:r>
              <a:rPr lang="en-US" sz="840" dirty="0" err="1">
                <a:solidFill>
                  <a:srgbClr val="7030A0"/>
                </a:solidFill>
                <a:latin typeface="Gill Sans Light (Body)"/>
              </a:rPr>
              <a:t>Obarcanin</a:t>
            </a:r>
            <a:r>
              <a:rPr lang="en-US" sz="840" dirty="0">
                <a:solidFill>
                  <a:srgbClr val="7030A0"/>
                </a:solidFill>
                <a:latin typeface="Gill Sans Light (Body)"/>
              </a:rPr>
              <a:t> E, </a:t>
            </a:r>
            <a:r>
              <a:rPr lang="en-US" sz="840" b="1" dirty="0" err="1">
                <a:solidFill>
                  <a:srgbClr val="7030A0"/>
                </a:solidFill>
                <a:latin typeface="Gill Sans Light (Body)"/>
              </a:rPr>
              <a:t>Tadic</a:t>
            </a:r>
            <a:r>
              <a:rPr lang="en-US" sz="840" b="1" dirty="0">
                <a:solidFill>
                  <a:srgbClr val="7030A0"/>
                </a:solidFill>
                <a:latin typeface="Gill Sans Light (Body)"/>
              </a:rPr>
              <a:t> I</a:t>
            </a:r>
            <a:r>
              <a:rPr lang="en-US" sz="840" dirty="0">
                <a:solidFill>
                  <a:srgbClr val="7030A0"/>
                </a:solidFill>
                <a:latin typeface="Gill Sans Light (Body)"/>
              </a:rPr>
              <a:t>, </a:t>
            </a:r>
            <a:r>
              <a:rPr lang="en-US" sz="840" dirty="0" err="1">
                <a:solidFill>
                  <a:srgbClr val="7030A0"/>
                </a:solidFill>
                <a:latin typeface="Gill Sans Light (Body)"/>
              </a:rPr>
              <a:t>Tasic</a:t>
            </a:r>
            <a:r>
              <a:rPr lang="en-US" sz="840" dirty="0">
                <a:solidFill>
                  <a:srgbClr val="7030A0"/>
                </a:solidFill>
                <a:latin typeface="Gill Sans Light (Body)"/>
              </a:rPr>
              <a:t> L, </a:t>
            </a:r>
            <a:r>
              <a:rPr lang="en-US" sz="840" dirty="0" err="1">
                <a:solidFill>
                  <a:srgbClr val="7030A0"/>
                </a:solidFill>
                <a:latin typeface="Gill Sans Light (Body)"/>
              </a:rPr>
              <a:t>McElnay</a:t>
            </a:r>
            <a:r>
              <a:rPr lang="en-US" sz="840" dirty="0">
                <a:solidFill>
                  <a:srgbClr val="7030A0"/>
                </a:solidFill>
                <a:latin typeface="Gill Sans Light (Body)"/>
              </a:rPr>
              <a:t> JC, </a:t>
            </a:r>
            <a:r>
              <a:rPr lang="en-US" sz="840" dirty="0" err="1">
                <a:solidFill>
                  <a:srgbClr val="7030A0"/>
                </a:solidFill>
                <a:latin typeface="Gill Sans Light (Body)"/>
              </a:rPr>
              <a:t>Hersberger</a:t>
            </a:r>
            <a:r>
              <a:rPr lang="en-US" sz="840" dirty="0">
                <a:solidFill>
                  <a:srgbClr val="7030A0"/>
                </a:solidFill>
                <a:latin typeface="Gill Sans Light (Body)"/>
              </a:rPr>
              <a:t> KE, </a:t>
            </a:r>
            <a:r>
              <a:rPr lang="en-US" sz="840" dirty="0" err="1">
                <a:solidFill>
                  <a:srgbClr val="7030A0"/>
                </a:solidFill>
                <a:latin typeface="Gill Sans Light (Body)"/>
              </a:rPr>
              <a:t>Westerlund</a:t>
            </a:r>
            <a:r>
              <a:rPr lang="en-US" sz="840" dirty="0">
                <a:solidFill>
                  <a:srgbClr val="7030A0"/>
                </a:solidFill>
                <a:latin typeface="Gill Sans Light (Body)"/>
              </a:rPr>
              <a:t> T. Provision of pharmaceutical care by community pharmacists across Europe: Is it developing and spreading? J </a:t>
            </a:r>
            <a:r>
              <a:rPr lang="en-US" sz="840" dirty="0" err="1">
                <a:solidFill>
                  <a:srgbClr val="7030A0"/>
                </a:solidFill>
                <a:latin typeface="Gill Sans Light (Body)"/>
              </a:rPr>
              <a:t>Eval</a:t>
            </a:r>
            <a:r>
              <a:rPr lang="en-US" sz="840" dirty="0">
                <a:solidFill>
                  <a:srgbClr val="7030A0"/>
                </a:solidFill>
                <a:latin typeface="Gill Sans Light (Body)"/>
              </a:rPr>
              <a:t> </a:t>
            </a:r>
            <a:r>
              <a:rPr lang="en-US" sz="840" dirty="0" err="1">
                <a:solidFill>
                  <a:srgbClr val="7030A0"/>
                </a:solidFill>
                <a:latin typeface="Gill Sans Light (Body)"/>
              </a:rPr>
              <a:t>Clin</a:t>
            </a:r>
            <a:r>
              <a:rPr lang="en-US" sz="840" dirty="0">
                <a:solidFill>
                  <a:srgbClr val="7030A0"/>
                </a:solidFill>
                <a:latin typeface="Gill Sans Light (Body)"/>
              </a:rPr>
              <a:t> </a:t>
            </a:r>
            <a:r>
              <a:rPr lang="en-US" sz="840" dirty="0" err="1">
                <a:solidFill>
                  <a:srgbClr val="7030A0"/>
                </a:solidFill>
                <a:latin typeface="Gill Sans Light (Body)"/>
              </a:rPr>
              <a:t>Pract</a:t>
            </a:r>
            <a:r>
              <a:rPr lang="en-US" sz="840" dirty="0">
                <a:solidFill>
                  <a:srgbClr val="7030A0"/>
                </a:solidFill>
                <a:latin typeface="Gill Sans Light (Body)"/>
              </a:rPr>
              <a:t>. 2017;23(6):1336-47. </a:t>
            </a:r>
          </a:p>
          <a:p>
            <a:pPr marL="180975" lvl="0" indent="-180975" algn="l"/>
            <a:r>
              <a:rPr lang="en-US" sz="840" dirty="0">
                <a:solidFill>
                  <a:srgbClr val="003300"/>
                </a:solidFill>
                <a:latin typeface="Gill Sans Light (Body)"/>
              </a:rPr>
              <a:t>Novak H, </a:t>
            </a:r>
            <a:r>
              <a:rPr lang="en-US" sz="840" b="1" dirty="0" err="1">
                <a:solidFill>
                  <a:srgbClr val="003300"/>
                </a:solidFill>
                <a:latin typeface="Gill Sans Light (Body)"/>
              </a:rPr>
              <a:t>Tadić</a:t>
            </a:r>
            <a:r>
              <a:rPr lang="en-US" sz="840" b="1" dirty="0">
                <a:solidFill>
                  <a:srgbClr val="003300"/>
                </a:solidFill>
                <a:latin typeface="Gill Sans Light (Body)"/>
              </a:rPr>
              <a:t> I</a:t>
            </a:r>
            <a:r>
              <a:rPr lang="en-US" sz="840" dirty="0">
                <a:solidFill>
                  <a:srgbClr val="003300"/>
                </a:solidFill>
                <a:latin typeface="Gill Sans Light (Body)"/>
              </a:rPr>
              <a:t>, </a:t>
            </a:r>
            <a:r>
              <a:rPr lang="en-US" sz="840" dirty="0" err="1">
                <a:solidFill>
                  <a:srgbClr val="003300"/>
                </a:solidFill>
                <a:latin typeface="Gill Sans Light (Body)"/>
              </a:rPr>
              <a:t>Falamić</a:t>
            </a:r>
            <a:r>
              <a:rPr lang="en-US" sz="840" dirty="0">
                <a:solidFill>
                  <a:srgbClr val="003300"/>
                </a:solidFill>
                <a:latin typeface="Gill Sans Light (Body)"/>
              </a:rPr>
              <a:t> S, </a:t>
            </a:r>
            <a:r>
              <a:rPr lang="en-US" sz="840" dirty="0" err="1">
                <a:solidFill>
                  <a:srgbClr val="003300"/>
                </a:solidFill>
                <a:latin typeface="Gill Sans Light (Body)"/>
              </a:rPr>
              <a:t>Ortner</a:t>
            </a:r>
            <a:r>
              <a:rPr lang="en-US" sz="840" dirty="0">
                <a:solidFill>
                  <a:srgbClr val="003300"/>
                </a:solidFill>
                <a:latin typeface="Gill Sans Light (Body)"/>
              </a:rPr>
              <a:t> </a:t>
            </a:r>
            <a:r>
              <a:rPr lang="en-US" sz="840" dirty="0" err="1">
                <a:solidFill>
                  <a:srgbClr val="003300"/>
                </a:solidFill>
                <a:latin typeface="Gill Sans Light (Body)"/>
              </a:rPr>
              <a:t>Hadžiabdić</a:t>
            </a:r>
            <a:r>
              <a:rPr lang="en-US" sz="840" dirty="0">
                <a:solidFill>
                  <a:srgbClr val="003300"/>
                </a:solidFill>
                <a:latin typeface="Gill Sans Light (Body)"/>
              </a:rPr>
              <a:t> M. Pharmacists’ role, work practices, and safety measures against COVID-19: A comparative study. J Am Pharm Assoc. 2021; 61 (4): 398-407.</a:t>
            </a:r>
          </a:p>
          <a:p>
            <a:pPr marL="180975" lvl="0" indent="-180975" algn="l"/>
            <a:r>
              <a:rPr lang="en-US" sz="840" dirty="0">
                <a:solidFill>
                  <a:srgbClr val="7030A0"/>
                </a:solidFill>
                <a:latin typeface="Gill Sans Light (Body)"/>
              </a:rPr>
              <a:t>Pavlov-</a:t>
            </a:r>
            <a:r>
              <a:rPr lang="en-US" sz="840" dirty="0" err="1">
                <a:solidFill>
                  <a:srgbClr val="7030A0"/>
                </a:solidFill>
                <a:latin typeface="Gill Sans Light (Body)"/>
              </a:rPr>
              <a:t>Dolijanovic</a:t>
            </a:r>
            <a:r>
              <a:rPr lang="en-US" sz="840" dirty="0">
                <a:solidFill>
                  <a:srgbClr val="7030A0"/>
                </a:solidFill>
                <a:latin typeface="Gill Sans Light (Body)"/>
              </a:rPr>
              <a:t> S, </a:t>
            </a:r>
            <a:r>
              <a:rPr lang="en-US" sz="840" dirty="0" err="1">
                <a:solidFill>
                  <a:srgbClr val="7030A0"/>
                </a:solidFill>
                <a:latin typeface="Gill Sans Light (Body)"/>
              </a:rPr>
              <a:t>Vujasinovic</a:t>
            </a:r>
            <a:r>
              <a:rPr lang="en-US" sz="840" dirty="0">
                <a:solidFill>
                  <a:srgbClr val="7030A0"/>
                </a:solidFill>
                <a:latin typeface="Gill Sans Light (Body)"/>
              </a:rPr>
              <a:t> </a:t>
            </a:r>
            <a:r>
              <a:rPr lang="en-US" sz="840" dirty="0" err="1">
                <a:solidFill>
                  <a:srgbClr val="7030A0"/>
                </a:solidFill>
                <a:latin typeface="Gill Sans Light (Body)"/>
              </a:rPr>
              <a:t>Stupar</a:t>
            </a:r>
            <a:r>
              <a:rPr lang="en-US" sz="840" dirty="0">
                <a:solidFill>
                  <a:srgbClr val="7030A0"/>
                </a:solidFill>
                <a:latin typeface="Gill Sans Light (Body)"/>
              </a:rPr>
              <a:t> N, </a:t>
            </a:r>
            <a:r>
              <a:rPr lang="en-US" sz="840" dirty="0" err="1">
                <a:solidFill>
                  <a:srgbClr val="7030A0"/>
                </a:solidFill>
                <a:latin typeface="Gill Sans Light (Body)"/>
              </a:rPr>
              <a:t>Zugic</a:t>
            </a:r>
            <a:r>
              <a:rPr lang="en-US" sz="840" dirty="0">
                <a:solidFill>
                  <a:srgbClr val="7030A0"/>
                </a:solidFill>
                <a:latin typeface="Gill Sans Light (Body)"/>
              </a:rPr>
              <a:t> V, </a:t>
            </a:r>
            <a:r>
              <a:rPr lang="en-US" sz="840" dirty="0" err="1">
                <a:solidFill>
                  <a:srgbClr val="7030A0"/>
                </a:solidFill>
                <a:latin typeface="Gill Sans Light (Body)"/>
              </a:rPr>
              <a:t>Ostojic</a:t>
            </a:r>
            <a:r>
              <a:rPr lang="en-US" sz="840" dirty="0">
                <a:solidFill>
                  <a:srgbClr val="7030A0"/>
                </a:solidFill>
                <a:latin typeface="Gill Sans Light (Body)"/>
              </a:rPr>
              <a:t> P, </a:t>
            </a:r>
            <a:r>
              <a:rPr lang="en-US" sz="840" dirty="0" err="1">
                <a:solidFill>
                  <a:srgbClr val="7030A0"/>
                </a:solidFill>
                <a:latin typeface="Gill Sans Light (Body)"/>
              </a:rPr>
              <a:t>Zekovic</a:t>
            </a:r>
            <a:r>
              <a:rPr lang="en-US" sz="840" dirty="0">
                <a:solidFill>
                  <a:srgbClr val="7030A0"/>
                </a:solidFill>
                <a:latin typeface="Gill Sans Light (Body)"/>
              </a:rPr>
              <a:t> A, </a:t>
            </a:r>
            <a:r>
              <a:rPr lang="en-US" sz="840" dirty="0" err="1">
                <a:solidFill>
                  <a:srgbClr val="7030A0"/>
                </a:solidFill>
                <a:latin typeface="Gill Sans Light (Body)"/>
              </a:rPr>
              <a:t>Zivanovic</a:t>
            </a:r>
            <a:r>
              <a:rPr lang="en-US" sz="840" dirty="0">
                <a:solidFill>
                  <a:srgbClr val="7030A0"/>
                </a:solidFill>
                <a:latin typeface="Gill Sans Light (Body)"/>
              </a:rPr>
              <a:t> </a:t>
            </a:r>
            <a:r>
              <a:rPr lang="en-US" sz="840" dirty="0" err="1">
                <a:solidFill>
                  <a:srgbClr val="7030A0"/>
                </a:solidFill>
                <a:latin typeface="Gill Sans Light (Body)"/>
              </a:rPr>
              <a:t>Radnic</a:t>
            </a:r>
            <a:r>
              <a:rPr lang="en-US" sz="840" dirty="0">
                <a:solidFill>
                  <a:srgbClr val="7030A0"/>
                </a:solidFill>
                <a:latin typeface="Gill Sans Light (Body)"/>
              </a:rPr>
              <a:t> T, </a:t>
            </a:r>
            <a:r>
              <a:rPr lang="en-US" sz="840" dirty="0" err="1">
                <a:solidFill>
                  <a:srgbClr val="7030A0"/>
                </a:solidFill>
                <a:latin typeface="Gill Sans Light (Body)"/>
              </a:rPr>
              <a:t>Jeremic</a:t>
            </a:r>
            <a:r>
              <a:rPr lang="en-US" sz="840" dirty="0">
                <a:solidFill>
                  <a:srgbClr val="7030A0"/>
                </a:solidFill>
                <a:latin typeface="Gill Sans Light (Body)"/>
              </a:rPr>
              <a:t> I, </a:t>
            </a:r>
            <a:r>
              <a:rPr lang="en-US" sz="840" b="1" dirty="0" err="1">
                <a:solidFill>
                  <a:srgbClr val="7030A0"/>
                </a:solidFill>
                <a:latin typeface="Gill Sans Light (Body)"/>
              </a:rPr>
              <a:t>Tadic</a:t>
            </a:r>
            <a:r>
              <a:rPr lang="en-US" sz="840" b="1" dirty="0">
                <a:solidFill>
                  <a:srgbClr val="7030A0"/>
                </a:solidFill>
                <a:latin typeface="Gill Sans Light (Body)"/>
              </a:rPr>
              <a:t> I</a:t>
            </a:r>
            <a:r>
              <a:rPr lang="en-US" sz="840" dirty="0">
                <a:solidFill>
                  <a:srgbClr val="7030A0"/>
                </a:solidFill>
                <a:latin typeface="Gill Sans Light (Body)"/>
              </a:rPr>
              <a:t>. Long-term effects of immunosuppressive therapy on lung function in scleroderma patients. </a:t>
            </a:r>
            <a:r>
              <a:rPr lang="en-US" sz="840" dirty="0" err="1">
                <a:solidFill>
                  <a:srgbClr val="7030A0"/>
                </a:solidFill>
                <a:latin typeface="Gill Sans Light (Body)"/>
              </a:rPr>
              <a:t>Clin</a:t>
            </a:r>
            <a:r>
              <a:rPr lang="en-US" sz="840" dirty="0">
                <a:solidFill>
                  <a:srgbClr val="7030A0"/>
                </a:solidFill>
                <a:latin typeface="Gill Sans Light (Body)"/>
              </a:rPr>
              <a:t> </a:t>
            </a:r>
            <a:r>
              <a:rPr lang="en-US" sz="840" dirty="0" err="1">
                <a:solidFill>
                  <a:srgbClr val="7030A0"/>
                </a:solidFill>
                <a:latin typeface="Gill Sans Light (Body)"/>
              </a:rPr>
              <a:t>Rheumatol</a:t>
            </a:r>
            <a:r>
              <a:rPr lang="en-US" sz="840" dirty="0">
                <a:solidFill>
                  <a:srgbClr val="7030A0"/>
                </a:solidFill>
                <a:latin typeface="Gill Sans Light (Body)"/>
              </a:rPr>
              <a:t>. 2018;37(11):3043-50.</a:t>
            </a:r>
          </a:p>
          <a:p>
            <a:pPr marL="180975" lvl="0" indent="-180975" algn="l"/>
            <a:r>
              <a:rPr lang="en-US" sz="840" b="1" dirty="0" err="1">
                <a:solidFill>
                  <a:srgbClr val="003300"/>
                </a:solidFill>
                <a:latin typeface="Gill Sans Light (Body)"/>
              </a:rPr>
              <a:t>Tadic</a:t>
            </a:r>
            <a:r>
              <a:rPr lang="en-US" sz="840" b="1" dirty="0">
                <a:solidFill>
                  <a:srgbClr val="003300"/>
                </a:solidFill>
                <a:latin typeface="Gill Sans Light (Body)"/>
              </a:rPr>
              <a:t> I,</a:t>
            </a:r>
            <a:r>
              <a:rPr lang="en-US" sz="840" dirty="0">
                <a:solidFill>
                  <a:srgbClr val="003300"/>
                </a:solidFill>
                <a:latin typeface="Gill Sans Light (Body)"/>
              </a:rPr>
              <a:t> </a:t>
            </a:r>
            <a:r>
              <a:rPr lang="en-US" sz="840" dirty="0" err="1">
                <a:solidFill>
                  <a:srgbClr val="003300"/>
                </a:solidFill>
                <a:latin typeface="Gill Sans Light (Body)"/>
              </a:rPr>
              <a:t>Vujasinovic</a:t>
            </a:r>
            <a:r>
              <a:rPr lang="en-US" sz="840" dirty="0">
                <a:solidFill>
                  <a:srgbClr val="003300"/>
                </a:solidFill>
                <a:latin typeface="Gill Sans Light (Body)"/>
              </a:rPr>
              <a:t> </a:t>
            </a:r>
            <a:r>
              <a:rPr lang="en-US" sz="840" dirty="0" err="1">
                <a:solidFill>
                  <a:srgbClr val="003300"/>
                </a:solidFill>
                <a:latin typeface="Gill Sans Light (Body)"/>
              </a:rPr>
              <a:t>Stupar</a:t>
            </a:r>
            <a:r>
              <a:rPr lang="en-US" sz="840" dirty="0">
                <a:solidFill>
                  <a:srgbClr val="003300"/>
                </a:solidFill>
                <a:latin typeface="Gill Sans Light (Body)"/>
              </a:rPr>
              <a:t> N, </a:t>
            </a:r>
            <a:r>
              <a:rPr lang="en-US" sz="840" dirty="0" err="1">
                <a:solidFill>
                  <a:srgbClr val="003300"/>
                </a:solidFill>
                <a:latin typeface="Gill Sans Light (Body)"/>
              </a:rPr>
              <a:t>Tasic</a:t>
            </a:r>
            <a:r>
              <a:rPr lang="en-US" sz="840" dirty="0">
                <a:solidFill>
                  <a:srgbClr val="003300"/>
                </a:solidFill>
                <a:latin typeface="Gill Sans Light (Body)"/>
              </a:rPr>
              <a:t> L, </a:t>
            </a:r>
            <a:r>
              <a:rPr lang="en-US" sz="840" dirty="0" err="1">
                <a:solidFill>
                  <a:srgbClr val="003300"/>
                </a:solidFill>
                <a:latin typeface="Gill Sans Light (Body)"/>
              </a:rPr>
              <a:t>Stevanovic</a:t>
            </a:r>
            <a:r>
              <a:rPr lang="en-US" sz="840" dirty="0">
                <a:solidFill>
                  <a:srgbClr val="003300"/>
                </a:solidFill>
                <a:latin typeface="Gill Sans Light (Body)"/>
              </a:rPr>
              <a:t> D, </a:t>
            </a:r>
            <a:r>
              <a:rPr lang="en-US" sz="840" dirty="0" err="1">
                <a:solidFill>
                  <a:srgbClr val="003300"/>
                </a:solidFill>
                <a:latin typeface="Gill Sans Light (Body)"/>
              </a:rPr>
              <a:t>Dimic</a:t>
            </a:r>
            <a:r>
              <a:rPr lang="en-US" sz="840" dirty="0">
                <a:solidFill>
                  <a:srgbClr val="003300"/>
                </a:solidFill>
                <a:latin typeface="Gill Sans Light (Body)"/>
              </a:rPr>
              <a:t> A, </a:t>
            </a:r>
            <a:r>
              <a:rPr lang="en-US" sz="840" dirty="0" err="1">
                <a:solidFill>
                  <a:srgbClr val="003300"/>
                </a:solidFill>
                <a:latin typeface="Gill Sans Light (Body)"/>
              </a:rPr>
              <a:t>Stamenkovic</a:t>
            </a:r>
            <a:r>
              <a:rPr lang="en-US" sz="840" dirty="0">
                <a:solidFill>
                  <a:srgbClr val="003300"/>
                </a:solidFill>
                <a:latin typeface="Gill Sans Light (Body)"/>
              </a:rPr>
              <a:t> B, </a:t>
            </a:r>
            <a:r>
              <a:rPr lang="en-US" sz="840" dirty="0" err="1">
                <a:solidFill>
                  <a:srgbClr val="003300"/>
                </a:solidFill>
                <a:latin typeface="Gill Sans Light (Body)"/>
              </a:rPr>
              <a:t>Stojanovic</a:t>
            </a:r>
            <a:r>
              <a:rPr lang="en-US" sz="840" dirty="0">
                <a:solidFill>
                  <a:srgbClr val="003300"/>
                </a:solidFill>
                <a:latin typeface="Gill Sans Light (Body)"/>
              </a:rPr>
              <a:t> S, </a:t>
            </a:r>
            <a:r>
              <a:rPr lang="en-US" sz="840" dirty="0" err="1">
                <a:solidFill>
                  <a:srgbClr val="003300"/>
                </a:solidFill>
                <a:latin typeface="Gill Sans Light (Body)"/>
              </a:rPr>
              <a:t>Milenkovic</a:t>
            </a:r>
            <a:r>
              <a:rPr lang="en-US" sz="840" dirty="0">
                <a:solidFill>
                  <a:srgbClr val="003300"/>
                </a:solidFill>
                <a:latin typeface="Gill Sans Light (Body)"/>
              </a:rPr>
              <a:t> S. Validation of the osteoporosis quality of life questionnaire QUALEFFO-41 for the Serbian population. Health </a:t>
            </a:r>
            <a:r>
              <a:rPr lang="en-US" sz="840" dirty="0" err="1">
                <a:solidFill>
                  <a:srgbClr val="003300"/>
                </a:solidFill>
                <a:latin typeface="Gill Sans Light (Body)"/>
              </a:rPr>
              <a:t>Qual</a:t>
            </a:r>
            <a:r>
              <a:rPr lang="en-US" sz="840" dirty="0">
                <a:solidFill>
                  <a:srgbClr val="003300"/>
                </a:solidFill>
                <a:latin typeface="Gill Sans Light (Body)"/>
              </a:rPr>
              <a:t> Life Outcomes 2012;10:74. </a:t>
            </a:r>
          </a:p>
          <a:p>
            <a:pPr marL="180975" lvl="0" indent="-180975" algn="l"/>
            <a:r>
              <a:rPr lang="en-US" sz="840" b="1" dirty="0" err="1">
                <a:solidFill>
                  <a:srgbClr val="7030A0"/>
                </a:solidFill>
                <a:latin typeface="Gill Sans Light (Body)"/>
              </a:rPr>
              <a:t>Tadic</a:t>
            </a:r>
            <a:r>
              <a:rPr lang="en-US" sz="840" b="1" dirty="0">
                <a:solidFill>
                  <a:srgbClr val="7030A0"/>
                </a:solidFill>
                <a:latin typeface="Gill Sans Light (Body)"/>
              </a:rPr>
              <a:t> I,</a:t>
            </a:r>
            <a:r>
              <a:rPr lang="en-US" sz="840" dirty="0">
                <a:solidFill>
                  <a:srgbClr val="7030A0"/>
                </a:solidFill>
                <a:latin typeface="Gill Sans Light (Body)"/>
              </a:rPr>
              <a:t> </a:t>
            </a:r>
            <a:r>
              <a:rPr lang="en-US" sz="840" dirty="0" err="1">
                <a:solidFill>
                  <a:srgbClr val="7030A0"/>
                </a:solidFill>
                <a:latin typeface="Gill Sans Light (Body)"/>
              </a:rPr>
              <a:t>Stevanovic</a:t>
            </a:r>
            <a:r>
              <a:rPr lang="en-US" sz="840" dirty="0">
                <a:solidFill>
                  <a:srgbClr val="7030A0"/>
                </a:solidFill>
                <a:latin typeface="Gill Sans Light (Body)"/>
              </a:rPr>
              <a:t> D, </a:t>
            </a:r>
            <a:r>
              <a:rPr lang="en-US" sz="840" dirty="0" err="1">
                <a:solidFill>
                  <a:srgbClr val="7030A0"/>
                </a:solidFill>
                <a:latin typeface="Gill Sans Light (Body)"/>
              </a:rPr>
              <a:t>Tasic</a:t>
            </a:r>
            <a:r>
              <a:rPr lang="en-US" sz="840" dirty="0">
                <a:solidFill>
                  <a:srgbClr val="7030A0"/>
                </a:solidFill>
                <a:latin typeface="Gill Sans Light (Body)"/>
              </a:rPr>
              <a:t> LJ, </a:t>
            </a:r>
            <a:r>
              <a:rPr lang="en-US" sz="840" dirty="0" err="1">
                <a:solidFill>
                  <a:srgbClr val="7030A0"/>
                </a:solidFill>
                <a:latin typeface="Gill Sans Light (Body)"/>
              </a:rPr>
              <a:t>Vujasinovic-Stupar</a:t>
            </a:r>
            <a:r>
              <a:rPr lang="en-US" sz="840" dirty="0">
                <a:solidFill>
                  <a:srgbClr val="7030A0"/>
                </a:solidFill>
                <a:latin typeface="Gill Sans Light (Body)"/>
              </a:rPr>
              <a:t> N. Development of a Short Version of the Osteoporosis Knowledge Assessment Tool. Women Health 2012;52(1):18-31. </a:t>
            </a:r>
          </a:p>
          <a:p>
            <a:pPr marL="180975" indent="-180975" algn="l"/>
            <a:r>
              <a:rPr lang="sr-Latn-CS" sz="840" b="1" dirty="0">
                <a:solidFill>
                  <a:srgbClr val="003300"/>
                </a:solidFill>
                <a:latin typeface="Gill Sans Light (Body)"/>
              </a:rPr>
              <a:t>Dragana Lakić</a:t>
            </a:r>
            <a:r>
              <a:rPr lang="sr-Latn-CS" sz="840" dirty="0">
                <a:solidFill>
                  <a:srgbClr val="003300"/>
                </a:solidFill>
                <a:latin typeface="Gill Sans Light (Body)"/>
              </a:rPr>
              <a:t>, Ljiljana Tasić, Mitja Kos, Guenka Petrova, Assena Stoimenova</a:t>
            </a:r>
            <a:r>
              <a:rPr lang="sr-Latn-CS" sz="840" b="1" dirty="0">
                <a:solidFill>
                  <a:srgbClr val="003300"/>
                </a:solidFill>
                <a:latin typeface="Gill Sans Light (Body)"/>
              </a:rPr>
              <a:t>, Dušanka Krajnović</a:t>
            </a:r>
            <a:r>
              <a:rPr lang="sr-Latn-CS" sz="840" dirty="0">
                <a:solidFill>
                  <a:srgbClr val="003300"/>
                </a:solidFill>
                <a:latin typeface="Gill Sans Light (Body)"/>
              </a:rPr>
              <a:t>. Pharmacy network and access to medicines in selected eastern European countries: comparative analysis. Croatian Medical Journal  2012; 53: 53-9</a:t>
            </a:r>
            <a:endParaRPr lang="sr-Latn-RS" sz="840" i="0" dirty="0">
              <a:solidFill>
                <a:srgbClr val="003300"/>
              </a:solidFill>
              <a:latin typeface="Gill Sans Light (Body)"/>
              <a:sym typeface="Gill Sans"/>
            </a:endParaRPr>
          </a:p>
        </p:txBody>
      </p:sp>
      <p:sp>
        <p:nvSpPr>
          <p:cNvPr id="7"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1549251" y="788964"/>
            <a:ext cx="4462760" cy="841256"/>
          </a:xfrm>
        </p:spPr>
        <p:txBody>
          <a:bodyPr/>
          <a:lstStyle/>
          <a:p>
            <a:pPr algn="ctr"/>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smtClean="0">
              <a:solidFill>
                <a:srgbClr val="7030A0"/>
              </a:solidFill>
            </a:endParaRPr>
          </a:p>
          <a:p>
            <a:pPr algn="ctr"/>
            <a:r>
              <a:rPr lang="sr-Latn-RS" sz="2400" dirty="0" smtClean="0">
                <a:solidFill>
                  <a:srgbClr val="7030A0"/>
                </a:solidFill>
              </a:rPr>
              <a:t>PROF</a:t>
            </a:r>
            <a:r>
              <a:rPr lang="sr-Latn-RS" sz="2400" dirty="0">
                <a:solidFill>
                  <a:srgbClr val="7030A0"/>
                </a:solidFill>
              </a:rPr>
              <a:t>. </a:t>
            </a:r>
            <a:r>
              <a:rPr lang="sr-Latn-RS" sz="2400" dirty="0" smtClean="0">
                <a:solidFill>
                  <a:srgbClr val="7030A0"/>
                </a:solidFill>
              </a:rPr>
              <a:t>Dušanka </a:t>
            </a:r>
            <a:r>
              <a:rPr lang="sr-Latn-RS" sz="2400" dirty="0">
                <a:solidFill>
                  <a:srgbClr val="7030A0"/>
                </a:solidFill>
              </a:rPr>
              <a:t>Krajnović</a:t>
            </a:r>
            <a:endParaRPr lang="en-US" sz="2400" dirty="0">
              <a:solidFill>
                <a:srgbClr val="7030A0"/>
              </a:solidFill>
            </a:endParaRPr>
          </a:p>
        </p:txBody>
      </p:sp>
      <p:sp>
        <p:nvSpPr>
          <p:cNvPr id="5" name="TextBox 4"/>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1200" b="0" i="1" u="none" strike="noStrike" cap="none" spc="0" normalizeH="0" baseline="0" dirty="0" smtClean="0">
                <a:ln>
                  <a:noFill/>
                </a:ln>
                <a:solidFill>
                  <a:schemeClr val="accent1">
                    <a:lumMod val="75000"/>
                  </a:schemeClr>
                </a:solidFill>
                <a:effectLst/>
                <a:uFillTx/>
                <a:latin typeface="+mn-lt"/>
                <a:ea typeface="+mn-ea"/>
                <a:cs typeface="+mn-cs"/>
                <a:sym typeface="Gill Sans Light"/>
              </a:rPr>
              <a:t>Full bibliography</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lang="en-US" sz="1200" dirty="0" smtClean="0">
                <a:solidFill>
                  <a:schemeClr val="accent1">
                    <a:lumMod val="75000"/>
                  </a:schemeClr>
                </a:solidFill>
              </a:rPr>
              <a:t>Faculty </a:t>
            </a:r>
            <a:r>
              <a:rPr lang="en-US" sz="1200" dirty="0">
                <a:solidFill>
                  <a:schemeClr val="accent1">
                    <a:lumMod val="75000"/>
                  </a:schemeClr>
                </a:solidFill>
              </a:rPr>
              <a:t>of </a:t>
            </a:r>
            <a:r>
              <a:rPr lang="en-US" sz="1200" dirty="0" smtClean="0">
                <a:solidFill>
                  <a:schemeClr val="accent1">
                    <a:lumMod val="75000"/>
                  </a:schemeClr>
                </a:solidFill>
              </a:rPr>
              <a:t>Pharmacy</a:t>
            </a:r>
            <a:r>
              <a:rPr lang="sr-Latn-RS" sz="1200" dirty="0" smtClean="0">
                <a:solidFill>
                  <a:schemeClr val="accent1">
                    <a:lumMod val="75000"/>
                  </a:schemeClr>
                </a:solidFill>
              </a:rPr>
              <a:t> </a:t>
            </a:r>
            <a:r>
              <a:rPr lang="en-US" sz="1200" dirty="0" smtClean="0">
                <a:solidFill>
                  <a:schemeClr val="accent1">
                    <a:lumMod val="75000"/>
                  </a:schemeClr>
                </a:solidFill>
              </a:rPr>
              <a:t>Repository</a:t>
            </a:r>
            <a:r>
              <a:rPr lang="sr-Latn-RS" sz="1200" dirty="0" smtClean="0">
                <a:solidFill>
                  <a:schemeClr val="accent1">
                    <a:lumMod val="75000"/>
                  </a:schemeClr>
                </a:solidFill>
              </a:rPr>
              <a:t> </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1490470182"/>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945997" y="857972"/>
            <a:ext cx="4494820" cy="841256"/>
          </a:xfrm>
        </p:spPr>
        <p:txBody>
          <a:bodyPr/>
          <a:lstStyle/>
          <a:p>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r>
              <a:rPr lang="sr-Latn-RS" sz="2400" dirty="0" smtClean="0">
                <a:solidFill>
                  <a:srgbClr val="7030A0"/>
                </a:solidFill>
              </a:rPr>
              <a:t>prof</a:t>
            </a:r>
            <a:r>
              <a:rPr lang="sr-Latn-RS" sz="2400" dirty="0">
                <a:solidFill>
                  <a:srgbClr val="7030A0"/>
                </a:solidFill>
              </a:rPr>
              <a:t>. </a:t>
            </a:r>
            <a:r>
              <a:rPr lang="sr-Latn-RS" sz="2400" dirty="0" smtClean="0">
                <a:solidFill>
                  <a:srgbClr val="7030A0"/>
                </a:solidFill>
              </a:rPr>
              <a:t>Biljana </a:t>
            </a:r>
            <a:r>
              <a:rPr lang="sr-Latn-RS" sz="2400" dirty="0" err="1">
                <a:solidFill>
                  <a:srgbClr val="7030A0"/>
                </a:solidFill>
              </a:rPr>
              <a:t>AntonijeviĆ</a:t>
            </a:r>
            <a:endParaRPr lang="en-US" sz="2400" dirty="0">
              <a:solidFill>
                <a:srgbClr val="7030A0"/>
              </a:solidFill>
            </a:endParaRPr>
          </a:p>
        </p:txBody>
      </p:sp>
      <p:sp>
        <p:nvSpPr>
          <p:cNvPr id="4" name="Text Placeholder 3">
            <a:extLst>
              <a:ext uri="{FF2B5EF4-FFF2-40B4-BE49-F238E27FC236}">
                <a16:creationId xmlns:a16="http://schemas.microsoft.com/office/drawing/2014/main" id="{88352119-476B-4847-891D-39732FF6DFDA}"/>
              </a:ext>
            </a:extLst>
          </p:cNvPr>
          <p:cNvSpPr>
            <a:spLocks noGrp="1"/>
          </p:cNvSpPr>
          <p:nvPr>
            <p:ph type="body" sz="quarter" idx="27"/>
          </p:nvPr>
        </p:nvSpPr>
        <p:spPr>
          <a:xfrm>
            <a:off x="945997" y="3370752"/>
            <a:ext cx="2832827" cy="394980"/>
          </a:xfrm>
        </p:spPr>
        <p:txBody>
          <a:bodyPr/>
          <a:lstStyle/>
          <a:p>
            <a:r>
              <a:rPr lang="sr-Latn-RS" dirty="0" smtClean="0">
                <a:solidFill>
                  <a:srgbClr val="7030A0"/>
                </a:solidFill>
              </a:rPr>
              <a:t>TOXICOLOGY</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19356104"/>
              </p:ext>
            </p:extLst>
          </p:nvPr>
        </p:nvGraphicFramePr>
        <p:xfrm>
          <a:off x="945997" y="3813905"/>
          <a:ext cx="6195405" cy="6015005"/>
        </p:xfrm>
        <a:graphic>
          <a:graphicData uri="http://schemas.openxmlformats.org/drawingml/2006/table">
            <a:tbl>
              <a:tblPr firstRow="1" firstCol="1" bandRow="1">
                <a:tableStyleId>{5940675A-B579-460E-94D1-54222C63F5DA}</a:tableStyleId>
              </a:tblPr>
              <a:tblGrid>
                <a:gridCol w="1228194">
                  <a:extLst>
                    <a:ext uri="{9D8B030D-6E8A-4147-A177-3AD203B41FA5}">
                      <a16:colId xmlns:a16="http://schemas.microsoft.com/office/drawing/2014/main" val="20000"/>
                    </a:ext>
                  </a:extLst>
                </a:gridCol>
                <a:gridCol w="4967211">
                  <a:extLst>
                    <a:ext uri="{9D8B030D-6E8A-4147-A177-3AD203B41FA5}">
                      <a16:colId xmlns:a16="http://schemas.microsoft.com/office/drawing/2014/main" val="20001"/>
                    </a:ext>
                  </a:extLst>
                </a:gridCol>
              </a:tblGrid>
              <a:tr h="457844">
                <a:tc>
                  <a:txBody>
                    <a:bodyPr/>
                    <a:lstStyle/>
                    <a:p>
                      <a:pPr algn="l">
                        <a:spcAft>
                          <a:spcPts val="0"/>
                        </a:spcAft>
                      </a:pPr>
                      <a:r>
                        <a:rPr lang="sr-Latn-RS" sz="1200" kern="1200" dirty="0" err="1" smtClean="0">
                          <a:solidFill>
                            <a:srgbClr val="7030A0"/>
                          </a:solidFill>
                          <a:effectLst/>
                        </a:rPr>
                        <a:t>Research</a:t>
                      </a:r>
                      <a:r>
                        <a:rPr lang="sr-Latn-RS" sz="1200" kern="1200" dirty="0" smtClean="0">
                          <a:solidFill>
                            <a:srgbClr val="7030A0"/>
                          </a:solidFill>
                          <a:effectLst/>
                        </a:rPr>
                        <a:t> </a:t>
                      </a:r>
                      <a:r>
                        <a:rPr lang="sr-Latn-RS" sz="1200" kern="1200" dirty="0" err="1" smtClean="0">
                          <a:solidFill>
                            <a:srgbClr val="7030A0"/>
                          </a:solidFill>
                          <a:effectLst/>
                        </a:rPr>
                        <a:t>topic</a:t>
                      </a:r>
                      <a:r>
                        <a:rPr lang="sr-Latn-RS" sz="1200" kern="1200" dirty="0" smtClean="0">
                          <a:solidFill>
                            <a:srgbClr val="7030A0"/>
                          </a:solidFill>
                          <a:effectLst/>
                        </a:rPr>
                        <a:t> </a:t>
                      </a:r>
                      <a:r>
                        <a:rPr lang="sr-Latn-RS" sz="1200" kern="1200" dirty="0" err="1" smtClean="0">
                          <a:solidFill>
                            <a:srgbClr val="7030A0"/>
                          </a:solidFill>
                          <a:effectLst/>
                        </a:rPr>
                        <a:t>title</a:t>
                      </a:r>
                      <a:r>
                        <a:rPr lang="sr-Latn-RS" sz="1200" kern="1200" dirty="0" smtClean="0">
                          <a:solidFill>
                            <a:srgbClr val="7030A0"/>
                          </a:solidFill>
                          <a:effectLst/>
                          <a:latin typeface="Gill Sans Light (Body)"/>
                        </a:rPr>
                        <a:t>:</a:t>
                      </a:r>
                      <a:endParaRPr lang="en-US" sz="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200" kern="1200" dirty="0" smtClean="0">
                          <a:solidFill>
                            <a:srgbClr val="7030A0"/>
                          </a:solidFill>
                          <a:effectLst/>
                          <a:latin typeface="Gill Sans Light (Body)"/>
                        </a:rPr>
                        <a:t>Mixture Toxicology – Human Health Risk Assessment</a:t>
                      </a:r>
                      <a:r>
                        <a:rPr lang="sr-Latn-RS" sz="1200" dirty="0">
                          <a:solidFill>
                            <a:srgbClr val="7030A0"/>
                          </a:solidFill>
                          <a:effectLst/>
                          <a:latin typeface="Gill Sans Light (Body)"/>
                        </a:rPr>
                        <a:t> </a:t>
                      </a:r>
                      <a:endParaRPr lang="en-US" sz="120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72808">
                <a:tc>
                  <a:txBody>
                    <a:bodyPr/>
                    <a:lstStyle/>
                    <a:p>
                      <a:pPr algn="l">
                        <a:spcAft>
                          <a:spcPts val="0"/>
                        </a:spcAft>
                      </a:pPr>
                      <a:r>
                        <a:rPr lang="sr-Latn-RS" sz="1200" kern="1200" dirty="0" smtClean="0">
                          <a:solidFill>
                            <a:srgbClr val="003300"/>
                          </a:solidFill>
                          <a:effectLst/>
                          <a:latin typeface="Gill Sans Light (Body)"/>
                        </a:rPr>
                        <a:t>RG </a:t>
                      </a:r>
                      <a:r>
                        <a:rPr lang="sr-Latn-RS" sz="1200" kern="1200" dirty="0" err="1" smtClean="0">
                          <a:solidFill>
                            <a:srgbClr val="003300"/>
                          </a:solidFill>
                          <a:effectLst/>
                          <a:latin typeface="Gill Sans Light (Body)"/>
                        </a:rPr>
                        <a:t>members</a:t>
                      </a:r>
                      <a:r>
                        <a:rPr lang="sr-Latn-RS" sz="1200" kern="1200" dirty="0" smtClean="0">
                          <a:solidFill>
                            <a:srgbClr val="003300"/>
                          </a:solidFill>
                          <a:effectLst/>
                          <a:latin typeface="Gill Sans Light (Body)"/>
                        </a:rPr>
                        <a:t>:</a:t>
                      </a:r>
                      <a:endParaRPr lang="en-US" sz="12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a:t>
                      </a:r>
                      <a:r>
                        <a:rPr lang="sr-Latn-RS" sz="1200" kern="1200" dirty="0">
                          <a:solidFill>
                            <a:srgbClr val="003300"/>
                          </a:solidFill>
                          <a:effectLst/>
                          <a:latin typeface="Gill Sans Light (Body)"/>
                        </a:rPr>
                        <a:t>Biljana </a:t>
                      </a:r>
                      <a:r>
                        <a:rPr lang="sr-Latn-RS" sz="1200" kern="1200" dirty="0" smtClean="0">
                          <a:solidFill>
                            <a:srgbClr val="003300"/>
                          </a:solidFill>
                          <a:effectLst/>
                          <a:latin typeface="Gill Sans Light (Body)"/>
                        </a:rPr>
                        <a:t>Antonijević,</a:t>
                      </a:r>
                      <a:r>
                        <a:rPr lang="sr-Latn-RS" sz="1200" kern="1200" baseline="0" dirty="0" smtClean="0">
                          <a:solidFill>
                            <a:srgbClr val="003300"/>
                          </a:solidFill>
                          <a:effectLst/>
                          <a:latin typeface="Gill Sans Light (Body)"/>
                        </a:rPr>
                        <a:t> </a:t>
                      </a:r>
                      <a:r>
                        <a:rPr lang="sr-Latn-RS" sz="1200" kern="1200" baseline="0" dirty="0" err="1" smtClean="0">
                          <a:solidFill>
                            <a:srgbClr val="003300"/>
                          </a:solidFill>
                          <a:effectLst/>
                          <a:latin typeface="Gill Sans Light (Body)"/>
                        </a:rPr>
                        <a:t>Full</a:t>
                      </a:r>
                      <a:r>
                        <a:rPr lang="sr-Latn-RS" sz="1200" kern="1200" baseline="0" dirty="0" smtClean="0">
                          <a:solidFill>
                            <a:srgbClr val="003300"/>
                          </a:solidFill>
                          <a:effectLst/>
                          <a:latin typeface="Gill Sans Light (Body)"/>
                        </a:rPr>
                        <a:t> </a:t>
                      </a:r>
                      <a:r>
                        <a:rPr lang="sr-Latn-RS" sz="1200" kern="1200" baseline="0" dirty="0" err="1" smtClean="0">
                          <a:solidFill>
                            <a:srgbClr val="003300"/>
                          </a:solidFill>
                          <a:effectLst/>
                          <a:latin typeface="Gill Sans Light (Body)"/>
                        </a:rPr>
                        <a:t>Professor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a:t>
                      </a:r>
                      <a:r>
                        <a:rPr lang="sr-Latn-RS" sz="1200" kern="1200" dirty="0">
                          <a:solidFill>
                            <a:srgbClr val="003300"/>
                          </a:solidFill>
                          <a:effectLst/>
                          <a:latin typeface="Gill Sans Light (Body)"/>
                        </a:rPr>
                        <a:t>Zorica Bulat</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Full</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Professor</a:t>
                      </a:r>
                      <a:r>
                        <a:rPr lang="sr-Latn-RS" sz="1200" kern="1200" dirty="0" smtClean="0">
                          <a:solidFill>
                            <a:srgbClr val="003300"/>
                          </a:solidFill>
                          <a:effectLst/>
                          <a:latin typeface="Gill Sans Light (Body)"/>
                        </a:rPr>
                        <a:t> </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a:t>
                      </a:r>
                      <a:r>
                        <a:rPr lang="sr-Latn-RS" sz="1200" kern="1200" dirty="0">
                          <a:solidFill>
                            <a:srgbClr val="003300"/>
                          </a:solidFill>
                          <a:effectLst/>
                          <a:latin typeface="Gill Sans Light (Body)"/>
                        </a:rPr>
                        <a:t>Danijela Đukić-Ćosić, </a:t>
                      </a:r>
                      <a:r>
                        <a:rPr lang="sr-Latn-RS" sz="1200" kern="1200" dirty="0" err="1" smtClean="0">
                          <a:solidFill>
                            <a:srgbClr val="003300"/>
                          </a:solidFill>
                          <a:effectLst/>
                          <a:latin typeface="Gill Sans Light (Body)"/>
                        </a:rPr>
                        <a:t>Associate</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Professor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a:t>
                      </a:r>
                      <a:r>
                        <a:rPr lang="sr-Latn-RS" sz="1200" kern="1200" dirty="0">
                          <a:solidFill>
                            <a:srgbClr val="003300"/>
                          </a:solidFill>
                          <a:effectLst/>
                          <a:latin typeface="Gill Sans Light (Body)"/>
                        </a:rPr>
                        <a:t>Marijana Ćurčić, </a:t>
                      </a:r>
                      <a:r>
                        <a:rPr lang="sr-Latn-RS" sz="1200" kern="1200" dirty="0" err="1" smtClean="0">
                          <a:solidFill>
                            <a:srgbClr val="003300"/>
                          </a:solidFill>
                          <a:effectLst/>
                          <a:latin typeface="Gill Sans Light (Body)"/>
                        </a:rPr>
                        <a:t>Assistant</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Professor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Aleksandra </a:t>
                      </a:r>
                      <a:r>
                        <a:rPr lang="sr-Latn-RS" sz="1200" kern="1200" dirty="0">
                          <a:solidFill>
                            <a:srgbClr val="003300"/>
                          </a:solidFill>
                          <a:effectLst/>
                          <a:latin typeface="Gill Sans Light (Body)"/>
                        </a:rPr>
                        <a:t>Buha Đorđević, </a:t>
                      </a:r>
                      <a:r>
                        <a:rPr lang="sr-Latn-RS" sz="1200" kern="1200" dirty="0" err="1" smtClean="0">
                          <a:solidFill>
                            <a:srgbClr val="003300"/>
                          </a:solidFill>
                          <a:effectLst/>
                          <a:latin typeface="Gill Sans Light (Body)"/>
                        </a:rPr>
                        <a:t>Assistant</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Professor</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smtClean="0">
                          <a:solidFill>
                            <a:srgbClr val="003300"/>
                          </a:solidFill>
                          <a:effectLst/>
                          <a:latin typeface="Gill Sans Light (Body)"/>
                        </a:rPr>
                        <a:t>Dr. </a:t>
                      </a:r>
                      <a:r>
                        <a:rPr lang="sr-Latn-RS" sz="1200" kern="1200" dirty="0">
                          <a:solidFill>
                            <a:srgbClr val="003300"/>
                          </a:solidFill>
                          <a:effectLst/>
                          <a:latin typeface="Gill Sans Light (Body)"/>
                        </a:rPr>
                        <a:t>Evica Antonijević Miljaković, </a:t>
                      </a:r>
                      <a:r>
                        <a:rPr lang="sr-Latn-RS" sz="1200" kern="1200" dirty="0" err="1" smtClean="0">
                          <a:solidFill>
                            <a:srgbClr val="003300"/>
                          </a:solidFill>
                          <a:effectLst/>
                          <a:latin typeface="Gill Sans Light (Body)"/>
                        </a:rPr>
                        <a:t>Teaching</a:t>
                      </a:r>
                      <a:r>
                        <a:rPr lang="sr-Latn-RS" sz="1200" kern="1200" dirty="0" smtClean="0">
                          <a:solidFill>
                            <a:srgbClr val="003300"/>
                          </a:solidFill>
                          <a:effectLst/>
                          <a:latin typeface="Gill Sans Light (Body)"/>
                        </a:rPr>
                        <a:t> </a:t>
                      </a:r>
                      <a:r>
                        <a:rPr lang="sr-Latn-RS" sz="1200" kern="1200" dirty="0" err="1" smtClean="0">
                          <a:solidFill>
                            <a:srgbClr val="003300"/>
                          </a:solidFill>
                          <a:effectLst/>
                          <a:latin typeface="Gill Sans Light (Body)"/>
                        </a:rPr>
                        <a:t>Assistant</a:t>
                      </a:r>
                      <a:endParaRPr lang="sr-Latn-RS" sz="1200" kern="1200" dirty="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003300"/>
                          </a:solidFill>
                          <a:effectLst/>
                          <a:latin typeface="Gill Sans Light (Body)"/>
                        </a:rPr>
                        <a:t>Katarina Baralić, </a:t>
                      </a:r>
                    </a:p>
                    <a:p>
                      <a:pPr marL="0" marR="0" indent="0" algn="l" defTabSz="584200" eaLnBrk="1" fontAlgn="auto" latinLnBrk="0" hangingPunct="1">
                        <a:lnSpc>
                          <a:spcPct val="115000"/>
                        </a:lnSpc>
                        <a:spcBef>
                          <a:spcPts val="0"/>
                        </a:spcBef>
                        <a:spcAft>
                          <a:spcPts val="0"/>
                        </a:spcAft>
                        <a:buClrTx/>
                        <a:buSzTx/>
                        <a:buFontTx/>
                        <a:buNone/>
                        <a:tabLst/>
                        <a:defRPr/>
                      </a:pPr>
                      <a:r>
                        <a:rPr lang="sr-Latn-RS" sz="1200" kern="1200" dirty="0">
                          <a:solidFill>
                            <a:srgbClr val="003300"/>
                          </a:solidFill>
                          <a:effectLst/>
                          <a:latin typeface="Gill Sans Light (Body)"/>
                        </a:rPr>
                        <a:t>Dragana Javorac</a:t>
                      </a:r>
                      <a:r>
                        <a:rPr lang="sr-Latn-RS" sz="1200" dirty="0">
                          <a:solidFill>
                            <a:srgbClr val="003300"/>
                          </a:solidFill>
                          <a:effectLst/>
                          <a:latin typeface="Gill Sans Light (Body)"/>
                        </a:rPr>
                        <a:t> </a:t>
                      </a:r>
                      <a:endParaRPr lang="en-US" sz="1200" dirty="0">
                        <a:solidFill>
                          <a:srgbClr val="00330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27005">
                <a:tc>
                  <a:txBody>
                    <a:bodyPr/>
                    <a:lstStyle/>
                    <a:p>
                      <a:pPr algn="l">
                        <a:spcAft>
                          <a:spcPts val="0"/>
                        </a:spcAft>
                      </a:pPr>
                      <a:r>
                        <a:rPr lang="sr-Latn-RS" sz="1200" kern="1200" dirty="0" err="1" smtClean="0">
                          <a:solidFill>
                            <a:srgbClr val="7030A0"/>
                          </a:solidFill>
                          <a:effectLst/>
                        </a:rPr>
                        <a:t>Equipment</a:t>
                      </a:r>
                      <a:r>
                        <a:rPr lang="sr-Latn-RS" sz="1200" kern="1200" dirty="0" smtClean="0">
                          <a:solidFill>
                            <a:srgbClr val="7030A0"/>
                          </a:solidFill>
                          <a:effectLst/>
                        </a:rPr>
                        <a:t> </a:t>
                      </a:r>
                      <a:r>
                        <a:rPr lang="sr-Latn-RS" sz="1200" kern="1200" dirty="0" err="1" smtClean="0">
                          <a:solidFill>
                            <a:srgbClr val="7030A0"/>
                          </a:solidFill>
                          <a:effectLst/>
                        </a:rPr>
                        <a:t>and</a:t>
                      </a:r>
                      <a:r>
                        <a:rPr lang="sr-Latn-RS" sz="1200" kern="1200" dirty="0" smtClean="0">
                          <a:solidFill>
                            <a:srgbClr val="7030A0"/>
                          </a:solidFill>
                          <a:effectLst/>
                        </a:rPr>
                        <a:t> </a:t>
                      </a:r>
                      <a:r>
                        <a:rPr lang="sr-Latn-RS" sz="1200" kern="1200" dirty="0" err="1" smtClean="0">
                          <a:solidFill>
                            <a:srgbClr val="7030A0"/>
                          </a:solidFill>
                          <a:effectLst/>
                        </a:rPr>
                        <a:t>methods</a:t>
                      </a:r>
                      <a:r>
                        <a:rPr lang="sr-Latn-RS" sz="1200" kern="1200" dirty="0" smtClean="0">
                          <a:solidFill>
                            <a:srgbClr val="7030A0"/>
                          </a:solidFill>
                          <a:effectLst/>
                          <a:latin typeface="Gill Sans Light (Body)"/>
                        </a:rPr>
                        <a:t>:</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sr-Latn-RS" sz="1200" kern="1200" dirty="0" err="1" smtClean="0">
                          <a:solidFill>
                            <a:srgbClr val="7030A0"/>
                          </a:solidFill>
                          <a:effectLst/>
                          <a:latin typeface="Gill Sans Light (Body)"/>
                        </a:rPr>
                        <a:t>Atomic</a:t>
                      </a:r>
                      <a:r>
                        <a:rPr lang="sr-Latn-RS" sz="1200" kern="1200" dirty="0" smtClean="0">
                          <a:solidFill>
                            <a:srgbClr val="7030A0"/>
                          </a:solidFill>
                          <a:effectLst/>
                          <a:latin typeface="Gill Sans Light (Body)"/>
                        </a:rPr>
                        <a:t> </a:t>
                      </a:r>
                      <a:r>
                        <a:rPr lang="sr-Latn-RS" sz="1200" kern="1200" dirty="0" err="1" smtClean="0">
                          <a:solidFill>
                            <a:srgbClr val="7030A0"/>
                          </a:solidFill>
                          <a:effectLst/>
                          <a:latin typeface="Gill Sans Light (Body)"/>
                        </a:rPr>
                        <a:t>absorption</a:t>
                      </a:r>
                      <a:r>
                        <a:rPr lang="sr-Latn-RS" sz="1200" kern="1200" dirty="0" smtClean="0">
                          <a:solidFill>
                            <a:srgbClr val="7030A0"/>
                          </a:solidFill>
                          <a:effectLst/>
                          <a:latin typeface="Gill Sans Light (Body)"/>
                        </a:rPr>
                        <a:t> </a:t>
                      </a:r>
                      <a:r>
                        <a:rPr lang="sr-Latn-RS" sz="1200" kern="1200" dirty="0" err="1" smtClean="0">
                          <a:solidFill>
                            <a:srgbClr val="7030A0"/>
                          </a:solidFill>
                          <a:effectLst/>
                          <a:latin typeface="Gill Sans Light (Body)"/>
                        </a:rPr>
                        <a:t>spectrophotometer</a:t>
                      </a:r>
                      <a:endParaRPr lang="sr-Latn-RS" sz="1200" kern="1200" dirty="0" smtClean="0">
                        <a:solidFill>
                          <a:srgbClr val="7030A0"/>
                        </a:solidFill>
                        <a:effectLst/>
                        <a:latin typeface="Gill Sans Light (Body)"/>
                      </a:endParaRPr>
                    </a:p>
                    <a:p>
                      <a:pPr algn="l">
                        <a:spcAft>
                          <a:spcPts val="0"/>
                        </a:spcAft>
                      </a:pPr>
                      <a:r>
                        <a:rPr lang="sr-Latn-RS" sz="1200" kern="1200" dirty="0" smtClean="0">
                          <a:solidFill>
                            <a:srgbClr val="7030A0"/>
                          </a:solidFill>
                          <a:effectLst/>
                          <a:latin typeface="Gill Sans Light (Body)"/>
                        </a:rPr>
                        <a:t>UV-Vis </a:t>
                      </a:r>
                      <a:r>
                        <a:rPr lang="sr-Latn-RS" sz="1200" kern="1200" dirty="0" err="1" smtClean="0">
                          <a:solidFill>
                            <a:srgbClr val="7030A0"/>
                          </a:solidFill>
                          <a:effectLst/>
                          <a:latin typeface="Gill Sans Light (Body)"/>
                        </a:rPr>
                        <a:t>spectrophotometer</a:t>
                      </a:r>
                      <a:endParaRPr lang="sr-Latn-RS" sz="1200" kern="1200" dirty="0" smtClean="0">
                        <a:solidFill>
                          <a:srgbClr val="7030A0"/>
                        </a:solidFill>
                        <a:effectLst/>
                        <a:latin typeface="Gill Sans Light (Body)"/>
                      </a:endParaRPr>
                    </a:p>
                    <a:p>
                      <a:pPr algn="l">
                        <a:spcAft>
                          <a:spcPts val="0"/>
                        </a:spcAft>
                      </a:pPr>
                      <a:r>
                        <a:rPr lang="sr-Latn-RS" sz="1200" kern="1200" dirty="0" smtClean="0">
                          <a:solidFill>
                            <a:srgbClr val="7030A0"/>
                          </a:solidFill>
                          <a:effectLst/>
                          <a:latin typeface="Gill Sans Light (Body)"/>
                        </a:rPr>
                        <a:t>GC/TCD</a:t>
                      </a:r>
                    </a:p>
                    <a:p>
                      <a:pPr algn="l">
                        <a:spcAft>
                          <a:spcPts val="0"/>
                        </a:spcAft>
                      </a:pPr>
                      <a:r>
                        <a:rPr lang="sr-Latn-RS" sz="1200" kern="1200" dirty="0" err="1" smtClean="0">
                          <a:solidFill>
                            <a:srgbClr val="7030A0"/>
                          </a:solidFill>
                          <a:effectLst/>
                          <a:latin typeface="Gill Sans Light (Body)"/>
                        </a:rPr>
                        <a:t>Microwave</a:t>
                      </a:r>
                      <a:r>
                        <a:rPr lang="sr-Latn-RS" sz="1200" kern="1200" dirty="0" smtClean="0">
                          <a:solidFill>
                            <a:srgbClr val="7030A0"/>
                          </a:solidFill>
                          <a:effectLst/>
                          <a:latin typeface="Gill Sans Light (Body)"/>
                        </a:rPr>
                        <a:t> </a:t>
                      </a:r>
                      <a:r>
                        <a:rPr lang="sr-Latn-RS" sz="1200" kern="1200" dirty="0" err="1" smtClean="0">
                          <a:solidFill>
                            <a:srgbClr val="7030A0"/>
                          </a:solidFill>
                          <a:effectLst/>
                          <a:latin typeface="Gill Sans Light (Body)"/>
                        </a:rPr>
                        <a:t>Digestion</a:t>
                      </a:r>
                      <a:r>
                        <a:rPr lang="sr-Latn-RS" sz="1200" kern="1200" dirty="0" smtClean="0">
                          <a:solidFill>
                            <a:srgbClr val="7030A0"/>
                          </a:solidFill>
                          <a:effectLst/>
                          <a:latin typeface="Gill Sans Light (Body)"/>
                        </a:rPr>
                        <a:t> </a:t>
                      </a:r>
                      <a:r>
                        <a:rPr lang="sr-Latn-RS" sz="1200" kern="1200" dirty="0" err="1" smtClean="0">
                          <a:solidFill>
                            <a:srgbClr val="7030A0"/>
                          </a:solidFill>
                          <a:effectLst/>
                          <a:latin typeface="Gill Sans Light (Body)"/>
                        </a:rPr>
                        <a:t>System</a:t>
                      </a:r>
                      <a:endParaRPr lang="sr-Latn-RS" sz="1200" kern="1200" dirty="0" smtClean="0">
                        <a:solidFill>
                          <a:srgbClr val="7030A0"/>
                        </a:solidFill>
                        <a:effectLst/>
                        <a:latin typeface="Gill Sans Light (Body)"/>
                      </a:endParaRPr>
                    </a:p>
                    <a:p>
                      <a:pPr algn="l">
                        <a:spcAft>
                          <a:spcPts val="0"/>
                        </a:spcAft>
                      </a:pPr>
                      <a:r>
                        <a:rPr lang="sr-Latn-RS" sz="1200" kern="1200" dirty="0" smtClean="0">
                          <a:solidFill>
                            <a:srgbClr val="7030A0"/>
                          </a:solidFill>
                          <a:effectLst/>
                          <a:latin typeface="Gill Sans Light (Body)"/>
                        </a:rPr>
                        <a:t>Derek </a:t>
                      </a:r>
                      <a:r>
                        <a:rPr lang="sr-Latn-RS" sz="1200" kern="1200" dirty="0" err="1" smtClean="0">
                          <a:solidFill>
                            <a:srgbClr val="7030A0"/>
                          </a:solidFill>
                          <a:effectLst/>
                          <a:latin typeface="Gill Sans Light (Body)"/>
                        </a:rPr>
                        <a:t>Nexus</a:t>
                      </a:r>
                      <a:r>
                        <a:rPr lang="sr-Latn-RS" sz="1200" kern="1200" dirty="0" smtClean="0">
                          <a:solidFill>
                            <a:srgbClr val="7030A0"/>
                          </a:solidFill>
                          <a:effectLst/>
                          <a:latin typeface="Gill Sans Light (Body)"/>
                        </a:rPr>
                        <a:t> </a:t>
                      </a:r>
                      <a:r>
                        <a:rPr lang="sr-Latn-RS" sz="1200" kern="1200" dirty="0" err="1" smtClean="0">
                          <a:solidFill>
                            <a:srgbClr val="7030A0"/>
                          </a:solidFill>
                          <a:effectLst/>
                          <a:latin typeface="Gill Sans Light (Body)"/>
                        </a:rPr>
                        <a:t>software</a:t>
                      </a:r>
                      <a:endParaRPr lang="sr-Latn-RS" sz="1200" kern="1200" dirty="0" smtClean="0">
                        <a:solidFill>
                          <a:srgbClr val="7030A0"/>
                        </a:solidFill>
                        <a:effectLst/>
                        <a:latin typeface="Gill Sans Light (Body)"/>
                      </a:endParaRPr>
                    </a:p>
                    <a:p>
                      <a:pPr algn="l">
                        <a:spcAft>
                          <a:spcPts val="0"/>
                        </a:spcAft>
                      </a:pPr>
                      <a:r>
                        <a:rPr lang="sr-Latn-RS" sz="1200" kern="1200" dirty="0" smtClean="0">
                          <a:solidFill>
                            <a:srgbClr val="7030A0"/>
                          </a:solidFill>
                          <a:effectLst/>
                          <a:latin typeface="Gill Sans Light (Body)"/>
                        </a:rPr>
                        <a:t>PROAST </a:t>
                      </a:r>
                      <a:r>
                        <a:rPr lang="sr-Latn-RS" sz="1200" kern="1200" dirty="0" err="1" smtClean="0">
                          <a:solidFill>
                            <a:srgbClr val="7030A0"/>
                          </a:solidFill>
                          <a:effectLst/>
                          <a:latin typeface="Gill Sans Light (Body)"/>
                        </a:rPr>
                        <a:t>software</a:t>
                      </a:r>
                      <a:endParaRPr lang="sr-Latn-RS" sz="1200" kern="1200" dirty="0" smtClean="0">
                        <a:solidFill>
                          <a:srgbClr val="7030A0"/>
                        </a:solidFill>
                        <a:effectLst/>
                        <a:latin typeface="Gill Sans Light (Body)"/>
                      </a:endParaRPr>
                    </a:p>
                    <a:p>
                      <a:pPr algn="l">
                        <a:spcAft>
                          <a:spcPts val="0"/>
                        </a:spcAft>
                      </a:pPr>
                      <a:r>
                        <a:rPr lang="sr-Latn-RS" sz="1200" kern="1200" dirty="0" smtClean="0">
                          <a:solidFill>
                            <a:srgbClr val="7030A0"/>
                          </a:solidFill>
                          <a:effectLst/>
                          <a:latin typeface="Gill Sans Light (Body)"/>
                        </a:rPr>
                        <a:t>@RISK </a:t>
                      </a:r>
                      <a:r>
                        <a:rPr lang="sr-Latn-RS" sz="1200" kern="1200" dirty="0" err="1" smtClean="0">
                          <a:solidFill>
                            <a:srgbClr val="7030A0"/>
                          </a:solidFill>
                          <a:effectLst/>
                          <a:latin typeface="Gill Sans Light (Body)"/>
                        </a:rPr>
                        <a:t>software</a:t>
                      </a:r>
                      <a:endParaRPr lang="sr-Latn-RS" sz="1200" kern="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25218">
                <a:tc>
                  <a:txBody>
                    <a:bodyPr/>
                    <a:lstStyle/>
                    <a:p>
                      <a:pPr algn="l">
                        <a:spcAft>
                          <a:spcPts val="0"/>
                        </a:spcAft>
                      </a:pPr>
                      <a:r>
                        <a:rPr lang="sr-Latn-RS" sz="1200" b="0" kern="1200" dirty="0" err="1" smtClean="0">
                          <a:solidFill>
                            <a:srgbClr val="003300"/>
                          </a:solidFill>
                          <a:effectLst/>
                          <a:latin typeface="Gill Sans Light (Body)"/>
                        </a:rPr>
                        <a:t>Projects</a:t>
                      </a:r>
                      <a:r>
                        <a:rPr lang="sr-Latn-RS" sz="1200" b="0" kern="1200" dirty="0" smtClean="0">
                          <a:solidFill>
                            <a:srgbClr val="003300"/>
                          </a:solidFill>
                          <a:effectLst/>
                          <a:latin typeface="Gill Sans Light (Body)"/>
                        </a:rPr>
                        <a:t>/</a:t>
                      </a:r>
                      <a:r>
                        <a:rPr lang="sr-Latn-RS" sz="1200" b="0" kern="1200" dirty="0" err="1" smtClean="0">
                          <a:solidFill>
                            <a:srgbClr val="003300"/>
                          </a:solidFill>
                          <a:effectLst/>
                          <a:latin typeface="Gill Sans Light (Body)"/>
                        </a:rPr>
                        <a:t>funding</a:t>
                      </a:r>
                      <a:r>
                        <a:rPr lang="sr-Latn-RS" sz="1200" b="0" kern="1200" dirty="0" smtClean="0">
                          <a:solidFill>
                            <a:srgbClr val="003300"/>
                          </a:solidFill>
                          <a:effectLst/>
                          <a:latin typeface="Gill Sans Light (Body)"/>
                        </a:rPr>
                        <a:t>:</a:t>
                      </a:r>
                      <a:endParaRPr lang="en-US" sz="12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200" b="0" dirty="0" smtClean="0">
                          <a:solidFill>
                            <a:srgbClr val="003300"/>
                          </a:solidFill>
                          <a:latin typeface="Gill Sans Light (Body)"/>
                        </a:rPr>
                        <a:t>Institutional financing by the Ministry of Education, Science and Technological Development Contract No. 451-03-9/2021-14/200161.</a:t>
                      </a:r>
                      <a:endParaRPr lang="en-US" sz="12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99561">
                <a:tc>
                  <a:txBody>
                    <a:bodyPr/>
                    <a:lstStyle/>
                    <a:p>
                      <a:pPr algn="l">
                        <a:spcAft>
                          <a:spcPts val="0"/>
                        </a:spcAft>
                      </a:pPr>
                      <a:r>
                        <a:rPr lang="sr-Latn-RS" sz="1200" kern="1200" dirty="0" err="1" smtClean="0">
                          <a:solidFill>
                            <a:srgbClr val="7030A0"/>
                          </a:solidFill>
                          <a:effectLst/>
                        </a:rPr>
                        <a:t>Collaborations</a:t>
                      </a:r>
                      <a:r>
                        <a:rPr lang="sr-Latn-RS" sz="1200" kern="1200" dirty="0" smtClean="0">
                          <a:solidFill>
                            <a:srgbClr val="7030A0"/>
                          </a:solidFill>
                          <a:effectLst/>
                          <a:latin typeface="Gill Sans Light (Body)"/>
                        </a:rPr>
                        <a:t>: </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200" kern="1200" dirty="0" smtClean="0">
                          <a:solidFill>
                            <a:srgbClr val="7030A0"/>
                          </a:solidFill>
                          <a:effectLst/>
                          <a:latin typeface="Gill Sans Light (Body)"/>
                        </a:rPr>
                        <a:t>University of Belgrade – Faculty of Medicine; </a:t>
                      </a:r>
                    </a:p>
                    <a:p>
                      <a:pPr marL="0" marR="0" indent="0" algn="l" defTabSz="584200" eaLnBrk="1" fontAlgn="auto" latinLnBrk="0" hangingPunct="1">
                        <a:lnSpc>
                          <a:spcPct val="115000"/>
                        </a:lnSpc>
                        <a:spcBef>
                          <a:spcPts val="0"/>
                        </a:spcBef>
                        <a:spcAft>
                          <a:spcPts val="0"/>
                        </a:spcAft>
                        <a:buClrTx/>
                        <a:buSzTx/>
                        <a:buFontTx/>
                        <a:buNone/>
                        <a:tabLst/>
                        <a:defRPr/>
                      </a:pPr>
                      <a:r>
                        <a:rPr lang="en-US" sz="1200" kern="1200" dirty="0" smtClean="0">
                          <a:solidFill>
                            <a:srgbClr val="7030A0"/>
                          </a:solidFill>
                          <a:effectLst/>
                          <a:latin typeface="Gill Sans Light (Body)"/>
                        </a:rPr>
                        <a:t>University of Belgrade - Faculty of Dentistry; </a:t>
                      </a:r>
                    </a:p>
                    <a:p>
                      <a:pPr marL="0" marR="0" indent="0" algn="l" defTabSz="584200" eaLnBrk="1" fontAlgn="auto" latinLnBrk="0" hangingPunct="1">
                        <a:lnSpc>
                          <a:spcPct val="115000"/>
                        </a:lnSpc>
                        <a:spcBef>
                          <a:spcPts val="0"/>
                        </a:spcBef>
                        <a:spcAft>
                          <a:spcPts val="0"/>
                        </a:spcAft>
                        <a:buClrTx/>
                        <a:buSzTx/>
                        <a:buFontTx/>
                        <a:buNone/>
                        <a:tabLst/>
                        <a:defRPr/>
                      </a:pPr>
                      <a:r>
                        <a:rPr lang="en-US" sz="1200" kern="1200" dirty="0" smtClean="0">
                          <a:solidFill>
                            <a:srgbClr val="7030A0"/>
                          </a:solidFill>
                          <a:effectLst/>
                          <a:latin typeface="Gill Sans Light (Body)"/>
                        </a:rPr>
                        <a:t>The Institute of Meat Hygiene and Technology, Belgrade; </a:t>
                      </a:r>
                    </a:p>
                    <a:p>
                      <a:pPr marL="0" marR="0" indent="0" algn="l" defTabSz="584200" eaLnBrk="1" fontAlgn="auto" latinLnBrk="0" hangingPunct="1">
                        <a:lnSpc>
                          <a:spcPct val="115000"/>
                        </a:lnSpc>
                        <a:spcBef>
                          <a:spcPts val="0"/>
                        </a:spcBef>
                        <a:spcAft>
                          <a:spcPts val="600"/>
                        </a:spcAft>
                        <a:buClrTx/>
                        <a:buSzTx/>
                        <a:buFontTx/>
                        <a:buNone/>
                        <a:tabLst/>
                        <a:defRPr/>
                      </a:pPr>
                      <a:r>
                        <a:rPr lang="en-US" sz="1200" kern="1200" dirty="0" smtClean="0">
                          <a:solidFill>
                            <a:srgbClr val="7030A0"/>
                          </a:solidFill>
                          <a:effectLst/>
                          <a:latin typeface="Gill Sans Light (Body)"/>
                        </a:rPr>
                        <a:t>National Poison Control Centre, MMA; </a:t>
                      </a:r>
                    </a:p>
                    <a:p>
                      <a:pPr marL="0" marR="0" indent="0" algn="l" defTabSz="584200" eaLnBrk="1" fontAlgn="auto" latinLnBrk="0" hangingPunct="1">
                        <a:lnSpc>
                          <a:spcPct val="115000"/>
                        </a:lnSpc>
                        <a:spcBef>
                          <a:spcPts val="0"/>
                        </a:spcBef>
                        <a:spcAft>
                          <a:spcPts val="0"/>
                        </a:spcAft>
                        <a:buClrTx/>
                        <a:buSzTx/>
                        <a:buFontTx/>
                        <a:buNone/>
                        <a:tabLst/>
                        <a:defRPr/>
                      </a:pPr>
                      <a:r>
                        <a:rPr lang="en-US" sz="1200" kern="1200" dirty="0" smtClean="0">
                          <a:solidFill>
                            <a:srgbClr val="7030A0"/>
                          </a:solidFill>
                          <a:effectLst/>
                          <a:latin typeface="Gill Sans Light (Body)"/>
                        </a:rPr>
                        <a:t>Faculty of Food Technology and Biotechnology, University of Zagreb; Faculty of Science, University of Hradec Kralove, Czech Republic; Faculty of Pharmacy, </a:t>
                      </a:r>
                      <a:r>
                        <a:rPr lang="en-US" sz="1200" kern="1200" dirty="0" err="1" smtClean="0">
                          <a:solidFill>
                            <a:srgbClr val="7030A0"/>
                          </a:solidFill>
                          <a:effectLst/>
                          <a:latin typeface="Gill Sans Light (Body)"/>
                        </a:rPr>
                        <a:t>Gazi</a:t>
                      </a:r>
                      <a:r>
                        <a:rPr lang="en-US" sz="1200" kern="1200" dirty="0" smtClean="0">
                          <a:solidFill>
                            <a:srgbClr val="7030A0"/>
                          </a:solidFill>
                          <a:effectLst/>
                          <a:latin typeface="Gill Sans Light (Body)"/>
                        </a:rPr>
                        <a:t> University, Ankara, Turkey; </a:t>
                      </a:r>
                    </a:p>
                    <a:p>
                      <a:pPr marL="0" marR="0" indent="0" algn="l" defTabSz="584200" eaLnBrk="1" fontAlgn="auto" latinLnBrk="0" hangingPunct="1">
                        <a:lnSpc>
                          <a:spcPct val="115000"/>
                        </a:lnSpc>
                        <a:spcBef>
                          <a:spcPts val="0"/>
                        </a:spcBef>
                        <a:spcAft>
                          <a:spcPts val="0"/>
                        </a:spcAft>
                        <a:buClrTx/>
                        <a:buSzTx/>
                        <a:buFontTx/>
                        <a:buNone/>
                        <a:tabLst/>
                        <a:defRPr/>
                      </a:pPr>
                      <a:r>
                        <a:rPr lang="en-US" sz="1200" kern="1200" dirty="0" smtClean="0">
                          <a:solidFill>
                            <a:srgbClr val="7030A0"/>
                          </a:solidFill>
                          <a:effectLst/>
                          <a:latin typeface="Gill Sans Light (Body)"/>
                        </a:rPr>
                        <a:t>Toxicology Department, Universidad Miguel </a:t>
                      </a:r>
                      <a:r>
                        <a:rPr lang="en-US" sz="1200" kern="1200" dirty="0" err="1" smtClean="0">
                          <a:solidFill>
                            <a:srgbClr val="7030A0"/>
                          </a:solidFill>
                          <a:effectLst/>
                          <a:latin typeface="Gill Sans Light (Body)"/>
                        </a:rPr>
                        <a:t>Hernendez</a:t>
                      </a:r>
                      <a:r>
                        <a:rPr lang="en-US" sz="1200" kern="1200" dirty="0" smtClean="0">
                          <a:solidFill>
                            <a:srgbClr val="7030A0"/>
                          </a:solidFill>
                          <a:effectLst/>
                          <a:latin typeface="Gill Sans Light (Body)"/>
                        </a:rPr>
                        <a:t>, Elche, Spain</a:t>
                      </a: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9218" name="Picture 2" descr="Dr sc. Biljana Antonijevi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9509" y="1816844"/>
            <a:ext cx="1125244" cy="1428991"/>
          </a:xfrm>
          <a:prstGeom prst="rect">
            <a:avLst/>
          </a:prstGeom>
          <a:noFill/>
          <a:ln w="63500">
            <a:solidFill>
              <a:srgbClr val="ADCD99"/>
            </a:solidFill>
          </a:ln>
        </p:spPr>
      </p:pic>
    </p:spTree>
    <p:extLst>
      <p:ext uri="{BB962C8B-B14F-4D97-AF65-F5344CB8AC3E}">
        <p14:creationId xmlns:p14="http://schemas.microsoft.com/office/powerpoint/2010/main" val="1593667104"/>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1533221" y="857972"/>
            <a:ext cx="4494820" cy="841256"/>
          </a:xfrm>
        </p:spPr>
        <p:txBody>
          <a:bodyPr/>
          <a:lstStyle/>
          <a:p>
            <a:pPr algn="ctr"/>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smtClean="0">
              <a:solidFill>
                <a:srgbClr val="7030A0"/>
              </a:solidFill>
            </a:endParaRPr>
          </a:p>
          <a:p>
            <a:pPr algn="ctr"/>
            <a:r>
              <a:rPr lang="sr-Latn-RS" sz="2400" dirty="0" smtClean="0">
                <a:solidFill>
                  <a:srgbClr val="7030A0"/>
                </a:solidFill>
              </a:rPr>
              <a:t>prof</a:t>
            </a:r>
            <a:r>
              <a:rPr lang="sr-Latn-RS" sz="2400" dirty="0">
                <a:solidFill>
                  <a:srgbClr val="7030A0"/>
                </a:solidFill>
              </a:rPr>
              <a:t>. </a:t>
            </a:r>
            <a:r>
              <a:rPr lang="sr-Latn-RS" sz="2400" dirty="0" smtClean="0">
                <a:solidFill>
                  <a:srgbClr val="7030A0"/>
                </a:solidFill>
              </a:rPr>
              <a:t>Biljana </a:t>
            </a:r>
            <a:r>
              <a:rPr lang="sr-Latn-RS" sz="2400" dirty="0" err="1">
                <a:solidFill>
                  <a:srgbClr val="7030A0"/>
                </a:solidFill>
              </a:rPr>
              <a:t>AntonijeviĆ</a:t>
            </a:r>
            <a:endParaRPr lang="en-US" sz="2400" dirty="0">
              <a:solidFill>
                <a:srgbClr val="7030A0"/>
              </a:solidFill>
            </a:endParaRPr>
          </a:p>
        </p:txBody>
      </p:sp>
      <p:sp>
        <p:nvSpPr>
          <p:cNvPr id="7" name="TextBox 6"/>
          <p:cNvSpPr txBox="1"/>
          <p:nvPr/>
        </p:nvSpPr>
        <p:spPr>
          <a:xfrm>
            <a:off x="829802" y="1999578"/>
            <a:ext cx="5901659" cy="72476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spcAft>
                <a:spcPts val="300"/>
              </a:spcAft>
            </a:pPr>
            <a:r>
              <a:rPr lang="sr-Latn-RS" sz="1200" i="0" dirty="0">
                <a:solidFill>
                  <a:srgbClr val="7030A0"/>
                </a:solidFill>
              </a:rPr>
              <a:t>Selected </a:t>
            </a:r>
            <a:r>
              <a:rPr lang="sr-Latn-RS" sz="1200" i="0" dirty="0" smtClean="0">
                <a:solidFill>
                  <a:srgbClr val="7030A0"/>
                </a:solidFill>
              </a:rPr>
              <a:t>publications</a:t>
            </a:r>
            <a:endParaRPr lang="sr-Latn-RS" sz="1200" i="0" dirty="0">
              <a:solidFill>
                <a:srgbClr val="7030A0"/>
              </a:solidFill>
            </a:endParaRPr>
          </a:p>
          <a:p>
            <a:pPr marL="182563" indent="-182563" algn="l">
              <a:lnSpc>
                <a:spcPct val="115000"/>
              </a:lnSpc>
              <a:spcAft>
                <a:spcPts val="300"/>
              </a:spcAft>
            </a:pPr>
            <a:r>
              <a:rPr lang="sr-Latn-RS" sz="900" i="0" kern="1200" dirty="0">
                <a:solidFill>
                  <a:srgbClr val="7030A0"/>
                </a:solidFill>
                <a:ea typeface="Calibri"/>
                <a:cs typeface="Arial"/>
              </a:rPr>
              <a:t>Radovanović J, Antonijević B, Kolarević S, Milutinović-Smiljanić S, Mandić J, Vuković-Gačić B, Bulat Z, Ćurčić M, Kračun-Kolarević M, Sunjog K, Kostić-Vuković J. </a:t>
            </a:r>
            <a:r>
              <a:rPr lang="sr-Latn-RS" sz="900" i="0" kern="1200" dirty="0" err="1">
                <a:solidFill>
                  <a:srgbClr val="7030A0"/>
                </a:solidFill>
                <a:ea typeface="Calibri"/>
                <a:cs typeface="Arial"/>
              </a:rPr>
              <a:t>Genotoxicity</a:t>
            </a:r>
            <a:r>
              <a:rPr lang="sr-Latn-RS" sz="900" i="0" kern="1200" dirty="0">
                <a:solidFill>
                  <a:srgbClr val="7030A0"/>
                </a:solidFill>
                <a:ea typeface="Calibri"/>
                <a:cs typeface="Arial"/>
              </a:rPr>
              <a:t> of Fluoride </a:t>
            </a:r>
            <a:r>
              <a:rPr lang="sr-Latn-RS" sz="900" i="0" kern="1200" dirty="0" err="1">
                <a:solidFill>
                  <a:srgbClr val="7030A0"/>
                </a:solidFill>
                <a:ea typeface="Calibri"/>
                <a:cs typeface="Arial"/>
              </a:rPr>
              <a:t>Subacute</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Exposure</a:t>
            </a:r>
            <a:r>
              <a:rPr lang="sr-Latn-RS" sz="900" i="0" kern="1200" dirty="0">
                <a:solidFill>
                  <a:srgbClr val="7030A0"/>
                </a:solidFill>
                <a:ea typeface="Calibri"/>
                <a:cs typeface="Arial"/>
              </a:rPr>
              <a:t> in </a:t>
            </a:r>
            <a:r>
              <a:rPr lang="sr-Latn-RS" sz="900" i="0" kern="1200" dirty="0" err="1">
                <a:solidFill>
                  <a:srgbClr val="7030A0"/>
                </a:solidFill>
                <a:ea typeface="Calibri"/>
                <a:cs typeface="Arial"/>
              </a:rPr>
              <a:t>Rats</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and</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Selenium</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Intervention</a:t>
            </a:r>
            <a:r>
              <a:rPr lang="sr-Latn-RS" sz="900" i="0" kern="1200" dirty="0">
                <a:solidFill>
                  <a:srgbClr val="7030A0"/>
                </a:solidFill>
                <a:ea typeface="Calibri"/>
                <a:cs typeface="Arial"/>
              </a:rPr>
              <a:t>. </a:t>
            </a:r>
            <a:r>
              <a:rPr lang="sr-Latn-RS" sz="900" i="0" kern="1200" dirty="0" err="1">
                <a:solidFill>
                  <a:srgbClr val="7030A0"/>
                </a:solidFill>
                <a:ea typeface="Calibri"/>
                <a:cs typeface="Arial"/>
              </a:rPr>
              <a:t>Chemosphere</a:t>
            </a:r>
            <a:r>
              <a:rPr lang="sr-Latn-RS" sz="900" i="0" kern="1200" dirty="0">
                <a:solidFill>
                  <a:srgbClr val="7030A0"/>
                </a:solidFill>
                <a:ea typeface="Calibri"/>
                <a:cs typeface="Arial"/>
              </a:rPr>
              <a:t> 2020, 128978.</a:t>
            </a:r>
            <a:r>
              <a:rPr lang="sr-Latn-RS" sz="900" i="0" dirty="0">
                <a:solidFill>
                  <a:srgbClr val="7030A0"/>
                </a:solidFill>
                <a:ea typeface="Calibri"/>
                <a:cs typeface="Times New Roman"/>
              </a:rPr>
              <a:t> </a:t>
            </a:r>
            <a:r>
              <a:rPr lang="sr-Latn-RS" sz="900" i="0" kern="1200" dirty="0">
                <a:solidFill>
                  <a:srgbClr val="7030A0"/>
                </a:solidFill>
                <a:ea typeface="Calibri"/>
                <a:cs typeface="Arial"/>
              </a:rPr>
              <a:t>https://doi.org/10.1016/j.chemosphere.2020.128978</a:t>
            </a:r>
            <a:endParaRPr lang="sr-Latn-RS" sz="900" i="0" dirty="0">
              <a:solidFill>
                <a:srgbClr val="7030A0"/>
              </a:solidFill>
              <a:ea typeface="Calibri"/>
              <a:cs typeface="Times New Roman"/>
            </a:endParaRPr>
          </a:p>
          <a:p>
            <a:pPr marL="182563" indent="-182563" algn="l">
              <a:lnSpc>
                <a:spcPct val="115000"/>
              </a:lnSpc>
              <a:spcAft>
                <a:spcPts val="300"/>
              </a:spcAft>
            </a:pPr>
            <a:r>
              <a:rPr lang="sr-Latn-RS" sz="900" i="0" dirty="0" err="1">
                <a:solidFill>
                  <a:srgbClr val="003300"/>
                </a:solidFill>
                <a:ea typeface="Calibri"/>
                <a:cs typeface="Times New Roman"/>
              </a:rPr>
              <a:t>Baralic</a:t>
            </a:r>
            <a:r>
              <a:rPr lang="sr-Latn-RS" sz="900" i="0" dirty="0">
                <a:solidFill>
                  <a:srgbClr val="003300"/>
                </a:solidFill>
                <a:ea typeface="Calibri"/>
                <a:cs typeface="Times New Roman"/>
              </a:rPr>
              <a:t> K, </a:t>
            </a:r>
            <a:r>
              <a:rPr lang="sr-Latn-RS" sz="900" i="0" dirty="0" err="1">
                <a:solidFill>
                  <a:srgbClr val="003300"/>
                </a:solidFill>
                <a:ea typeface="Calibri"/>
                <a:cs typeface="Times New Roman"/>
              </a:rPr>
              <a:t>Zivancevic</a:t>
            </a:r>
            <a:r>
              <a:rPr lang="sr-Latn-RS" sz="900" i="0" dirty="0">
                <a:solidFill>
                  <a:srgbClr val="003300"/>
                </a:solidFill>
                <a:ea typeface="Calibri"/>
                <a:cs typeface="Times New Roman"/>
              </a:rPr>
              <a:t> K, </a:t>
            </a:r>
            <a:r>
              <a:rPr lang="sr-Latn-RS" sz="900" i="0" dirty="0" err="1">
                <a:solidFill>
                  <a:srgbClr val="003300"/>
                </a:solidFill>
                <a:ea typeface="Calibri"/>
                <a:cs typeface="Times New Roman"/>
              </a:rPr>
              <a:t>Javorac</a:t>
            </a:r>
            <a:r>
              <a:rPr lang="sr-Latn-RS" sz="900" i="0" dirty="0">
                <a:solidFill>
                  <a:srgbClr val="003300"/>
                </a:solidFill>
                <a:ea typeface="Calibri"/>
                <a:cs typeface="Times New Roman"/>
              </a:rPr>
              <a:t> D, Buha </a:t>
            </a:r>
            <a:r>
              <a:rPr lang="sr-Latn-RS" sz="900" i="0" dirty="0" err="1">
                <a:solidFill>
                  <a:srgbClr val="003300"/>
                </a:solidFill>
                <a:ea typeface="Calibri"/>
                <a:cs typeface="Times New Roman"/>
              </a:rPr>
              <a:t>Djordjevic</a:t>
            </a:r>
            <a:r>
              <a:rPr lang="sr-Latn-RS" sz="900" i="0" dirty="0">
                <a:solidFill>
                  <a:srgbClr val="003300"/>
                </a:solidFill>
                <a:ea typeface="Calibri"/>
                <a:cs typeface="Times New Roman"/>
              </a:rPr>
              <a:t> A, </a:t>
            </a:r>
            <a:r>
              <a:rPr lang="sr-Latn-RS" sz="900" i="0" dirty="0" err="1">
                <a:solidFill>
                  <a:srgbClr val="003300"/>
                </a:solidFill>
                <a:ea typeface="Calibri"/>
                <a:cs typeface="Times New Roman"/>
              </a:rPr>
              <a:t>Anđelkovic</a:t>
            </a:r>
            <a:r>
              <a:rPr lang="sr-Latn-RS" sz="900" i="0" dirty="0">
                <a:solidFill>
                  <a:srgbClr val="003300"/>
                </a:solidFill>
                <a:ea typeface="Calibri"/>
                <a:cs typeface="Times New Roman"/>
              </a:rPr>
              <a:t> M, </a:t>
            </a:r>
            <a:r>
              <a:rPr lang="sr-Latn-RS" sz="900" i="0" dirty="0" err="1">
                <a:solidFill>
                  <a:srgbClr val="003300"/>
                </a:solidFill>
                <a:ea typeface="Calibri"/>
                <a:cs typeface="Times New Roman"/>
              </a:rPr>
              <a:t>Jorgovanovic</a:t>
            </a:r>
            <a:r>
              <a:rPr lang="sr-Latn-RS" sz="900" i="0" dirty="0">
                <a:solidFill>
                  <a:srgbClr val="003300"/>
                </a:solidFill>
                <a:ea typeface="Calibri"/>
                <a:cs typeface="Times New Roman"/>
              </a:rPr>
              <a:t> D, </a:t>
            </a:r>
            <a:r>
              <a:rPr lang="sr-Latn-RS" sz="900" i="0" dirty="0" err="1">
                <a:solidFill>
                  <a:srgbClr val="003300"/>
                </a:solidFill>
                <a:ea typeface="Calibri"/>
                <a:cs typeface="Times New Roman"/>
              </a:rPr>
              <a:t>Antonijevic</a:t>
            </a:r>
            <a:r>
              <a:rPr lang="sr-Latn-RS" sz="900" i="0" dirty="0">
                <a:solidFill>
                  <a:srgbClr val="003300"/>
                </a:solidFill>
                <a:ea typeface="Calibri"/>
                <a:cs typeface="Times New Roman"/>
              </a:rPr>
              <a:t> , </a:t>
            </a:r>
            <a:r>
              <a:rPr lang="sr-Latn-RS" sz="900" i="0" dirty="0" err="1">
                <a:solidFill>
                  <a:srgbClr val="003300"/>
                </a:solidFill>
                <a:ea typeface="Calibri"/>
                <a:cs typeface="Times New Roman"/>
              </a:rPr>
              <a:t>Miljakovic</a:t>
            </a:r>
            <a:r>
              <a:rPr lang="sr-Latn-RS" sz="900" i="0" dirty="0">
                <a:solidFill>
                  <a:srgbClr val="003300"/>
                </a:solidFill>
                <a:ea typeface="Calibri"/>
                <a:cs typeface="Times New Roman"/>
              </a:rPr>
              <a:t> E, </a:t>
            </a:r>
            <a:r>
              <a:rPr lang="sr-Latn-RS" sz="900" i="0" dirty="0" err="1">
                <a:solidFill>
                  <a:srgbClr val="003300"/>
                </a:solidFill>
                <a:ea typeface="Calibri"/>
                <a:cs typeface="Times New Roman"/>
              </a:rPr>
              <a:t>Curcic</a:t>
            </a:r>
            <a:r>
              <a:rPr lang="sr-Latn-RS" sz="900" i="0" dirty="0">
                <a:solidFill>
                  <a:srgbClr val="003300"/>
                </a:solidFill>
                <a:ea typeface="Calibri"/>
                <a:cs typeface="Times New Roman"/>
              </a:rPr>
              <a:t> M, Bulat Z, </a:t>
            </a:r>
            <a:r>
              <a:rPr lang="sr-Latn-RS" sz="900" i="0" dirty="0" err="1">
                <a:solidFill>
                  <a:srgbClr val="003300"/>
                </a:solidFill>
                <a:ea typeface="Calibri"/>
                <a:cs typeface="Times New Roman"/>
              </a:rPr>
              <a:t>Antonijevic</a:t>
            </a:r>
            <a:r>
              <a:rPr lang="sr-Latn-RS" sz="900" i="0" dirty="0">
                <a:solidFill>
                  <a:srgbClr val="003300"/>
                </a:solidFill>
                <a:ea typeface="Calibri"/>
                <a:cs typeface="Times New Roman"/>
              </a:rPr>
              <a:t> B, </a:t>
            </a:r>
            <a:r>
              <a:rPr lang="sr-Latn-RS" sz="900" i="0" dirty="0" err="1">
                <a:solidFill>
                  <a:srgbClr val="003300"/>
                </a:solidFill>
                <a:ea typeface="Calibri"/>
                <a:cs typeface="Times New Roman"/>
              </a:rPr>
              <a:t>Đukic</a:t>
            </a:r>
            <a:r>
              <a:rPr lang="sr-Latn-RS" sz="900" i="0" dirty="0">
                <a:solidFill>
                  <a:srgbClr val="003300"/>
                </a:solidFill>
                <a:ea typeface="Calibri"/>
                <a:cs typeface="Times New Roman"/>
              </a:rPr>
              <a:t>-</a:t>
            </a:r>
            <a:r>
              <a:rPr lang="sr-Latn-RS" sz="900" i="0" dirty="0" err="1">
                <a:solidFill>
                  <a:srgbClr val="003300"/>
                </a:solidFill>
                <a:ea typeface="Calibri"/>
                <a:cs typeface="Times New Roman"/>
              </a:rPr>
              <a:t>Cosic</a:t>
            </a:r>
            <a:r>
              <a:rPr lang="sr-Latn-RS" sz="900" i="0" dirty="0">
                <a:solidFill>
                  <a:srgbClr val="003300"/>
                </a:solidFill>
                <a:ea typeface="Calibri"/>
                <a:cs typeface="Times New Roman"/>
              </a:rPr>
              <a:t> D. Multi-</a:t>
            </a:r>
            <a:r>
              <a:rPr lang="sr-Latn-RS" sz="900" i="0" dirty="0" err="1">
                <a:solidFill>
                  <a:srgbClr val="003300"/>
                </a:solidFill>
                <a:ea typeface="Calibri"/>
                <a:cs typeface="Times New Roman"/>
              </a:rPr>
              <a:t>strain</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probiotic</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ameliorated</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toxic</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effects</a:t>
            </a:r>
            <a:r>
              <a:rPr lang="sr-Latn-RS" sz="900" i="0" dirty="0">
                <a:solidFill>
                  <a:srgbClr val="003300"/>
                </a:solidFill>
                <a:ea typeface="Calibri"/>
                <a:cs typeface="Times New Roman"/>
              </a:rPr>
              <a:t> of </a:t>
            </a:r>
            <a:r>
              <a:rPr lang="sr-Latn-RS" sz="900" i="0" dirty="0" err="1">
                <a:solidFill>
                  <a:srgbClr val="003300"/>
                </a:solidFill>
                <a:ea typeface="Calibri"/>
                <a:cs typeface="Times New Roman"/>
              </a:rPr>
              <a:t>phthalates</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and</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bisphenol</a:t>
            </a:r>
            <a:r>
              <a:rPr lang="sr-Latn-RS" sz="900" i="0" dirty="0">
                <a:solidFill>
                  <a:srgbClr val="003300"/>
                </a:solidFill>
                <a:ea typeface="Calibri"/>
                <a:cs typeface="Times New Roman"/>
              </a:rPr>
              <a:t> A </a:t>
            </a:r>
            <a:r>
              <a:rPr lang="sr-Latn-RS" sz="900" i="0" dirty="0" err="1">
                <a:solidFill>
                  <a:srgbClr val="003300"/>
                </a:solidFill>
                <a:ea typeface="Calibri"/>
                <a:cs typeface="Times New Roman"/>
              </a:rPr>
              <a:t>mixture</a:t>
            </a:r>
            <a:r>
              <a:rPr lang="sr-Latn-RS" sz="900" i="0" dirty="0">
                <a:solidFill>
                  <a:srgbClr val="003300"/>
                </a:solidFill>
                <a:ea typeface="Calibri"/>
                <a:cs typeface="Times New Roman"/>
              </a:rPr>
              <a:t> in </a:t>
            </a:r>
            <a:r>
              <a:rPr lang="sr-Latn-RS" sz="900" i="0" dirty="0" err="1">
                <a:solidFill>
                  <a:srgbClr val="003300"/>
                </a:solidFill>
                <a:ea typeface="Calibri"/>
                <a:cs typeface="Times New Roman"/>
              </a:rPr>
              <a:t>Wistar</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rats</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Food</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and</a:t>
            </a:r>
            <a:r>
              <a:rPr lang="sr-Latn-RS" sz="900" i="0" dirty="0">
                <a:solidFill>
                  <a:srgbClr val="003300"/>
                </a:solidFill>
                <a:ea typeface="Calibri"/>
                <a:cs typeface="Times New Roman"/>
              </a:rPr>
              <a:t> Chemical </a:t>
            </a:r>
            <a:r>
              <a:rPr lang="sr-Latn-RS" sz="900" i="0" dirty="0" err="1">
                <a:solidFill>
                  <a:srgbClr val="003300"/>
                </a:solidFill>
                <a:ea typeface="Calibri"/>
                <a:cs typeface="Times New Roman"/>
              </a:rPr>
              <a:t>Toxicology</a:t>
            </a:r>
            <a:r>
              <a:rPr lang="sr-Latn-RS" sz="900" i="0" dirty="0">
                <a:solidFill>
                  <a:srgbClr val="003300"/>
                </a:solidFill>
                <a:ea typeface="Calibri"/>
                <a:cs typeface="Times New Roman"/>
              </a:rPr>
              <a:t> 2020; 143: 111540.</a:t>
            </a:r>
          </a:p>
          <a:p>
            <a:pPr marL="182563" indent="-182563" algn="l">
              <a:lnSpc>
                <a:spcPct val="115000"/>
              </a:lnSpc>
              <a:spcAft>
                <a:spcPts val="300"/>
              </a:spcAft>
            </a:pPr>
            <a:r>
              <a:rPr lang="sr-Latn-RS" sz="900" i="0" dirty="0">
                <a:solidFill>
                  <a:srgbClr val="7030A0"/>
                </a:solidFill>
                <a:ea typeface="Calibri"/>
                <a:cs typeface="Times New Roman"/>
              </a:rPr>
              <a:t>Baralić K, </a:t>
            </a:r>
            <a:r>
              <a:rPr lang="sr-Latn-RS" sz="900" i="0" dirty="0" err="1">
                <a:solidFill>
                  <a:srgbClr val="7030A0"/>
                </a:solidFill>
                <a:ea typeface="Calibri"/>
                <a:cs typeface="Times New Roman"/>
              </a:rPr>
              <a:t>Jorgovanović</a:t>
            </a:r>
            <a:r>
              <a:rPr lang="sr-Latn-RS" sz="900" i="0" dirty="0">
                <a:solidFill>
                  <a:srgbClr val="7030A0"/>
                </a:solidFill>
                <a:ea typeface="Calibri"/>
                <a:cs typeface="Times New Roman"/>
              </a:rPr>
              <a:t> D, Živančević K, </a:t>
            </a:r>
            <a:r>
              <a:rPr lang="sr-Latn-RS" sz="900" i="0" dirty="0" err="1">
                <a:solidFill>
                  <a:srgbClr val="7030A0"/>
                </a:solidFill>
                <a:ea typeface="Calibri"/>
                <a:cs typeface="Times New Roman"/>
              </a:rPr>
              <a:t>Miljaković</a:t>
            </a:r>
            <a:r>
              <a:rPr lang="sr-Latn-RS" sz="900" i="0" dirty="0">
                <a:solidFill>
                  <a:srgbClr val="7030A0"/>
                </a:solidFill>
                <a:ea typeface="Calibri"/>
                <a:cs typeface="Times New Roman"/>
              </a:rPr>
              <a:t> EA, Antonijević B, </a:t>
            </a:r>
            <a:r>
              <a:rPr lang="sr-Latn-RS" sz="900" i="0" dirty="0" err="1">
                <a:solidFill>
                  <a:srgbClr val="7030A0"/>
                </a:solidFill>
                <a:ea typeface="Calibri"/>
                <a:cs typeface="Times New Roman"/>
              </a:rPr>
              <a:t>Djordjevic</a:t>
            </a:r>
            <a:r>
              <a:rPr lang="sr-Latn-RS" sz="900" i="0" dirty="0">
                <a:solidFill>
                  <a:srgbClr val="7030A0"/>
                </a:solidFill>
                <a:ea typeface="Calibri"/>
                <a:cs typeface="Times New Roman"/>
              </a:rPr>
              <a:t> AB, Ćurčić M, Đukić-Ćosić D. </a:t>
            </a:r>
            <a:r>
              <a:rPr lang="sr-Latn-RS" sz="900" i="0" dirty="0" err="1">
                <a:solidFill>
                  <a:srgbClr val="7030A0"/>
                </a:solidFill>
                <a:ea typeface="Calibri"/>
                <a:cs typeface="Times New Roman"/>
              </a:rPr>
              <a:t>Safety</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assessment</a:t>
            </a:r>
            <a:r>
              <a:rPr lang="sr-Latn-RS" sz="900" i="0" dirty="0">
                <a:solidFill>
                  <a:srgbClr val="7030A0"/>
                </a:solidFill>
                <a:ea typeface="Calibri"/>
                <a:cs typeface="Times New Roman"/>
              </a:rPr>
              <a:t> of drug </a:t>
            </a:r>
            <a:r>
              <a:rPr lang="sr-Latn-RS" sz="900" i="0" dirty="0" err="1">
                <a:solidFill>
                  <a:srgbClr val="7030A0"/>
                </a:solidFill>
                <a:ea typeface="Calibri"/>
                <a:cs typeface="Times New Roman"/>
              </a:rPr>
              <a:t>combinations</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used</a:t>
            </a:r>
            <a:r>
              <a:rPr lang="sr-Latn-RS" sz="900" i="0" dirty="0">
                <a:solidFill>
                  <a:srgbClr val="7030A0"/>
                </a:solidFill>
                <a:ea typeface="Calibri"/>
                <a:cs typeface="Times New Roman"/>
              </a:rPr>
              <a:t> in COVID-19 </a:t>
            </a:r>
            <a:r>
              <a:rPr lang="sr-Latn-RS" sz="900" i="0" dirty="0" err="1">
                <a:solidFill>
                  <a:srgbClr val="7030A0"/>
                </a:solidFill>
                <a:ea typeface="Calibri"/>
                <a:cs typeface="Times New Roman"/>
              </a:rPr>
              <a:t>treatment</a:t>
            </a:r>
            <a:r>
              <a:rPr lang="sr-Latn-RS" sz="900" i="0" dirty="0">
                <a:solidFill>
                  <a:srgbClr val="7030A0"/>
                </a:solidFill>
                <a:ea typeface="Calibri"/>
                <a:cs typeface="Times New Roman"/>
              </a:rPr>
              <a:t>: in </a:t>
            </a:r>
            <a:r>
              <a:rPr lang="sr-Latn-RS" sz="900" i="0" dirty="0" err="1">
                <a:solidFill>
                  <a:srgbClr val="7030A0"/>
                </a:solidFill>
                <a:ea typeface="Calibri"/>
                <a:cs typeface="Times New Roman"/>
              </a:rPr>
              <a:t>silico</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toxicogenomic</a:t>
            </a:r>
            <a:r>
              <a:rPr lang="sr-Latn-RS" sz="900" i="0" dirty="0">
                <a:solidFill>
                  <a:srgbClr val="7030A0"/>
                </a:solidFill>
                <a:ea typeface="Calibri"/>
                <a:cs typeface="Times New Roman"/>
              </a:rPr>
              <a:t> data-</a:t>
            </a:r>
            <a:r>
              <a:rPr lang="sr-Latn-RS" sz="900" i="0" dirty="0" err="1">
                <a:solidFill>
                  <a:srgbClr val="7030A0"/>
                </a:solidFill>
                <a:ea typeface="Calibri"/>
                <a:cs typeface="Times New Roman"/>
              </a:rPr>
              <a:t>mining</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approach</a:t>
            </a:r>
            <a:r>
              <a:rPr lang="sr-Latn-RS" sz="900" i="0" dirty="0">
                <a:solidFill>
                  <a:srgbClr val="7030A0"/>
                </a:solidFill>
                <a:ea typeface="Calibri"/>
                <a:cs typeface="Times New Roman"/>
              </a:rPr>
              <a:t>. Toxicology and Applied Pharmacology. 2020; 406:115237.</a:t>
            </a:r>
          </a:p>
          <a:p>
            <a:pPr marL="182563" indent="-182563" algn="l">
              <a:lnSpc>
                <a:spcPct val="115000"/>
              </a:lnSpc>
              <a:spcAft>
                <a:spcPts val="300"/>
              </a:spcAft>
            </a:pPr>
            <a:r>
              <a:rPr lang="sr-Latn-RS" sz="900" i="0" dirty="0" err="1">
                <a:solidFill>
                  <a:srgbClr val="003300"/>
                </a:solidFill>
                <a:ea typeface="Calibri"/>
                <a:cs typeface="Times New Roman"/>
              </a:rPr>
              <a:t>Javorac</a:t>
            </a:r>
            <a:r>
              <a:rPr lang="sr-Latn-RS" sz="900" i="0" dirty="0">
                <a:solidFill>
                  <a:srgbClr val="003300"/>
                </a:solidFill>
                <a:ea typeface="Calibri"/>
                <a:cs typeface="Times New Roman"/>
              </a:rPr>
              <a:t> D, Grahovac L, Manić L, </a:t>
            </a:r>
            <a:r>
              <a:rPr lang="sr-Latn-RS" sz="900" i="0" dirty="0" err="1">
                <a:solidFill>
                  <a:srgbClr val="003300"/>
                </a:solidFill>
                <a:ea typeface="Calibri"/>
                <a:cs typeface="Times New Roman"/>
              </a:rPr>
              <a:t>Stojilković</a:t>
            </a:r>
            <a:r>
              <a:rPr lang="sr-Latn-RS" sz="900" i="0" dirty="0">
                <a:solidFill>
                  <a:srgbClr val="003300"/>
                </a:solidFill>
                <a:ea typeface="Calibri"/>
                <a:cs typeface="Times New Roman"/>
              </a:rPr>
              <a:t> N, Anđelković M, Bulat Z, Đukić-Ćosić D, </a:t>
            </a:r>
            <a:r>
              <a:rPr lang="sr-Latn-RS" sz="900" i="0" dirty="0" err="1">
                <a:solidFill>
                  <a:srgbClr val="003300"/>
                </a:solidFill>
                <a:ea typeface="Calibri"/>
                <a:cs typeface="Times New Roman"/>
              </a:rPr>
              <a:t>Curcic</a:t>
            </a:r>
            <a:r>
              <a:rPr lang="sr-Latn-RS" sz="900" i="0" dirty="0">
                <a:solidFill>
                  <a:srgbClr val="003300"/>
                </a:solidFill>
                <a:ea typeface="Calibri"/>
                <a:cs typeface="Times New Roman"/>
              </a:rPr>
              <a:t> M, </a:t>
            </a:r>
            <a:r>
              <a:rPr lang="sr-Latn-RS" sz="900" i="0" dirty="0" err="1">
                <a:solidFill>
                  <a:srgbClr val="003300"/>
                </a:solidFill>
                <a:ea typeface="Calibri"/>
                <a:cs typeface="Times New Roman"/>
              </a:rPr>
              <a:t>Djordjevic</a:t>
            </a:r>
            <a:r>
              <a:rPr lang="sr-Latn-RS" sz="900" i="0" dirty="0">
                <a:solidFill>
                  <a:srgbClr val="003300"/>
                </a:solidFill>
                <a:ea typeface="Calibri"/>
                <a:cs typeface="Times New Roman"/>
              </a:rPr>
              <a:t> AB. </a:t>
            </a:r>
            <a:r>
              <a:rPr lang="sr-Latn-RS" sz="900" i="0" dirty="0" err="1">
                <a:solidFill>
                  <a:srgbClr val="003300"/>
                </a:solidFill>
                <a:ea typeface="Calibri"/>
                <a:cs typeface="Times New Roman"/>
              </a:rPr>
              <a:t>An</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overview</a:t>
            </a:r>
            <a:r>
              <a:rPr lang="sr-Latn-RS" sz="900" i="0" dirty="0">
                <a:solidFill>
                  <a:srgbClr val="003300"/>
                </a:solidFill>
                <a:ea typeface="Calibri"/>
                <a:cs typeface="Times New Roman"/>
              </a:rPr>
              <a:t> of </a:t>
            </a:r>
            <a:r>
              <a:rPr lang="sr-Latn-RS" sz="900" i="0" dirty="0" err="1">
                <a:solidFill>
                  <a:srgbClr val="003300"/>
                </a:solidFill>
                <a:ea typeface="Calibri"/>
                <a:cs typeface="Times New Roman"/>
              </a:rPr>
              <a:t>safety</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assessment</a:t>
            </a:r>
            <a:r>
              <a:rPr lang="sr-Latn-RS" sz="900" i="0" dirty="0">
                <a:solidFill>
                  <a:srgbClr val="003300"/>
                </a:solidFill>
                <a:ea typeface="Calibri"/>
                <a:cs typeface="Times New Roman"/>
              </a:rPr>
              <a:t> of the </a:t>
            </a:r>
            <a:r>
              <a:rPr lang="sr-Latn-RS" sz="900" i="0" dirty="0" err="1">
                <a:solidFill>
                  <a:srgbClr val="003300"/>
                </a:solidFill>
                <a:ea typeface="Calibri"/>
                <a:cs typeface="Times New Roman"/>
              </a:rPr>
              <a:t>medicines</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currently</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used</a:t>
            </a:r>
            <a:r>
              <a:rPr lang="sr-Latn-RS" sz="900" i="0" dirty="0">
                <a:solidFill>
                  <a:srgbClr val="003300"/>
                </a:solidFill>
                <a:ea typeface="Calibri"/>
                <a:cs typeface="Times New Roman"/>
              </a:rPr>
              <a:t> in the </a:t>
            </a:r>
            <a:r>
              <a:rPr lang="sr-Latn-RS" sz="900" i="0" dirty="0" err="1">
                <a:solidFill>
                  <a:srgbClr val="003300"/>
                </a:solidFill>
                <a:ea typeface="Calibri"/>
                <a:cs typeface="Times New Roman"/>
              </a:rPr>
              <a:t>treatment</a:t>
            </a:r>
            <a:r>
              <a:rPr lang="sr-Latn-RS" sz="900" i="0" dirty="0">
                <a:solidFill>
                  <a:srgbClr val="003300"/>
                </a:solidFill>
                <a:ea typeface="Calibri"/>
                <a:cs typeface="Times New Roman"/>
              </a:rPr>
              <a:t> of COVID-19 </a:t>
            </a:r>
            <a:r>
              <a:rPr lang="sr-Latn-RS" sz="900" i="0" dirty="0" err="1">
                <a:solidFill>
                  <a:srgbClr val="003300"/>
                </a:solidFill>
                <a:ea typeface="Calibri"/>
                <a:cs typeface="Times New Roman"/>
              </a:rPr>
              <a:t>disease</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Food</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and</a:t>
            </a:r>
            <a:r>
              <a:rPr lang="sr-Latn-RS" sz="900" i="0" dirty="0">
                <a:solidFill>
                  <a:srgbClr val="003300"/>
                </a:solidFill>
                <a:ea typeface="Calibri"/>
                <a:cs typeface="Times New Roman"/>
              </a:rPr>
              <a:t> Chemical </a:t>
            </a:r>
            <a:r>
              <a:rPr lang="sr-Latn-RS" sz="900" i="0" dirty="0" err="1">
                <a:solidFill>
                  <a:srgbClr val="003300"/>
                </a:solidFill>
                <a:ea typeface="Calibri"/>
                <a:cs typeface="Times New Roman"/>
              </a:rPr>
              <a:t>Toxicology</a:t>
            </a:r>
            <a:r>
              <a:rPr lang="sr-Latn-RS" sz="900" i="0" dirty="0">
                <a:solidFill>
                  <a:srgbClr val="003300"/>
                </a:solidFill>
                <a:ea typeface="Calibri"/>
                <a:cs typeface="Times New Roman"/>
              </a:rPr>
              <a:t>. 2020:111639.</a:t>
            </a:r>
          </a:p>
          <a:p>
            <a:pPr marL="182563" indent="-182563" algn="l">
              <a:lnSpc>
                <a:spcPct val="115000"/>
              </a:lnSpc>
              <a:spcAft>
                <a:spcPts val="300"/>
              </a:spcAft>
            </a:pPr>
            <a:r>
              <a:rPr lang="sr-Latn-RS" sz="900" i="0" dirty="0">
                <a:solidFill>
                  <a:srgbClr val="7030A0"/>
                </a:solidFill>
                <a:ea typeface="Calibri"/>
                <a:cs typeface="Times New Roman"/>
              </a:rPr>
              <a:t>David R. </a:t>
            </a:r>
            <a:r>
              <a:rPr lang="sr-Latn-RS" sz="900" i="0" dirty="0" err="1">
                <a:solidFill>
                  <a:srgbClr val="7030A0"/>
                </a:solidFill>
                <a:ea typeface="Calibri"/>
                <a:cs typeface="Times New Roman"/>
              </a:rPr>
              <a:t>Wallace</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Yasmeen</a:t>
            </a:r>
            <a:r>
              <a:rPr lang="sr-Latn-RS" sz="900" i="0" dirty="0">
                <a:solidFill>
                  <a:srgbClr val="7030A0"/>
                </a:solidFill>
                <a:ea typeface="Calibri"/>
                <a:cs typeface="Times New Roman"/>
              </a:rPr>
              <a:t> M. </a:t>
            </a:r>
            <a:r>
              <a:rPr lang="sr-Latn-RS" sz="900" i="0" dirty="0" err="1">
                <a:solidFill>
                  <a:srgbClr val="7030A0"/>
                </a:solidFill>
                <a:ea typeface="Calibri"/>
                <a:cs typeface="Times New Roman"/>
              </a:rPr>
              <a:t>Taalab</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Sarah</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Heinze</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Blanka</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Tariba</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Lovakovic</a:t>
            </a:r>
            <a:r>
              <a:rPr lang="sr-Latn-RS" sz="900" i="0" dirty="0">
                <a:solidFill>
                  <a:srgbClr val="7030A0"/>
                </a:solidFill>
                <a:ea typeface="Calibri"/>
                <a:cs typeface="Times New Roman"/>
              </a:rPr>
              <a:t>, Alica </a:t>
            </a:r>
            <a:r>
              <a:rPr lang="sr-Latn-RS" sz="900" i="0" dirty="0" err="1">
                <a:solidFill>
                  <a:srgbClr val="7030A0"/>
                </a:solidFill>
                <a:ea typeface="Calibri"/>
                <a:cs typeface="Times New Roman"/>
              </a:rPr>
              <a:t>Pizent</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Elisavet</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Renieri</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Aristidis</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Tsatsakis</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Ammad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Ahmad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Farooqi</a:t>
            </a:r>
            <a:r>
              <a:rPr lang="sr-Latn-RS" sz="900" i="0" dirty="0">
                <a:solidFill>
                  <a:srgbClr val="7030A0"/>
                </a:solidFill>
                <a:ea typeface="Calibri"/>
                <a:cs typeface="Times New Roman"/>
              </a:rPr>
              <a:t>, Dragana </a:t>
            </a:r>
            <a:r>
              <a:rPr lang="sr-Latn-RS" sz="900" i="0" dirty="0" err="1">
                <a:solidFill>
                  <a:srgbClr val="7030A0"/>
                </a:solidFill>
                <a:ea typeface="Calibri"/>
                <a:cs typeface="Times New Roman"/>
              </a:rPr>
              <a:t>Javorac</a:t>
            </a:r>
            <a:r>
              <a:rPr lang="sr-Latn-RS" sz="900" i="0" dirty="0">
                <a:solidFill>
                  <a:srgbClr val="7030A0"/>
                </a:solidFill>
                <a:ea typeface="Calibri"/>
                <a:cs typeface="Times New Roman"/>
              </a:rPr>
              <a:t>, Milena </a:t>
            </a:r>
            <a:r>
              <a:rPr lang="sr-Latn-RS" sz="900" i="0" dirty="0" err="1">
                <a:solidFill>
                  <a:srgbClr val="7030A0"/>
                </a:solidFill>
                <a:ea typeface="Calibri"/>
                <a:cs typeface="Times New Roman"/>
              </a:rPr>
              <a:t>Andjelkovic</a:t>
            </a:r>
            <a:r>
              <a:rPr lang="sr-Latn-RS" sz="900" i="0" dirty="0">
                <a:solidFill>
                  <a:srgbClr val="7030A0"/>
                </a:solidFill>
                <a:ea typeface="Calibri"/>
                <a:cs typeface="Times New Roman"/>
              </a:rPr>
              <a:t>, Zorica Bulat, Biljana </a:t>
            </a:r>
            <a:r>
              <a:rPr lang="sr-Latn-RS" sz="900" i="0" dirty="0" err="1">
                <a:solidFill>
                  <a:srgbClr val="7030A0"/>
                </a:solidFill>
                <a:ea typeface="Calibri"/>
                <a:cs typeface="Times New Roman"/>
              </a:rPr>
              <a:t>Antonijevic</a:t>
            </a:r>
            <a:r>
              <a:rPr lang="sr-Latn-RS" sz="900" i="0" dirty="0">
                <a:solidFill>
                  <a:srgbClr val="7030A0"/>
                </a:solidFill>
                <a:ea typeface="Calibri"/>
                <a:cs typeface="Times New Roman"/>
              </a:rPr>
              <a:t>, Aleksandra Buha </a:t>
            </a:r>
            <a:r>
              <a:rPr lang="sr-Latn-RS" sz="900" i="0" dirty="0" err="1">
                <a:solidFill>
                  <a:srgbClr val="7030A0"/>
                </a:solidFill>
                <a:ea typeface="Calibri"/>
                <a:cs typeface="Times New Roman"/>
              </a:rPr>
              <a:t>Djordjevic</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Toxic</a:t>
            </a:r>
            <a:r>
              <a:rPr lang="sr-Latn-RS" sz="900" i="0" dirty="0">
                <a:solidFill>
                  <a:srgbClr val="7030A0"/>
                </a:solidFill>
                <a:ea typeface="Calibri"/>
                <a:cs typeface="Times New Roman"/>
              </a:rPr>
              <a:t>-Metal-</a:t>
            </a:r>
            <a:r>
              <a:rPr lang="sr-Latn-RS" sz="900" i="0" dirty="0" err="1">
                <a:solidFill>
                  <a:srgbClr val="7030A0"/>
                </a:solidFill>
                <a:ea typeface="Calibri"/>
                <a:cs typeface="Times New Roman"/>
              </a:rPr>
              <a:t>Induced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Alteration</a:t>
            </a:r>
            <a:r>
              <a:rPr lang="sr-Latn-RS" sz="900" i="0" dirty="0">
                <a:solidFill>
                  <a:srgbClr val="7030A0"/>
                </a:solidFill>
                <a:ea typeface="Calibri"/>
                <a:cs typeface="Times New Roman"/>
              </a:rPr>
              <a:t> in </a:t>
            </a:r>
            <a:r>
              <a:rPr lang="sr-Latn-RS" sz="900" i="0" dirty="0" err="1">
                <a:solidFill>
                  <a:srgbClr val="7030A0"/>
                </a:solidFill>
                <a:ea typeface="Calibri"/>
                <a:cs typeface="Times New Roman"/>
              </a:rPr>
              <a:t>miRNA</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Expression</a:t>
            </a:r>
            <a:r>
              <a:rPr lang="sr-Latn-RS" sz="900" i="0" dirty="0">
                <a:solidFill>
                  <a:srgbClr val="7030A0"/>
                </a:solidFill>
                <a:ea typeface="Calibri"/>
                <a:cs typeface="Times New Roman"/>
              </a:rPr>
              <a:t> Profile as a </a:t>
            </a:r>
            <a:r>
              <a:rPr lang="sr-Latn-RS" sz="900" i="0" dirty="0" err="1">
                <a:solidFill>
                  <a:srgbClr val="7030A0"/>
                </a:solidFill>
                <a:ea typeface="Calibri"/>
                <a:cs typeface="Times New Roman"/>
              </a:rPr>
              <a:t>Proposed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Mechanism</a:t>
            </a:r>
            <a:r>
              <a:rPr lang="sr-Latn-RS" sz="900" i="0" dirty="0">
                <a:solidFill>
                  <a:srgbClr val="7030A0"/>
                </a:solidFill>
                <a:ea typeface="Calibri"/>
                <a:cs typeface="Times New Roman"/>
              </a:rPr>
              <a:t> for </a:t>
            </a:r>
            <a:r>
              <a:rPr lang="sr-Latn-RS" sz="900" i="0" dirty="0" err="1">
                <a:solidFill>
                  <a:srgbClr val="7030A0"/>
                </a:solidFill>
                <a:ea typeface="Calibri"/>
                <a:cs typeface="Times New Roman"/>
              </a:rPr>
              <a:t>Disease</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Development</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Cells</a:t>
            </a:r>
            <a:r>
              <a:rPr lang="sr-Latn-RS" sz="900" i="0" dirty="0">
                <a:solidFill>
                  <a:srgbClr val="7030A0"/>
                </a:solidFill>
                <a:ea typeface="Calibri"/>
                <a:cs typeface="Times New Roman"/>
              </a:rPr>
              <a:t> 2020; 9, 901; </a:t>
            </a:r>
            <a:r>
              <a:rPr lang="sr-Latn-RS" sz="900" i="0" dirty="0" err="1">
                <a:solidFill>
                  <a:srgbClr val="7030A0"/>
                </a:solidFill>
                <a:ea typeface="Calibri"/>
                <a:cs typeface="Times New Roman"/>
              </a:rPr>
              <a:t>doi</a:t>
            </a:r>
            <a:r>
              <a:rPr lang="sr-Latn-RS" sz="900" i="0" dirty="0">
                <a:solidFill>
                  <a:srgbClr val="7030A0"/>
                </a:solidFill>
                <a:ea typeface="Calibri"/>
                <a:cs typeface="Times New Roman"/>
              </a:rPr>
              <a:t>:</a:t>
            </a:r>
            <a:r>
              <a:rPr lang="sr-Latn-RS" sz="900" i="0" dirty="0" err="1">
                <a:solidFill>
                  <a:srgbClr val="7030A0"/>
                </a:solidFill>
                <a:ea typeface="Calibri"/>
                <a:cs typeface="Times New Roman"/>
              </a:rPr>
              <a:t>10.3390/cells9040901</a:t>
            </a:r>
            <a:r>
              <a:rPr lang="sr-Latn-RS" sz="900" i="0" dirty="0">
                <a:solidFill>
                  <a:srgbClr val="7030A0"/>
                </a:solidFill>
                <a:ea typeface="Calibri"/>
                <a:cs typeface="Times New Roman"/>
              </a:rPr>
              <a:t>.</a:t>
            </a:r>
          </a:p>
          <a:p>
            <a:pPr marL="182563" indent="-182563" algn="l">
              <a:lnSpc>
                <a:spcPct val="115000"/>
              </a:lnSpc>
              <a:spcAft>
                <a:spcPts val="300"/>
              </a:spcAft>
            </a:pPr>
            <a:r>
              <a:rPr lang="sr-Latn-RS" sz="900" i="0" dirty="0" err="1">
                <a:solidFill>
                  <a:srgbClr val="003300"/>
                </a:solidFill>
                <a:ea typeface="Calibri"/>
                <a:cs typeface="Times New Roman"/>
              </a:rPr>
              <a:t>Hernandez</a:t>
            </a:r>
            <a:r>
              <a:rPr lang="sr-Latn-RS" sz="900" i="0" dirty="0">
                <a:solidFill>
                  <a:srgbClr val="003300"/>
                </a:solidFill>
                <a:ea typeface="Calibri"/>
                <a:cs typeface="Times New Roman"/>
              </a:rPr>
              <a:t> AF, Buha A, </a:t>
            </a:r>
            <a:r>
              <a:rPr lang="sr-Latn-RS" sz="900" i="0" dirty="0" err="1">
                <a:solidFill>
                  <a:srgbClr val="003300"/>
                </a:solidFill>
                <a:ea typeface="Calibri"/>
                <a:cs typeface="Times New Roman"/>
              </a:rPr>
              <a:t>Constantin</a:t>
            </a:r>
            <a:r>
              <a:rPr lang="sr-Latn-RS" sz="900" i="0" dirty="0">
                <a:solidFill>
                  <a:srgbClr val="003300"/>
                </a:solidFill>
                <a:ea typeface="Calibri"/>
                <a:cs typeface="Times New Roman"/>
              </a:rPr>
              <a:t> C, </a:t>
            </a:r>
            <a:r>
              <a:rPr lang="sr-Latn-RS" sz="900" i="0" dirty="0" err="1">
                <a:solidFill>
                  <a:srgbClr val="003300"/>
                </a:solidFill>
                <a:ea typeface="Calibri"/>
                <a:cs typeface="Times New Roman"/>
              </a:rPr>
              <a:t>Wallace</a:t>
            </a:r>
            <a:r>
              <a:rPr lang="sr-Latn-RS" sz="900" i="0" dirty="0">
                <a:solidFill>
                  <a:srgbClr val="003300"/>
                </a:solidFill>
                <a:ea typeface="Calibri"/>
                <a:cs typeface="Times New Roman"/>
              </a:rPr>
              <a:t> DR, </a:t>
            </a:r>
            <a:r>
              <a:rPr lang="sr-Latn-RS" sz="900" i="0" dirty="0" err="1">
                <a:solidFill>
                  <a:srgbClr val="003300"/>
                </a:solidFill>
                <a:ea typeface="Calibri"/>
                <a:cs typeface="Times New Roman"/>
              </a:rPr>
              <a:t>Sarigiannis</a:t>
            </a:r>
            <a:r>
              <a:rPr lang="sr-Latn-RS" sz="900" i="0" dirty="0">
                <a:solidFill>
                  <a:srgbClr val="003300"/>
                </a:solidFill>
                <a:ea typeface="Calibri"/>
                <a:cs typeface="Times New Roman"/>
              </a:rPr>
              <a:t> D, </a:t>
            </a:r>
            <a:r>
              <a:rPr lang="sr-Latn-RS" sz="900" i="0" dirty="0" err="1">
                <a:solidFill>
                  <a:srgbClr val="003300"/>
                </a:solidFill>
                <a:ea typeface="Calibri"/>
                <a:cs typeface="Times New Roman"/>
              </a:rPr>
              <a:t>Neagu</a:t>
            </a:r>
            <a:r>
              <a:rPr lang="sr-Latn-RS" sz="900" i="0" dirty="0">
                <a:solidFill>
                  <a:srgbClr val="003300"/>
                </a:solidFill>
                <a:ea typeface="Calibri"/>
                <a:cs typeface="Times New Roman"/>
              </a:rPr>
              <a:t> M, </a:t>
            </a:r>
            <a:r>
              <a:rPr lang="sr-Latn-RS" sz="900" i="0" dirty="0" err="1">
                <a:solidFill>
                  <a:srgbClr val="003300"/>
                </a:solidFill>
                <a:ea typeface="Calibri"/>
                <a:cs typeface="Times New Roman"/>
              </a:rPr>
              <a:t>Antonijevic</a:t>
            </a:r>
            <a:r>
              <a:rPr lang="sr-Latn-RS" sz="900" i="0" dirty="0">
                <a:solidFill>
                  <a:srgbClr val="003300"/>
                </a:solidFill>
                <a:ea typeface="Calibri"/>
                <a:cs typeface="Times New Roman"/>
              </a:rPr>
              <a:t> B, </a:t>
            </a:r>
            <a:r>
              <a:rPr lang="sr-Latn-RS" sz="900" i="0" dirty="0" err="1">
                <a:solidFill>
                  <a:srgbClr val="003300"/>
                </a:solidFill>
                <a:ea typeface="Calibri"/>
                <a:cs typeface="Times New Roman"/>
              </a:rPr>
              <a:t>Hayes</a:t>
            </a:r>
            <a:r>
              <a:rPr lang="sr-Latn-RS" sz="900" i="0" dirty="0">
                <a:solidFill>
                  <a:srgbClr val="003300"/>
                </a:solidFill>
                <a:ea typeface="Calibri"/>
                <a:cs typeface="Times New Roman"/>
              </a:rPr>
              <a:t> AW, </a:t>
            </a:r>
            <a:r>
              <a:rPr lang="sr-Latn-RS" sz="900" i="0" dirty="0" err="1">
                <a:solidFill>
                  <a:srgbClr val="003300"/>
                </a:solidFill>
                <a:ea typeface="Calibri"/>
                <a:cs typeface="Times New Roman"/>
              </a:rPr>
              <a:t>Wilks</a:t>
            </a:r>
            <a:r>
              <a:rPr lang="sr-Latn-RS" sz="900" i="0" dirty="0">
                <a:solidFill>
                  <a:srgbClr val="003300"/>
                </a:solidFill>
                <a:ea typeface="Calibri"/>
                <a:cs typeface="Times New Roman"/>
              </a:rPr>
              <a:t> MF, </a:t>
            </a:r>
            <a:r>
              <a:rPr lang="sr-Latn-RS" sz="900" i="0" dirty="0" err="1">
                <a:solidFill>
                  <a:srgbClr val="003300"/>
                </a:solidFill>
                <a:ea typeface="Calibri"/>
                <a:cs typeface="Times New Roman"/>
              </a:rPr>
              <a:t>Tsatsakis</a:t>
            </a:r>
            <a:r>
              <a:rPr lang="sr-Latn-RS" sz="900" i="0" dirty="0">
                <a:solidFill>
                  <a:srgbClr val="003300"/>
                </a:solidFill>
                <a:ea typeface="Calibri"/>
                <a:cs typeface="Times New Roman"/>
              </a:rPr>
              <a:t> A. </a:t>
            </a:r>
            <a:r>
              <a:rPr lang="sr-Latn-RS" sz="900" i="0" dirty="0" err="1">
                <a:solidFill>
                  <a:srgbClr val="003300"/>
                </a:solidFill>
                <a:ea typeface="Calibri"/>
                <a:cs typeface="Times New Roman"/>
              </a:rPr>
              <a:t>Critical</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assessment</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and</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integration</a:t>
            </a:r>
            <a:r>
              <a:rPr lang="sr-Latn-RS" sz="900" i="0" dirty="0">
                <a:solidFill>
                  <a:srgbClr val="003300"/>
                </a:solidFill>
                <a:ea typeface="Calibri"/>
                <a:cs typeface="Times New Roman"/>
              </a:rPr>
              <a:t> of separate </a:t>
            </a:r>
            <a:r>
              <a:rPr lang="sr-Latn-RS" sz="900" i="0" dirty="0" err="1">
                <a:solidFill>
                  <a:srgbClr val="003300"/>
                </a:solidFill>
                <a:ea typeface="Calibri"/>
                <a:cs typeface="Times New Roman"/>
              </a:rPr>
              <a:t>lines</a:t>
            </a:r>
            <a:r>
              <a:rPr lang="sr-Latn-RS" sz="900" i="0" dirty="0">
                <a:solidFill>
                  <a:srgbClr val="003300"/>
                </a:solidFill>
                <a:ea typeface="Calibri"/>
                <a:cs typeface="Times New Roman"/>
              </a:rPr>
              <a:t> of </a:t>
            </a:r>
            <a:r>
              <a:rPr lang="sr-Latn-RS" sz="900" i="0" dirty="0" err="1">
                <a:solidFill>
                  <a:srgbClr val="003300"/>
                </a:solidFill>
                <a:ea typeface="Calibri"/>
                <a:cs typeface="Times New Roman"/>
              </a:rPr>
              <a:t>evidence</a:t>
            </a:r>
            <a:r>
              <a:rPr lang="sr-Latn-RS" sz="900" i="0" dirty="0">
                <a:solidFill>
                  <a:srgbClr val="003300"/>
                </a:solidFill>
                <a:ea typeface="Calibri"/>
                <a:cs typeface="Times New Roman"/>
              </a:rPr>
              <a:t> for </a:t>
            </a:r>
            <a:r>
              <a:rPr lang="sr-Latn-RS" sz="900" i="0" dirty="0" err="1">
                <a:solidFill>
                  <a:srgbClr val="003300"/>
                </a:solidFill>
                <a:ea typeface="Calibri"/>
                <a:cs typeface="Times New Roman"/>
              </a:rPr>
              <a:t>risk</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assessment</a:t>
            </a:r>
            <a:r>
              <a:rPr lang="sr-Latn-RS" sz="900" i="0" dirty="0">
                <a:solidFill>
                  <a:srgbClr val="003300"/>
                </a:solidFill>
                <a:ea typeface="Calibri"/>
                <a:cs typeface="Times New Roman"/>
              </a:rPr>
              <a:t> of </a:t>
            </a:r>
            <a:r>
              <a:rPr lang="sr-Latn-RS" sz="900" i="0" dirty="0" err="1">
                <a:solidFill>
                  <a:srgbClr val="003300"/>
                </a:solidFill>
                <a:ea typeface="Calibri"/>
                <a:cs typeface="Times New Roman"/>
              </a:rPr>
              <a:t>chemical</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mixtures</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Archives</a:t>
            </a:r>
            <a:r>
              <a:rPr lang="sr-Latn-RS" sz="900" i="0" dirty="0">
                <a:solidFill>
                  <a:srgbClr val="003300"/>
                </a:solidFill>
                <a:ea typeface="Calibri"/>
                <a:cs typeface="Times New Roman"/>
              </a:rPr>
              <a:t> of </a:t>
            </a:r>
            <a:r>
              <a:rPr lang="sr-Latn-RS" sz="900" i="0" dirty="0" err="1">
                <a:solidFill>
                  <a:srgbClr val="003300"/>
                </a:solidFill>
                <a:ea typeface="Calibri"/>
                <a:cs typeface="Times New Roman"/>
              </a:rPr>
              <a:t>Toxicology</a:t>
            </a:r>
            <a:r>
              <a:rPr lang="sr-Latn-RS" sz="900" i="0" dirty="0">
                <a:solidFill>
                  <a:srgbClr val="003300"/>
                </a:solidFill>
                <a:ea typeface="Calibri"/>
                <a:cs typeface="Times New Roman"/>
              </a:rPr>
              <a:t> 2019; 93(10): 2741-57.</a:t>
            </a:r>
          </a:p>
          <a:p>
            <a:pPr marL="182563" indent="-182563" algn="l">
              <a:lnSpc>
                <a:spcPct val="115000"/>
              </a:lnSpc>
              <a:spcAft>
                <a:spcPts val="300"/>
              </a:spcAft>
            </a:pPr>
            <a:r>
              <a:rPr lang="sr-Latn-RS" sz="900" i="0" dirty="0" err="1">
                <a:solidFill>
                  <a:srgbClr val="7030A0"/>
                </a:solidFill>
                <a:ea typeface="Calibri"/>
                <a:cs typeface="Times New Roman"/>
              </a:rPr>
              <a:t>Andjelkovic</a:t>
            </a:r>
            <a:r>
              <a:rPr lang="sr-Latn-RS" sz="900" i="0" dirty="0">
                <a:solidFill>
                  <a:srgbClr val="7030A0"/>
                </a:solidFill>
                <a:ea typeface="Calibri"/>
                <a:cs typeface="Times New Roman"/>
              </a:rPr>
              <a:t> M,  Buha-</a:t>
            </a:r>
            <a:r>
              <a:rPr lang="sr-Latn-RS" sz="900" i="0" dirty="0" err="1">
                <a:solidFill>
                  <a:srgbClr val="7030A0"/>
                </a:solidFill>
                <a:ea typeface="Calibri"/>
                <a:cs typeface="Times New Roman"/>
              </a:rPr>
              <a:t>Djordjevic</a:t>
            </a:r>
            <a:r>
              <a:rPr lang="sr-Latn-RS" sz="900" i="0" dirty="0">
                <a:solidFill>
                  <a:srgbClr val="7030A0"/>
                </a:solidFill>
                <a:ea typeface="Calibri"/>
                <a:cs typeface="Times New Roman"/>
              </a:rPr>
              <a:t> A,  </a:t>
            </a:r>
            <a:r>
              <a:rPr lang="sr-Latn-RS" sz="900" i="0" dirty="0" err="1">
                <a:solidFill>
                  <a:srgbClr val="7030A0"/>
                </a:solidFill>
                <a:ea typeface="Calibri"/>
                <a:cs typeface="Times New Roman"/>
              </a:rPr>
              <a:t>Antonijevic</a:t>
            </a:r>
            <a:r>
              <a:rPr lang="sr-Latn-RS" sz="900" i="0" dirty="0">
                <a:solidFill>
                  <a:srgbClr val="7030A0"/>
                </a:solidFill>
                <a:ea typeface="Calibri"/>
                <a:cs typeface="Times New Roman"/>
              </a:rPr>
              <a:t> E,  </a:t>
            </a:r>
            <a:r>
              <a:rPr lang="sr-Latn-RS" sz="900" i="0" dirty="0" err="1">
                <a:solidFill>
                  <a:srgbClr val="7030A0"/>
                </a:solidFill>
                <a:ea typeface="Calibri"/>
                <a:cs typeface="Times New Roman"/>
              </a:rPr>
              <a:t>Antonijevic</a:t>
            </a:r>
            <a:r>
              <a:rPr lang="sr-Latn-RS" sz="900" i="0" dirty="0">
                <a:solidFill>
                  <a:srgbClr val="7030A0"/>
                </a:solidFill>
                <a:ea typeface="Calibri"/>
                <a:cs typeface="Times New Roman"/>
              </a:rPr>
              <a:t> B,  </a:t>
            </a:r>
            <a:r>
              <a:rPr lang="sr-Latn-RS" sz="900" i="0" dirty="0" err="1">
                <a:solidFill>
                  <a:srgbClr val="7030A0"/>
                </a:solidFill>
                <a:ea typeface="Calibri"/>
                <a:cs typeface="Times New Roman"/>
              </a:rPr>
              <a:t>Stanic</a:t>
            </a:r>
            <a:r>
              <a:rPr lang="sr-Latn-RS" sz="900" i="0" dirty="0">
                <a:solidFill>
                  <a:srgbClr val="7030A0"/>
                </a:solidFill>
                <a:ea typeface="Calibri"/>
                <a:cs typeface="Times New Roman"/>
              </a:rPr>
              <a:t> M,  Kotur-</a:t>
            </a:r>
            <a:r>
              <a:rPr lang="sr-Latn-RS" sz="900" i="0" dirty="0" err="1">
                <a:solidFill>
                  <a:srgbClr val="7030A0"/>
                </a:solidFill>
                <a:ea typeface="Calibri"/>
                <a:cs typeface="Times New Roman"/>
              </a:rPr>
              <a:t>Stevuljevic</a:t>
            </a:r>
            <a:r>
              <a:rPr lang="sr-Latn-RS" sz="900" i="0" dirty="0">
                <a:solidFill>
                  <a:srgbClr val="7030A0"/>
                </a:solidFill>
                <a:ea typeface="Calibri"/>
                <a:cs typeface="Times New Roman"/>
              </a:rPr>
              <a:t> J, </a:t>
            </a:r>
            <a:r>
              <a:rPr lang="sr-Latn-RS" sz="900" i="0" dirty="0" err="1">
                <a:solidFill>
                  <a:srgbClr val="7030A0"/>
                </a:solidFill>
                <a:ea typeface="Calibri"/>
                <a:cs typeface="Times New Roman"/>
              </a:rPr>
              <a:t>Spasojevic</a:t>
            </a:r>
            <a:r>
              <a:rPr lang="sr-Latn-RS" sz="900" i="0" dirty="0">
                <a:solidFill>
                  <a:srgbClr val="7030A0"/>
                </a:solidFill>
                <a:ea typeface="Calibri"/>
                <a:cs typeface="Times New Roman"/>
              </a:rPr>
              <a:t>-</a:t>
            </a:r>
            <a:r>
              <a:rPr lang="sr-Latn-RS" sz="900" i="0" dirty="0" err="1">
                <a:solidFill>
                  <a:srgbClr val="7030A0"/>
                </a:solidFill>
                <a:ea typeface="Calibri"/>
                <a:cs typeface="Times New Roman"/>
              </a:rPr>
              <a:t>Kalimanovska</a:t>
            </a:r>
            <a:r>
              <a:rPr lang="sr-Latn-RS" sz="900" i="0" dirty="0">
                <a:solidFill>
                  <a:srgbClr val="7030A0"/>
                </a:solidFill>
                <a:ea typeface="Calibri"/>
                <a:cs typeface="Times New Roman"/>
              </a:rPr>
              <a:t> V,  </a:t>
            </a:r>
            <a:r>
              <a:rPr lang="sr-Latn-RS" sz="900" i="0" dirty="0" err="1">
                <a:solidFill>
                  <a:srgbClr val="7030A0"/>
                </a:solidFill>
                <a:ea typeface="Calibri"/>
                <a:cs typeface="Times New Roman"/>
              </a:rPr>
              <a:t>Jovanovic</a:t>
            </a:r>
            <a:r>
              <a:rPr lang="sr-Latn-RS" sz="900" i="0" dirty="0">
                <a:solidFill>
                  <a:srgbClr val="7030A0"/>
                </a:solidFill>
                <a:ea typeface="Calibri"/>
                <a:cs typeface="Times New Roman"/>
              </a:rPr>
              <a:t> M,  </a:t>
            </a:r>
            <a:r>
              <a:rPr lang="sr-Latn-RS" sz="900" i="0" dirty="0" err="1">
                <a:solidFill>
                  <a:srgbClr val="7030A0"/>
                </a:solidFill>
                <a:ea typeface="Calibri"/>
                <a:cs typeface="Times New Roman"/>
              </a:rPr>
              <a:t>Boricic</a:t>
            </a:r>
            <a:r>
              <a:rPr lang="sr-Latn-RS" sz="900" i="0" dirty="0">
                <a:solidFill>
                  <a:srgbClr val="7030A0"/>
                </a:solidFill>
                <a:ea typeface="Calibri"/>
                <a:cs typeface="Times New Roman"/>
              </a:rPr>
              <a:t> N, </a:t>
            </a:r>
            <a:r>
              <a:rPr lang="sr-Latn-RS" sz="900" i="0" dirty="0" err="1">
                <a:solidFill>
                  <a:srgbClr val="7030A0"/>
                </a:solidFill>
                <a:ea typeface="Calibri"/>
                <a:cs typeface="Times New Roman"/>
              </a:rPr>
              <a:t>Wallace</a:t>
            </a:r>
            <a:r>
              <a:rPr lang="sr-Latn-RS" sz="900" i="0" dirty="0">
                <a:solidFill>
                  <a:srgbClr val="7030A0"/>
                </a:solidFill>
                <a:ea typeface="Calibri"/>
                <a:cs typeface="Times New Roman"/>
              </a:rPr>
              <a:t> D,  Bulat Z. </a:t>
            </a:r>
            <a:r>
              <a:rPr lang="sr-Latn-RS" sz="900" i="0" dirty="0" err="1">
                <a:solidFill>
                  <a:srgbClr val="7030A0"/>
                </a:solidFill>
                <a:ea typeface="Calibri"/>
                <a:cs typeface="Times New Roman"/>
              </a:rPr>
              <a:t>Toxic</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Effect</a:t>
            </a:r>
            <a:r>
              <a:rPr lang="sr-Latn-RS" sz="900" i="0" dirty="0">
                <a:solidFill>
                  <a:srgbClr val="7030A0"/>
                </a:solidFill>
                <a:ea typeface="Calibri"/>
                <a:cs typeface="Times New Roman"/>
              </a:rPr>
              <a:t> of </a:t>
            </a:r>
            <a:r>
              <a:rPr lang="sr-Latn-RS" sz="900" i="0" dirty="0" err="1">
                <a:solidFill>
                  <a:srgbClr val="7030A0"/>
                </a:solidFill>
                <a:ea typeface="Calibri"/>
                <a:cs typeface="Times New Roman"/>
              </a:rPr>
              <a:t>Acute</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Cadmium</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and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Lead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Exposure</a:t>
            </a:r>
            <a:r>
              <a:rPr lang="sr-Latn-RS" sz="900" i="0" dirty="0">
                <a:solidFill>
                  <a:srgbClr val="7030A0"/>
                </a:solidFill>
                <a:ea typeface="Calibri"/>
                <a:cs typeface="Times New Roman"/>
              </a:rPr>
              <a:t> in Rat </a:t>
            </a:r>
            <a:r>
              <a:rPr lang="sr-Latn-RS" sz="900" i="0" dirty="0" err="1">
                <a:solidFill>
                  <a:srgbClr val="7030A0"/>
                </a:solidFill>
                <a:ea typeface="Calibri"/>
                <a:cs typeface="Times New Roman"/>
              </a:rPr>
              <a:t>Blood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Liver</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and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Kidney</a:t>
            </a:r>
            <a:r>
              <a:rPr lang="sr-Latn-RS" sz="900" i="0" dirty="0">
                <a:solidFill>
                  <a:srgbClr val="7030A0"/>
                </a:solidFill>
                <a:ea typeface="Calibri"/>
                <a:cs typeface="Times New Roman"/>
              </a:rPr>
              <a:t>. International </a:t>
            </a:r>
            <a:r>
              <a:rPr lang="sr-Latn-RS" sz="900" i="0" dirty="0" err="1">
                <a:solidFill>
                  <a:srgbClr val="7030A0"/>
                </a:solidFill>
                <a:ea typeface="Calibri"/>
                <a:cs typeface="Times New Roman"/>
              </a:rPr>
              <a:t>Journal</a:t>
            </a:r>
            <a:r>
              <a:rPr lang="sr-Latn-RS" sz="900" i="0" dirty="0">
                <a:solidFill>
                  <a:srgbClr val="7030A0"/>
                </a:solidFill>
                <a:ea typeface="Calibri"/>
                <a:cs typeface="Times New Roman"/>
              </a:rPr>
              <a:t> of </a:t>
            </a:r>
            <a:r>
              <a:rPr lang="sr-Latn-RS" sz="900" i="0" dirty="0" err="1">
                <a:solidFill>
                  <a:srgbClr val="7030A0"/>
                </a:solidFill>
                <a:ea typeface="Calibri"/>
                <a:cs typeface="Times New Roman"/>
              </a:rPr>
              <a:t>Environmental</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Research</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and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Public</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Health</a:t>
            </a:r>
            <a:r>
              <a:rPr lang="sr-Latn-RS" sz="900" i="0" dirty="0">
                <a:solidFill>
                  <a:srgbClr val="7030A0"/>
                </a:solidFill>
                <a:ea typeface="Calibri"/>
                <a:cs typeface="Times New Roman"/>
              </a:rPr>
              <a:t> 2019;16(2):274.</a:t>
            </a:r>
          </a:p>
          <a:p>
            <a:pPr marL="182563" indent="-182563" algn="l">
              <a:lnSpc>
                <a:spcPct val="115000"/>
              </a:lnSpc>
              <a:spcAft>
                <a:spcPts val="300"/>
              </a:spcAft>
            </a:pPr>
            <a:r>
              <a:rPr lang="sr-Latn-RS" sz="900" i="0" dirty="0" err="1">
                <a:solidFill>
                  <a:srgbClr val="003300"/>
                </a:solidFill>
                <a:ea typeface="Calibri"/>
                <a:cs typeface="Times New Roman"/>
              </a:rPr>
              <a:t>Antonijevic</a:t>
            </a:r>
            <a:r>
              <a:rPr lang="sr-Latn-RS" sz="900" i="0" dirty="0">
                <a:solidFill>
                  <a:srgbClr val="003300"/>
                </a:solidFill>
                <a:ea typeface="Calibri"/>
                <a:cs typeface="Times New Roman"/>
              </a:rPr>
              <a:t> E, </a:t>
            </a:r>
            <a:r>
              <a:rPr lang="sr-Latn-RS" sz="900" i="0" dirty="0" err="1">
                <a:solidFill>
                  <a:srgbClr val="003300"/>
                </a:solidFill>
                <a:ea typeface="Calibri"/>
                <a:cs typeface="Times New Roman"/>
              </a:rPr>
              <a:t>Musilek</a:t>
            </a:r>
            <a:r>
              <a:rPr lang="sr-Latn-RS" sz="900" i="0" dirty="0">
                <a:solidFill>
                  <a:srgbClr val="003300"/>
                </a:solidFill>
                <a:ea typeface="Calibri"/>
                <a:cs typeface="Times New Roman"/>
              </a:rPr>
              <a:t> K, Kuca K, </a:t>
            </a:r>
            <a:r>
              <a:rPr lang="sr-Latn-RS" sz="900" i="0" dirty="0" err="1">
                <a:solidFill>
                  <a:srgbClr val="003300"/>
                </a:solidFill>
                <a:ea typeface="Calibri"/>
                <a:cs typeface="Times New Roman"/>
              </a:rPr>
              <a:t>Djukic</a:t>
            </a:r>
            <a:r>
              <a:rPr lang="sr-Latn-RS" sz="900" i="0" dirty="0">
                <a:solidFill>
                  <a:srgbClr val="003300"/>
                </a:solidFill>
                <a:ea typeface="Calibri"/>
                <a:cs typeface="Times New Roman"/>
              </a:rPr>
              <a:t>-</a:t>
            </a:r>
            <a:r>
              <a:rPr lang="sr-Latn-RS" sz="900" i="0" dirty="0" err="1">
                <a:solidFill>
                  <a:srgbClr val="003300"/>
                </a:solidFill>
                <a:ea typeface="Calibri"/>
                <a:cs typeface="Times New Roman"/>
              </a:rPr>
              <a:t>Cosic</a:t>
            </a:r>
            <a:r>
              <a:rPr lang="sr-Latn-RS" sz="900" i="0" dirty="0">
                <a:solidFill>
                  <a:srgbClr val="003300"/>
                </a:solidFill>
                <a:ea typeface="Calibri"/>
                <a:cs typeface="Times New Roman"/>
              </a:rPr>
              <a:t> D, </a:t>
            </a:r>
            <a:r>
              <a:rPr lang="sr-Latn-RS" sz="900" i="0" dirty="0" err="1">
                <a:solidFill>
                  <a:srgbClr val="003300"/>
                </a:solidFill>
                <a:ea typeface="Calibri"/>
                <a:cs typeface="Times New Roman"/>
              </a:rPr>
              <a:t>Andjelkovic</a:t>
            </a:r>
            <a:r>
              <a:rPr lang="sr-Latn-RS" sz="900" i="0" dirty="0">
                <a:solidFill>
                  <a:srgbClr val="003300"/>
                </a:solidFill>
                <a:ea typeface="Calibri"/>
                <a:cs typeface="Times New Roman"/>
              </a:rPr>
              <a:t> M, Buha </a:t>
            </a:r>
            <a:r>
              <a:rPr lang="sr-Latn-RS" sz="900" i="0" dirty="0" err="1">
                <a:solidFill>
                  <a:srgbClr val="003300"/>
                </a:solidFill>
                <a:ea typeface="Calibri"/>
                <a:cs typeface="Times New Roman"/>
              </a:rPr>
              <a:t>Djordjevic</a:t>
            </a:r>
            <a:r>
              <a:rPr lang="sr-Latn-RS" sz="900" i="0" dirty="0">
                <a:solidFill>
                  <a:srgbClr val="003300"/>
                </a:solidFill>
                <a:ea typeface="Calibri"/>
                <a:cs typeface="Times New Roman"/>
              </a:rPr>
              <a:t> A, </a:t>
            </a:r>
            <a:r>
              <a:rPr lang="sr-Latn-RS" sz="900" i="0" dirty="0" err="1">
                <a:solidFill>
                  <a:srgbClr val="003300"/>
                </a:solidFill>
                <a:ea typeface="Calibri"/>
                <a:cs typeface="Times New Roman"/>
              </a:rPr>
              <a:t>Antonijevic</a:t>
            </a:r>
            <a:r>
              <a:rPr lang="sr-Latn-RS" sz="900" i="0" dirty="0">
                <a:solidFill>
                  <a:srgbClr val="003300"/>
                </a:solidFill>
                <a:ea typeface="Calibri"/>
                <a:cs typeface="Times New Roman"/>
              </a:rPr>
              <a:t> B. </a:t>
            </a:r>
            <a:r>
              <a:rPr lang="sr-Latn-RS" sz="900" i="0" dirty="0" err="1">
                <a:solidFill>
                  <a:srgbClr val="003300"/>
                </a:solidFill>
                <a:ea typeface="Calibri"/>
                <a:cs typeface="Times New Roman"/>
              </a:rPr>
              <a:t>Comparison</a:t>
            </a:r>
            <a:r>
              <a:rPr lang="sr-Latn-RS" sz="900" i="0" dirty="0">
                <a:solidFill>
                  <a:srgbClr val="003300"/>
                </a:solidFill>
                <a:ea typeface="Calibri"/>
                <a:cs typeface="Times New Roman"/>
              </a:rPr>
              <a:t> of </a:t>
            </a:r>
            <a:r>
              <a:rPr lang="sr-Latn-RS" sz="900" i="0" dirty="0" err="1">
                <a:solidFill>
                  <a:srgbClr val="003300"/>
                </a:solidFill>
                <a:ea typeface="Calibri"/>
                <a:cs typeface="Times New Roman"/>
              </a:rPr>
              <a:t>oximes</a:t>
            </a:r>
            <a:r>
              <a:rPr lang="sr-Latn-RS" sz="900" i="0" dirty="0">
                <a:solidFill>
                  <a:srgbClr val="003300"/>
                </a:solidFill>
                <a:ea typeface="Calibri"/>
                <a:cs typeface="Times New Roman"/>
              </a:rPr>
              <a:t> K203 </a:t>
            </a:r>
            <a:r>
              <a:rPr lang="sr-Latn-RS" sz="900" i="0" dirty="0" err="1">
                <a:solidFill>
                  <a:srgbClr val="003300"/>
                </a:solidFill>
                <a:ea typeface="Calibri"/>
                <a:cs typeface="Times New Roman"/>
              </a:rPr>
              <a:t>and</a:t>
            </a:r>
            <a:r>
              <a:rPr lang="sr-Latn-RS" sz="900" i="0" dirty="0">
                <a:solidFill>
                  <a:srgbClr val="003300"/>
                </a:solidFill>
                <a:ea typeface="Calibri"/>
                <a:cs typeface="Times New Roman"/>
              </a:rPr>
              <a:t> K027 </a:t>
            </a:r>
            <a:r>
              <a:rPr lang="sr-Latn-RS" sz="900" i="0" dirty="0" err="1">
                <a:solidFill>
                  <a:srgbClr val="003300"/>
                </a:solidFill>
                <a:ea typeface="Calibri"/>
                <a:cs typeface="Times New Roman"/>
              </a:rPr>
              <a:t>based</a:t>
            </a:r>
            <a:r>
              <a:rPr lang="sr-Latn-RS" sz="900" i="0" dirty="0">
                <a:solidFill>
                  <a:srgbClr val="003300"/>
                </a:solidFill>
                <a:ea typeface="Calibri"/>
                <a:cs typeface="Times New Roman"/>
              </a:rPr>
              <a:t> on </a:t>
            </a:r>
            <a:r>
              <a:rPr lang="sr-Latn-RS" sz="900" i="0" dirty="0" err="1">
                <a:solidFill>
                  <a:srgbClr val="003300"/>
                </a:solidFill>
                <a:ea typeface="Calibri"/>
                <a:cs typeface="Times New Roman"/>
              </a:rPr>
              <a:t>Benchmark</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dose</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analysis</a:t>
            </a:r>
            <a:r>
              <a:rPr lang="sr-Latn-RS" sz="900" i="0" dirty="0">
                <a:solidFill>
                  <a:srgbClr val="003300"/>
                </a:solidFill>
                <a:ea typeface="Calibri"/>
                <a:cs typeface="Times New Roman"/>
              </a:rPr>
              <a:t> of rat </a:t>
            </a:r>
            <a:r>
              <a:rPr lang="sr-Latn-RS" sz="900" i="0" dirty="0" err="1">
                <a:solidFill>
                  <a:srgbClr val="003300"/>
                </a:solidFill>
                <a:ea typeface="Calibri"/>
                <a:cs typeface="Times New Roman"/>
              </a:rPr>
              <a:t>diaphragmal</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acetylcholinesterase</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reactivation</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Chemico</a:t>
            </a:r>
            <a:r>
              <a:rPr lang="sr-Latn-RS" sz="900" i="0" dirty="0">
                <a:solidFill>
                  <a:srgbClr val="003300"/>
                </a:solidFill>
                <a:ea typeface="Calibri"/>
                <a:cs typeface="Times New Roman"/>
              </a:rPr>
              <a:t>-</a:t>
            </a:r>
            <a:r>
              <a:rPr lang="sr-Latn-RS" sz="900" i="0" dirty="0" err="1">
                <a:solidFill>
                  <a:srgbClr val="003300"/>
                </a:solidFill>
                <a:ea typeface="Calibri"/>
                <a:cs typeface="Times New Roman"/>
              </a:rPr>
              <a:t>Biological</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Interactions</a:t>
            </a:r>
            <a:r>
              <a:rPr lang="sr-Latn-RS" sz="900" i="0" dirty="0">
                <a:solidFill>
                  <a:srgbClr val="003300"/>
                </a:solidFill>
                <a:ea typeface="Calibri"/>
                <a:cs typeface="Times New Roman"/>
              </a:rPr>
              <a:t> 2019; 308(): 385-91 https://doi.org/10.1016/j.cbi.2019.05.034.</a:t>
            </a:r>
          </a:p>
          <a:p>
            <a:pPr marL="182563" indent="-182563" algn="l">
              <a:lnSpc>
                <a:spcPct val="115000"/>
              </a:lnSpc>
              <a:spcAft>
                <a:spcPts val="300"/>
              </a:spcAft>
            </a:pPr>
            <a:r>
              <a:rPr lang="sr-Latn-RS" sz="900" i="0" dirty="0" err="1">
                <a:solidFill>
                  <a:srgbClr val="7030A0"/>
                </a:solidFill>
                <a:ea typeface="Calibri"/>
                <a:cs typeface="Times New Roman"/>
              </a:rPr>
              <a:t>Milic</a:t>
            </a:r>
            <a:r>
              <a:rPr lang="sr-Latn-RS" sz="900" i="0" dirty="0">
                <a:solidFill>
                  <a:srgbClr val="7030A0"/>
                </a:solidFill>
                <a:ea typeface="Calibri"/>
                <a:cs typeface="Times New Roman"/>
              </a:rPr>
              <a:t> J, </a:t>
            </a:r>
            <a:r>
              <a:rPr lang="sr-Latn-RS" sz="900" i="0" dirty="0" err="1">
                <a:solidFill>
                  <a:srgbClr val="7030A0"/>
                </a:solidFill>
                <a:ea typeface="Calibri"/>
                <a:cs typeface="Times New Roman"/>
              </a:rPr>
              <a:t>Curcic</a:t>
            </a:r>
            <a:r>
              <a:rPr lang="sr-Latn-RS" sz="900" i="0" dirty="0">
                <a:solidFill>
                  <a:srgbClr val="7030A0"/>
                </a:solidFill>
                <a:ea typeface="Calibri"/>
                <a:cs typeface="Times New Roman"/>
              </a:rPr>
              <a:t> M, </a:t>
            </a:r>
            <a:r>
              <a:rPr lang="sr-Latn-RS" sz="900" i="0" dirty="0" err="1">
                <a:solidFill>
                  <a:srgbClr val="7030A0"/>
                </a:solidFill>
                <a:ea typeface="Calibri"/>
                <a:cs typeface="Times New Roman"/>
              </a:rPr>
              <a:t>Brnjas</a:t>
            </a:r>
            <a:r>
              <a:rPr lang="sr-Latn-RS" sz="900" i="0" dirty="0">
                <a:solidFill>
                  <a:srgbClr val="7030A0"/>
                </a:solidFill>
                <a:ea typeface="Calibri"/>
                <a:cs typeface="Times New Roman"/>
              </a:rPr>
              <a:t> Z, </a:t>
            </a:r>
            <a:r>
              <a:rPr lang="sr-Latn-RS" sz="900" i="0" dirty="0" err="1">
                <a:solidFill>
                  <a:srgbClr val="7030A0"/>
                </a:solidFill>
                <a:ea typeface="Calibri"/>
                <a:cs typeface="Times New Roman"/>
              </a:rPr>
              <a:t>Carapina</a:t>
            </a:r>
            <a:r>
              <a:rPr lang="sr-Latn-RS" sz="900" i="0" dirty="0">
                <a:solidFill>
                  <a:srgbClr val="7030A0"/>
                </a:solidFill>
                <a:ea typeface="Calibri"/>
                <a:cs typeface="Times New Roman"/>
              </a:rPr>
              <a:t> H, </a:t>
            </a:r>
            <a:r>
              <a:rPr lang="sr-Latn-RS" sz="900" i="0" dirty="0" err="1">
                <a:solidFill>
                  <a:srgbClr val="7030A0"/>
                </a:solidFill>
                <a:ea typeface="Calibri"/>
                <a:cs typeface="Times New Roman"/>
              </a:rPr>
              <a:t>Randjelovic</a:t>
            </a:r>
            <a:r>
              <a:rPr lang="sr-Latn-RS" sz="900" i="0" dirty="0">
                <a:solidFill>
                  <a:srgbClr val="7030A0"/>
                </a:solidFill>
                <a:ea typeface="Calibri"/>
                <a:cs typeface="Times New Roman"/>
              </a:rPr>
              <a:t> J, </a:t>
            </a:r>
            <a:r>
              <a:rPr lang="sr-Latn-RS" sz="900" i="0" dirty="0" err="1">
                <a:solidFill>
                  <a:srgbClr val="7030A0"/>
                </a:solidFill>
                <a:ea typeface="Calibri"/>
                <a:cs typeface="Times New Roman"/>
              </a:rPr>
              <a:t>Krinulovic</a:t>
            </a:r>
            <a:r>
              <a:rPr lang="sr-Latn-RS" sz="900" i="0" dirty="0">
                <a:solidFill>
                  <a:srgbClr val="7030A0"/>
                </a:solidFill>
                <a:ea typeface="Calibri"/>
                <a:cs typeface="Times New Roman"/>
              </a:rPr>
              <a:t> K, </a:t>
            </a:r>
            <a:r>
              <a:rPr lang="sr-Latn-RS" sz="900" i="0" dirty="0" err="1">
                <a:solidFill>
                  <a:srgbClr val="7030A0"/>
                </a:solidFill>
                <a:ea typeface="Calibri"/>
                <a:cs typeface="Times New Roman"/>
              </a:rPr>
              <a:t>Jovovic</a:t>
            </a:r>
            <a:r>
              <a:rPr lang="sr-Latn-RS" sz="900" i="0" dirty="0">
                <a:solidFill>
                  <a:srgbClr val="7030A0"/>
                </a:solidFill>
                <a:ea typeface="Calibri"/>
                <a:cs typeface="Times New Roman"/>
              </a:rPr>
              <a:t> A. The </a:t>
            </a:r>
            <a:r>
              <a:rPr lang="sr-Latn-RS" sz="900" i="0" dirty="0" err="1">
                <a:solidFill>
                  <a:srgbClr val="7030A0"/>
                </a:solidFill>
                <a:ea typeface="Calibri"/>
                <a:cs typeface="Times New Roman"/>
              </a:rPr>
              <a:t>socio</a:t>
            </a:r>
            <a:r>
              <a:rPr lang="sr-Latn-RS" sz="900" i="0" dirty="0">
                <a:solidFill>
                  <a:srgbClr val="7030A0"/>
                </a:solidFill>
                <a:ea typeface="Calibri"/>
                <a:cs typeface="Times New Roman"/>
              </a:rPr>
              <a:t>-</a:t>
            </a:r>
            <a:r>
              <a:rPr lang="sr-Latn-RS" sz="900" i="0" dirty="0" err="1">
                <a:solidFill>
                  <a:srgbClr val="7030A0"/>
                </a:solidFill>
                <a:ea typeface="Calibri"/>
                <a:cs typeface="Times New Roman"/>
              </a:rPr>
              <a:t>economic</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impact</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timeline</a:t>
            </a:r>
            <a:r>
              <a:rPr lang="sr-Latn-RS" sz="900" i="0" dirty="0">
                <a:solidFill>
                  <a:srgbClr val="7030A0"/>
                </a:solidFill>
                <a:ea typeface="Calibri"/>
                <a:cs typeface="Times New Roman"/>
              </a:rPr>
              <a:t> in </a:t>
            </a:r>
            <a:r>
              <a:rPr lang="sr-Latn-RS" sz="900" i="0" dirty="0" err="1">
                <a:solidFill>
                  <a:srgbClr val="7030A0"/>
                </a:solidFill>
                <a:ea typeface="Calibri"/>
                <a:cs typeface="Times New Roman"/>
              </a:rPr>
              <a:t>Serbia</a:t>
            </a:r>
            <a:r>
              <a:rPr lang="sr-Latn-RS" sz="900" i="0" dirty="0">
                <a:solidFill>
                  <a:srgbClr val="7030A0"/>
                </a:solidFill>
                <a:ea typeface="Calibri"/>
                <a:cs typeface="Times New Roman"/>
              </a:rPr>
              <a:t> for </a:t>
            </a:r>
            <a:r>
              <a:rPr lang="sr-Latn-RS" sz="900" i="0" dirty="0" err="1">
                <a:solidFill>
                  <a:srgbClr val="7030A0"/>
                </a:solidFill>
                <a:ea typeface="Calibri"/>
                <a:cs typeface="Times New Roman"/>
              </a:rPr>
              <a:t>persistent</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organic</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pollutants</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POPs</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Science</a:t>
            </a:r>
            <a:r>
              <a:rPr lang="sr-Latn-RS" sz="900" i="0" dirty="0">
                <a:solidFill>
                  <a:srgbClr val="7030A0"/>
                </a:solidFill>
                <a:ea typeface="Calibri"/>
                <a:cs typeface="Times New Roman"/>
              </a:rPr>
              <a:t> of the total </a:t>
            </a:r>
            <a:r>
              <a:rPr lang="sr-Latn-RS" sz="900" i="0" dirty="0" err="1">
                <a:solidFill>
                  <a:srgbClr val="7030A0"/>
                </a:solidFill>
                <a:ea typeface="Calibri"/>
                <a:cs typeface="Times New Roman"/>
              </a:rPr>
              <a:t>environment</a:t>
            </a:r>
            <a:r>
              <a:rPr lang="sr-Latn-RS" sz="900" i="0" dirty="0">
                <a:solidFill>
                  <a:srgbClr val="7030A0"/>
                </a:solidFill>
                <a:ea typeface="Calibri"/>
                <a:cs typeface="Times New Roman"/>
              </a:rPr>
              <a:t>. 2019;688:486-93.</a:t>
            </a:r>
          </a:p>
          <a:p>
            <a:pPr marL="182563" indent="-182563" algn="l">
              <a:lnSpc>
                <a:spcPct val="115000"/>
              </a:lnSpc>
              <a:spcAft>
                <a:spcPts val="300"/>
              </a:spcAft>
            </a:pPr>
            <a:r>
              <a:rPr lang="sr-Latn-RS" sz="900" i="0" dirty="0" err="1">
                <a:solidFill>
                  <a:srgbClr val="003300"/>
                </a:solidFill>
                <a:ea typeface="Calibri"/>
                <a:cs typeface="Times New Roman"/>
              </a:rPr>
              <a:t>Antonijevic</a:t>
            </a:r>
            <a:r>
              <a:rPr lang="sr-Latn-RS" sz="900" i="0" dirty="0">
                <a:solidFill>
                  <a:srgbClr val="003300"/>
                </a:solidFill>
                <a:ea typeface="Calibri"/>
                <a:cs typeface="Times New Roman"/>
              </a:rPr>
              <a:t> E, </a:t>
            </a:r>
            <a:r>
              <a:rPr lang="sr-Latn-RS" sz="900" i="0" dirty="0" err="1">
                <a:solidFill>
                  <a:srgbClr val="003300"/>
                </a:solidFill>
                <a:ea typeface="Calibri"/>
                <a:cs typeface="Times New Roman"/>
              </a:rPr>
              <a:t>Musilek</a:t>
            </a:r>
            <a:r>
              <a:rPr lang="sr-Latn-RS" sz="900" i="0" dirty="0">
                <a:solidFill>
                  <a:srgbClr val="003300"/>
                </a:solidFill>
                <a:ea typeface="Calibri"/>
                <a:cs typeface="Times New Roman"/>
              </a:rPr>
              <a:t> K, Kuca K, </a:t>
            </a:r>
            <a:r>
              <a:rPr lang="sr-Latn-RS" sz="900" i="0" dirty="0" err="1">
                <a:solidFill>
                  <a:srgbClr val="003300"/>
                </a:solidFill>
                <a:ea typeface="Calibri"/>
                <a:cs typeface="Times New Roman"/>
              </a:rPr>
              <a:t>Djukic</a:t>
            </a:r>
            <a:r>
              <a:rPr lang="sr-Latn-RS" sz="900" i="0" dirty="0">
                <a:solidFill>
                  <a:srgbClr val="003300"/>
                </a:solidFill>
                <a:ea typeface="Calibri"/>
                <a:cs typeface="Times New Roman"/>
              </a:rPr>
              <a:t>-</a:t>
            </a:r>
            <a:r>
              <a:rPr lang="sr-Latn-RS" sz="900" i="0" dirty="0" err="1">
                <a:solidFill>
                  <a:srgbClr val="003300"/>
                </a:solidFill>
                <a:ea typeface="Calibri"/>
                <a:cs typeface="Times New Roman"/>
              </a:rPr>
              <a:t>Cosic</a:t>
            </a:r>
            <a:r>
              <a:rPr lang="sr-Latn-RS" sz="900" i="0" dirty="0">
                <a:solidFill>
                  <a:srgbClr val="003300"/>
                </a:solidFill>
                <a:ea typeface="Calibri"/>
                <a:cs typeface="Times New Roman"/>
              </a:rPr>
              <a:t> D, </a:t>
            </a:r>
            <a:r>
              <a:rPr lang="sr-Latn-RS" sz="900" i="0" dirty="0" err="1">
                <a:solidFill>
                  <a:srgbClr val="003300"/>
                </a:solidFill>
                <a:ea typeface="Calibri"/>
                <a:cs typeface="Times New Roman"/>
              </a:rPr>
              <a:t>Curcic</a:t>
            </a:r>
            <a:r>
              <a:rPr lang="sr-Latn-RS" sz="900" i="0" dirty="0">
                <a:solidFill>
                  <a:srgbClr val="003300"/>
                </a:solidFill>
                <a:ea typeface="Calibri"/>
                <a:cs typeface="Times New Roman"/>
              </a:rPr>
              <a:t> M, </a:t>
            </a:r>
            <a:r>
              <a:rPr lang="sr-Latn-RS" sz="900" i="0" dirty="0" err="1">
                <a:solidFill>
                  <a:srgbClr val="003300"/>
                </a:solidFill>
                <a:ea typeface="Calibri"/>
                <a:cs typeface="Times New Roman"/>
              </a:rPr>
              <a:t>Miladinovic</a:t>
            </a:r>
            <a:r>
              <a:rPr lang="sr-Latn-RS" sz="900" i="0" dirty="0">
                <a:solidFill>
                  <a:srgbClr val="003300"/>
                </a:solidFill>
                <a:ea typeface="Calibri"/>
                <a:cs typeface="Times New Roman"/>
              </a:rPr>
              <a:t> DC, Bulat Z, </a:t>
            </a:r>
            <a:r>
              <a:rPr lang="sr-Latn-RS" sz="900" i="0" dirty="0" err="1">
                <a:solidFill>
                  <a:srgbClr val="003300"/>
                </a:solidFill>
                <a:ea typeface="Calibri"/>
                <a:cs typeface="Times New Roman"/>
              </a:rPr>
              <a:t>Antonijevic</a:t>
            </a:r>
            <a:r>
              <a:rPr lang="sr-Latn-RS" sz="900" i="0" dirty="0">
                <a:solidFill>
                  <a:srgbClr val="003300"/>
                </a:solidFill>
                <a:ea typeface="Calibri"/>
                <a:cs typeface="Times New Roman"/>
              </a:rPr>
              <a:t> B. DOSE-RESPONSE </a:t>
            </a:r>
            <a:r>
              <a:rPr lang="sr-Latn-RS" sz="900" i="0" dirty="0" err="1">
                <a:solidFill>
                  <a:srgbClr val="003300"/>
                </a:solidFill>
                <a:ea typeface="Calibri"/>
                <a:cs typeface="Times New Roman"/>
              </a:rPr>
              <a:t>modeling</a:t>
            </a:r>
            <a:r>
              <a:rPr lang="sr-Latn-RS" sz="900" i="0" dirty="0">
                <a:solidFill>
                  <a:srgbClr val="003300"/>
                </a:solidFill>
                <a:ea typeface="Calibri"/>
                <a:cs typeface="Times New Roman"/>
              </a:rPr>
              <a:t> of </a:t>
            </a:r>
            <a:r>
              <a:rPr lang="sr-Latn-RS" sz="900" i="0" dirty="0" err="1">
                <a:solidFill>
                  <a:srgbClr val="003300"/>
                </a:solidFill>
                <a:ea typeface="Calibri"/>
                <a:cs typeface="Times New Roman"/>
              </a:rPr>
              <a:t>reactivating</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potency</a:t>
            </a:r>
            <a:r>
              <a:rPr lang="sr-Latn-RS" sz="900" i="0" dirty="0">
                <a:solidFill>
                  <a:srgbClr val="003300"/>
                </a:solidFill>
                <a:ea typeface="Calibri"/>
                <a:cs typeface="Times New Roman"/>
              </a:rPr>
              <a:t> of </a:t>
            </a:r>
            <a:r>
              <a:rPr lang="sr-Latn-RS" sz="900" i="0" dirty="0" err="1">
                <a:solidFill>
                  <a:srgbClr val="003300"/>
                </a:solidFill>
                <a:ea typeface="Calibri"/>
                <a:cs typeface="Times New Roman"/>
              </a:rPr>
              <a:t>oximes</a:t>
            </a:r>
            <a:r>
              <a:rPr lang="sr-Latn-RS" sz="900" i="0" dirty="0">
                <a:solidFill>
                  <a:srgbClr val="003300"/>
                </a:solidFill>
                <a:ea typeface="Calibri"/>
                <a:cs typeface="Times New Roman"/>
              </a:rPr>
              <a:t> K027 </a:t>
            </a:r>
            <a:r>
              <a:rPr lang="sr-Latn-RS" sz="900" i="0" dirty="0" err="1">
                <a:solidFill>
                  <a:srgbClr val="003300"/>
                </a:solidFill>
                <a:ea typeface="Calibri"/>
                <a:cs typeface="Times New Roman"/>
              </a:rPr>
              <a:t>and</a:t>
            </a:r>
            <a:r>
              <a:rPr lang="sr-Latn-RS" sz="900" i="0" dirty="0">
                <a:solidFill>
                  <a:srgbClr val="003300"/>
                </a:solidFill>
                <a:ea typeface="Calibri"/>
                <a:cs typeface="Times New Roman"/>
              </a:rPr>
              <a:t> K203 </a:t>
            </a:r>
            <a:r>
              <a:rPr lang="sr-Latn-RS" sz="900" i="0" dirty="0" err="1">
                <a:solidFill>
                  <a:srgbClr val="003300"/>
                </a:solidFill>
                <a:ea typeface="Calibri"/>
                <a:cs typeface="Times New Roman"/>
              </a:rPr>
              <a:t>against</a:t>
            </a:r>
            <a:r>
              <a:rPr lang="sr-Latn-RS" sz="900" i="0" dirty="0">
                <a:solidFill>
                  <a:srgbClr val="003300"/>
                </a:solidFill>
                <a:ea typeface="Calibri"/>
                <a:cs typeface="Times New Roman"/>
              </a:rPr>
              <a:t> a </a:t>
            </a:r>
            <a:r>
              <a:rPr lang="sr-Latn-RS" sz="900" i="0" dirty="0" err="1">
                <a:solidFill>
                  <a:srgbClr val="003300"/>
                </a:solidFill>
                <a:ea typeface="Calibri"/>
                <a:cs typeface="Times New Roman"/>
              </a:rPr>
              <a:t>direct</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acetylcholinesterase</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inhibitor</a:t>
            </a:r>
            <a:r>
              <a:rPr lang="sr-Latn-RS" sz="900" i="0" dirty="0">
                <a:solidFill>
                  <a:srgbClr val="003300"/>
                </a:solidFill>
                <a:ea typeface="Calibri"/>
                <a:cs typeface="Times New Roman"/>
              </a:rPr>
              <a:t> in rat </a:t>
            </a:r>
            <a:r>
              <a:rPr lang="sr-Latn-RS" sz="900" i="0" dirty="0" err="1">
                <a:solidFill>
                  <a:srgbClr val="003300"/>
                </a:solidFill>
                <a:ea typeface="Calibri"/>
                <a:cs typeface="Times New Roman"/>
              </a:rPr>
              <a:t>erythrocytes</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Food</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Chem</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Toxicol</a:t>
            </a:r>
            <a:r>
              <a:rPr lang="sr-Latn-RS" sz="900" i="0" dirty="0">
                <a:solidFill>
                  <a:srgbClr val="003300"/>
                </a:solidFill>
                <a:ea typeface="Calibri"/>
                <a:cs typeface="Times New Roman"/>
              </a:rPr>
              <a:t> 2018; 121:224-30. </a:t>
            </a:r>
          </a:p>
          <a:p>
            <a:pPr marL="182563" indent="-182563" algn="l">
              <a:lnSpc>
                <a:spcPct val="115000"/>
              </a:lnSpc>
              <a:spcAft>
                <a:spcPts val="300"/>
              </a:spcAft>
            </a:pPr>
            <a:r>
              <a:rPr lang="sr-Latn-RS" sz="900" i="0" dirty="0" err="1">
                <a:solidFill>
                  <a:srgbClr val="7030A0"/>
                </a:solidFill>
                <a:ea typeface="Calibri"/>
                <a:cs typeface="Times New Roman"/>
              </a:rPr>
              <a:t>Sljivic</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Husejnovic</a:t>
            </a:r>
            <a:r>
              <a:rPr lang="sr-Latn-RS" sz="900" i="0" dirty="0">
                <a:solidFill>
                  <a:srgbClr val="7030A0"/>
                </a:solidFill>
                <a:ea typeface="Calibri"/>
                <a:cs typeface="Times New Roman"/>
              </a:rPr>
              <a:t> M, </a:t>
            </a:r>
            <a:r>
              <a:rPr lang="sr-Latn-RS" sz="900" i="0" dirty="0" err="1">
                <a:solidFill>
                  <a:srgbClr val="7030A0"/>
                </a:solidFill>
                <a:ea typeface="Calibri"/>
                <a:cs typeface="Times New Roman"/>
              </a:rPr>
              <a:t>Bergant</a:t>
            </a:r>
            <a:r>
              <a:rPr lang="sr-Latn-RS" sz="900" i="0" dirty="0">
                <a:solidFill>
                  <a:srgbClr val="7030A0"/>
                </a:solidFill>
                <a:ea typeface="Calibri"/>
                <a:cs typeface="Times New Roman"/>
              </a:rPr>
              <a:t> M, </a:t>
            </a:r>
            <a:r>
              <a:rPr lang="sr-Latn-RS" sz="900" i="0" dirty="0" err="1">
                <a:solidFill>
                  <a:srgbClr val="7030A0"/>
                </a:solidFill>
                <a:ea typeface="Calibri"/>
                <a:cs typeface="Times New Roman"/>
              </a:rPr>
              <a:t>Jankovic</a:t>
            </a:r>
            <a:r>
              <a:rPr lang="sr-Latn-RS" sz="900" i="0" dirty="0">
                <a:solidFill>
                  <a:srgbClr val="7030A0"/>
                </a:solidFill>
                <a:ea typeface="Calibri"/>
                <a:cs typeface="Times New Roman"/>
              </a:rPr>
              <a:t> S, </a:t>
            </a:r>
            <a:r>
              <a:rPr lang="sr-Latn-RS" sz="900" i="0" dirty="0" err="1">
                <a:solidFill>
                  <a:srgbClr val="7030A0"/>
                </a:solidFill>
                <a:ea typeface="Calibri"/>
                <a:cs typeface="Times New Roman"/>
              </a:rPr>
              <a:t>Zizek</a:t>
            </a:r>
            <a:r>
              <a:rPr lang="sr-Latn-RS" sz="900" i="0" dirty="0">
                <a:solidFill>
                  <a:srgbClr val="7030A0"/>
                </a:solidFill>
                <a:ea typeface="Calibri"/>
                <a:cs typeface="Times New Roman"/>
              </a:rPr>
              <a:t> S, </a:t>
            </a:r>
            <a:r>
              <a:rPr lang="sr-Latn-RS" sz="900" i="0" dirty="0" err="1">
                <a:solidFill>
                  <a:srgbClr val="7030A0"/>
                </a:solidFill>
                <a:ea typeface="Calibri"/>
                <a:cs typeface="Times New Roman"/>
              </a:rPr>
              <a:t>Smajlovic</a:t>
            </a:r>
            <a:r>
              <a:rPr lang="sr-Latn-RS" sz="900" i="0" dirty="0">
                <a:solidFill>
                  <a:srgbClr val="7030A0"/>
                </a:solidFill>
                <a:ea typeface="Calibri"/>
                <a:cs typeface="Times New Roman"/>
              </a:rPr>
              <a:t> A, </a:t>
            </a:r>
            <a:r>
              <a:rPr lang="sr-Latn-RS" sz="900" i="0" dirty="0" err="1">
                <a:solidFill>
                  <a:srgbClr val="7030A0"/>
                </a:solidFill>
                <a:ea typeface="Calibri"/>
                <a:cs typeface="Times New Roman"/>
              </a:rPr>
              <a:t>Softic</a:t>
            </a:r>
            <a:r>
              <a:rPr lang="sr-Latn-RS" sz="900" i="0" dirty="0">
                <a:solidFill>
                  <a:srgbClr val="7030A0"/>
                </a:solidFill>
                <a:ea typeface="Calibri"/>
                <a:cs typeface="Times New Roman"/>
              </a:rPr>
              <a:t> A, </a:t>
            </a:r>
            <a:r>
              <a:rPr lang="sr-Latn-RS" sz="900" i="0" dirty="0" err="1">
                <a:solidFill>
                  <a:srgbClr val="7030A0"/>
                </a:solidFill>
                <a:ea typeface="Calibri"/>
                <a:cs typeface="Times New Roman"/>
              </a:rPr>
              <a:t>Music</a:t>
            </a:r>
            <a:r>
              <a:rPr lang="sr-Latn-RS" sz="900" i="0" dirty="0">
                <a:solidFill>
                  <a:srgbClr val="7030A0"/>
                </a:solidFill>
                <a:ea typeface="Calibri"/>
                <a:cs typeface="Times New Roman"/>
              </a:rPr>
              <a:t> O, </a:t>
            </a:r>
            <a:r>
              <a:rPr lang="sr-Latn-RS" sz="900" i="0" dirty="0" err="1">
                <a:solidFill>
                  <a:srgbClr val="7030A0"/>
                </a:solidFill>
                <a:ea typeface="Calibri"/>
                <a:cs typeface="Times New Roman"/>
              </a:rPr>
              <a:t>Antonijevic</a:t>
            </a:r>
            <a:r>
              <a:rPr lang="sr-Latn-RS" sz="900" i="0" dirty="0">
                <a:solidFill>
                  <a:srgbClr val="7030A0"/>
                </a:solidFill>
                <a:ea typeface="Calibri"/>
                <a:cs typeface="Times New Roman"/>
              </a:rPr>
              <a:t> B. </a:t>
            </a:r>
            <a:r>
              <a:rPr lang="sr-Latn-RS" sz="900" i="0" dirty="0" err="1">
                <a:solidFill>
                  <a:srgbClr val="7030A0"/>
                </a:solidFill>
                <a:ea typeface="Calibri"/>
                <a:cs typeface="Times New Roman"/>
              </a:rPr>
              <a:t>Assessment</a:t>
            </a:r>
            <a:r>
              <a:rPr lang="sr-Latn-RS" sz="900" i="0" dirty="0">
                <a:solidFill>
                  <a:srgbClr val="7030A0"/>
                </a:solidFill>
                <a:ea typeface="Calibri"/>
                <a:cs typeface="Times New Roman"/>
              </a:rPr>
              <a:t> of </a:t>
            </a:r>
            <a:r>
              <a:rPr lang="sr-Latn-RS" sz="900" i="0" dirty="0" err="1">
                <a:solidFill>
                  <a:srgbClr val="7030A0"/>
                </a:solidFill>
                <a:ea typeface="Calibri"/>
                <a:cs typeface="Times New Roman"/>
              </a:rPr>
              <a:t>Pb</a:t>
            </a:r>
            <a:r>
              <a:rPr lang="sr-Latn-RS" sz="900" i="0" dirty="0">
                <a:solidFill>
                  <a:srgbClr val="7030A0"/>
                </a:solidFill>
                <a:ea typeface="Calibri"/>
                <a:cs typeface="Times New Roman"/>
              </a:rPr>
              <a:t>, Cd </a:t>
            </a:r>
            <a:r>
              <a:rPr lang="sr-Latn-RS" sz="900" i="0" dirty="0" err="1">
                <a:solidFill>
                  <a:srgbClr val="7030A0"/>
                </a:solidFill>
                <a:ea typeface="Calibri"/>
                <a:cs typeface="Times New Roman"/>
              </a:rPr>
              <a:t>and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Hg</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soil</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contamination</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and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its</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potential</a:t>
            </a:r>
            <a:r>
              <a:rPr lang="sr-Latn-RS" sz="900" i="0" dirty="0">
                <a:solidFill>
                  <a:srgbClr val="7030A0"/>
                </a:solidFill>
                <a:ea typeface="Calibri"/>
                <a:cs typeface="Times New Roman"/>
              </a:rPr>
              <a:t> to </a:t>
            </a:r>
            <a:r>
              <a:rPr lang="sr-Latn-RS" sz="900" i="0" dirty="0" err="1">
                <a:solidFill>
                  <a:srgbClr val="7030A0"/>
                </a:solidFill>
                <a:ea typeface="Calibri"/>
                <a:cs typeface="Times New Roman"/>
              </a:rPr>
              <a:t>cause</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cytotoxic</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and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genotoxic</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effects</a:t>
            </a:r>
            <a:r>
              <a:rPr lang="sr-Latn-RS" sz="900" i="0" dirty="0">
                <a:solidFill>
                  <a:srgbClr val="7030A0"/>
                </a:solidFill>
                <a:ea typeface="Calibri"/>
                <a:cs typeface="Times New Roman"/>
              </a:rPr>
              <a:t> in human </a:t>
            </a:r>
            <a:r>
              <a:rPr lang="sr-Latn-RS" sz="900" i="0" dirty="0" err="1">
                <a:solidFill>
                  <a:srgbClr val="7030A0"/>
                </a:solidFill>
                <a:ea typeface="Calibri"/>
                <a:cs typeface="Times New Roman"/>
              </a:rPr>
              <a:t>cell</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lines</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CaCo</a:t>
            </a:r>
            <a:r>
              <a:rPr lang="sr-Latn-RS" sz="900" i="0" dirty="0">
                <a:solidFill>
                  <a:srgbClr val="7030A0"/>
                </a:solidFill>
                <a:ea typeface="Calibri"/>
                <a:cs typeface="Times New Roman"/>
              </a:rPr>
              <a:t>-2 </a:t>
            </a:r>
            <a:r>
              <a:rPr lang="sr-Latn-RS" sz="900" i="0" dirty="0" err="1">
                <a:solidFill>
                  <a:srgbClr val="7030A0"/>
                </a:solidFill>
                <a:ea typeface="Calibri"/>
                <a:cs typeface="Times New Roman"/>
              </a:rPr>
              <a:t>and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HaCaT</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Environ</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Geochem</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Health</a:t>
            </a:r>
            <a:r>
              <a:rPr lang="sr-Latn-RS" sz="900" i="0" dirty="0">
                <a:solidFill>
                  <a:srgbClr val="7030A0"/>
                </a:solidFill>
                <a:ea typeface="Calibri"/>
                <a:cs typeface="Times New Roman"/>
              </a:rPr>
              <a:t> 2018; 40(4):1557-1572. https://doi.org/10.1007/s10653-018-0071-6</a:t>
            </a:r>
          </a:p>
          <a:p>
            <a:pPr marL="182563" indent="-182563" algn="l">
              <a:lnSpc>
                <a:spcPct val="115000"/>
              </a:lnSpc>
              <a:spcAft>
                <a:spcPts val="300"/>
              </a:spcAft>
            </a:pPr>
            <a:r>
              <a:rPr lang="sr-Latn-RS" sz="900" i="0" dirty="0">
                <a:solidFill>
                  <a:srgbClr val="003300"/>
                </a:solidFill>
                <a:ea typeface="Calibri"/>
                <a:cs typeface="Times New Roman"/>
              </a:rPr>
              <a:t>Antonijevic E, Kotur Stevuljevic J, Musilek K, Kosvancova A, Kuca K, Djukic Cosiс D, Spasojevic Kalimanovska V, Antonijevic B. </a:t>
            </a:r>
            <a:r>
              <a:rPr lang="sr-Latn-RS" sz="900" i="0" dirty="0" err="1">
                <a:solidFill>
                  <a:srgbClr val="003300"/>
                </a:solidFill>
                <a:ea typeface="Calibri"/>
                <a:cs typeface="Times New Roman"/>
              </a:rPr>
              <a:t>Effect</a:t>
            </a:r>
            <a:r>
              <a:rPr lang="sr-Latn-RS" sz="900" i="0" dirty="0">
                <a:solidFill>
                  <a:srgbClr val="003300"/>
                </a:solidFill>
                <a:ea typeface="Calibri"/>
                <a:cs typeface="Times New Roman"/>
              </a:rPr>
              <a:t> of </a:t>
            </a:r>
            <a:r>
              <a:rPr lang="sr-Latn-RS" sz="900" i="0" dirty="0" err="1">
                <a:solidFill>
                  <a:srgbClr val="003300"/>
                </a:solidFill>
                <a:ea typeface="Calibri"/>
                <a:cs typeface="Times New Roman"/>
              </a:rPr>
              <a:t>six</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oximes</a:t>
            </a:r>
            <a:r>
              <a:rPr lang="sr-Latn-RS" sz="900" i="0" dirty="0">
                <a:solidFill>
                  <a:srgbClr val="003300"/>
                </a:solidFill>
                <a:ea typeface="Calibri"/>
                <a:cs typeface="Times New Roman"/>
              </a:rPr>
              <a:t> on </a:t>
            </a:r>
            <a:r>
              <a:rPr lang="sr-Latn-RS" sz="900" i="0" dirty="0" err="1">
                <a:solidFill>
                  <a:srgbClr val="003300"/>
                </a:solidFill>
                <a:ea typeface="Calibri"/>
                <a:cs typeface="Times New Roman"/>
              </a:rPr>
              <a:t>acutely</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anticholinesterase</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inhibitor</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induced</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oxidative</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stress</a:t>
            </a:r>
            <a:r>
              <a:rPr lang="sr-Latn-RS" sz="900" i="0" dirty="0">
                <a:solidFill>
                  <a:srgbClr val="003300"/>
                </a:solidFill>
                <a:ea typeface="Calibri"/>
                <a:cs typeface="Times New Roman"/>
              </a:rPr>
              <a:t> in rat </a:t>
            </a:r>
            <a:r>
              <a:rPr lang="sr-Latn-RS" sz="900" i="0" dirty="0" err="1">
                <a:solidFill>
                  <a:srgbClr val="003300"/>
                </a:solidFill>
                <a:ea typeface="Calibri"/>
                <a:cs typeface="Times New Roman"/>
              </a:rPr>
              <a:t>plasma</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and</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brain</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Arch</a:t>
            </a:r>
            <a:r>
              <a:rPr lang="sr-Latn-RS" sz="900" i="0" dirty="0">
                <a:solidFill>
                  <a:srgbClr val="003300"/>
                </a:solidFill>
                <a:ea typeface="Calibri"/>
                <a:cs typeface="Times New Roman"/>
              </a:rPr>
              <a:t> </a:t>
            </a:r>
            <a:r>
              <a:rPr lang="sr-Latn-RS" sz="900" i="0" dirty="0" err="1">
                <a:solidFill>
                  <a:srgbClr val="003300"/>
                </a:solidFill>
                <a:ea typeface="Calibri"/>
                <a:cs typeface="Times New Roman"/>
              </a:rPr>
              <a:t>Toxicol</a:t>
            </a:r>
            <a:r>
              <a:rPr lang="sr-Latn-RS" sz="900" i="0" dirty="0">
                <a:solidFill>
                  <a:srgbClr val="003300"/>
                </a:solidFill>
                <a:ea typeface="Calibri"/>
                <a:cs typeface="Times New Roman"/>
              </a:rPr>
              <a:t> 2018; 92(2):745-757. </a:t>
            </a:r>
          </a:p>
          <a:p>
            <a:pPr marL="182563" indent="-182563" algn="l">
              <a:spcAft>
                <a:spcPts val="300"/>
              </a:spcAft>
            </a:pPr>
            <a:r>
              <a:rPr lang="sr-Latn-RS" sz="900" i="0" dirty="0" err="1">
                <a:solidFill>
                  <a:srgbClr val="7030A0"/>
                </a:solidFill>
                <a:ea typeface="Calibri"/>
                <a:cs typeface="Times New Roman"/>
              </a:rPr>
              <a:t>Curcic</a:t>
            </a:r>
            <a:r>
              <a:rPr lang="sr-Latn-RS" sz="900" i="0" dirty="0">
                <a:solidFill>
                  <a:srgbClr val="7030A0"/>
                </a:solidFill>
                <a:ea typeface="Calibri"/>
                <a:cs typeface="Times New Roman"/>
              </a:rPr>
              <a:t> M, Buha A, </a:t>
            </a:r>
            <a:r>
              <a:rPr lang="sr-Latn-RS" sz="900" i="0" dirty="0" err="1">
                <a:solidFill>
                  <a:srgbClr val="7030A0"/>
                </a:solidFill>
                <a:ea typeface="Calibri"/>
                <a:cs typeface="Times New Roman"/>
              </a:rPr>
              <a:t>Stankovic</a:t>
            </a:r>
            <a:r>
              <a:rPr lang="sr-Latn-RS" sz="900" i="0" dirty="0">
                <a:solidFill>
                  <a:srgbClr val="7030A0"/>
                </a:solidFill>
                <a:ea typeface="Calibri"/>
                <a:cs typeface="Times New Roman"/>
              </a:rPr>
              <a:t> S, </a:t>
            </a:r>
            <a:r>
              <a:rPr lang="sr-Latn-RS" sz="900" i="0" dirty="0" err="1">
                <a:solidFill>
                  <a:srgbClr val="7030A0"/>
                </a:solidFill>
                <a:ea typeface="Calibri"/>
                <a:cs typeface="Times New Roman"/>
              </a:rPr>
              <a:t>Milovanovic</a:t>
            </a:r>
            <a:r>
              <a:rPr lang="sr-Latn-RS" sz="900" i="0" dirty="0">
                <a:solidFill>
                  <a:srgbClr val="7030A0"/>
                </a:solidFill>
                <a:ea typeface="Calibri"/>
                <a:cs typeface="Times New Roman"/>
              </a:rPr>
              <a:t> V, Bulat Z, Đukić-Ćosić D, Antonijević E, Vučinić S, Matović V, Antonijević B. </a:t>
            </a:r>
            <a:r>
              <a:rPr lang="sr-Latn-RS" sz="900" i="0" dirty="0" err="1">
                <a:solidFill>
                  <a:srgbClr val="7030A0"/>
                </a:solidFill>
                <a:ea typeface="Calibri"/>
                <a:cs typeface="Times New Roman"/>
              </a:rPr>
              <a:t>Interactions</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between</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cadmium</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and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decabrominated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diphenyl</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ether</a:t>
            </a:r>
            <a:r>
              <a:rPr lang="sr-Latn-RS" sz="900" i="0" dirty="0">
                <a:solidFill>
                  <a:srgbClr val="7030A0"/>
                </a:solidFill>
                <a:ea typeface="Calibri"/>
                <a:cs typeface="Times New Roman"/>
              </a:rPr>
              <a:t> on </a:t>
            </a:r>
            <a:r>
              <a:rPr lang="sr-Latn-RS" sz="900" i="0" dirty="0" err="1">
                <a:solidFill>
                  <a:srgbClr val="7030A0"/>
                </a:solidFill>
                <a:ea typeface="Calibri"/>
                <a:cs typeface="Times New Roman"/>
              </a:rPr>
              <a:t>blood</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cells</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count</a:t>
            </a:r>
            <a:r>
              <a:rPr lang="sr-Latn-RS" sz="900" i="0" dirty="0">
                <a:solidFill>
                  <a:srgbClr val="7030A0"/>
                </a:solidFill>
                <a:ea typeface="Calibri"/>
                <a:cs typeface="Times New Roman"/>
              </a:rPr>
              <a:t> in </a:t>
            </a:r>
            <a:r>
              <a:rPr lang="sr-Latn-RS" sz="900" i="0" dirty="0" err="1">
                <a:solidFill>
                  <a:srgbClr val="7030A0"/>
                </a:solidFill>
                <a:ea typeface="Calibri"/>
                <a:cs typeface="Times New Roman"/>
              </a:rPr>
              <a:t>rats</a:t>
            </a:r>
            <a:r>
              <a:rPr lang="sr-Latn-RS" sz="900" i="0" dirty="0">
                <a:solidFill>
                  <a:srgbClr val="7030A0"/>
                </a:solidFill>
                <a:ea typeface="Calibri"/>
                <a:cs typeface="Times New Roman"/>
              </a:rPr>
              <a:t>—</a:t>
            </a:r>
            <a:r>
              <a:rPr lang="sr-Latn-RS" sz="900" i="0" dirty="0" err="1">
                <a:solidFill>
                  <a:srgbClr val="7030A0"/>
                </a:solidFill>
                <a:ea typeface="Calibri"/>
                <a:cs typeface="Times New Roman"/>
              </a:rPr>
              <a:t>Multiple</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factorial</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regression</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analysis</a:t>
            </a:r>
            <a:r>
              <a:rPr lang="sr-Latn-RS" sz="900" i="0" dirty="0">
                <a:solidFill>
                  <a:srgbClr val="7030A0"/>
                </a:solidFill>
                <a:ea typeface="Calibri"/>
                <a:cs typeface="Times New Roman"/>
              </a:rPr>
              <a:t>. </a:t>
            </a:r>
            <a:r>
              <a:rPr lang="sr-Latn-RS" sz="900" i="0" dirty="0" err="1">
                <a:solidFill>
                  <a:srgbClr val="7030A0"/>
                </a:solidFill>
                <a:ea typeface="Calibri"/>
                <a:cs typeface="Times New Roman"/>
              </a:rPr>
              <a:t>Toxicology</a:t>
            </a:r>
            <a:r>
              <a:rPr lang="sr-Latn-RS" sz="900" i="0" dirty="0">
                <a:solidFill>
                  <a:srgbClr val="7030A0"/>
                </a:solidFill>
                <a:ea typeface="Calibri"/>
                <a:cs typeface="Times New Roman"/>
              </a:rPr>
              <a:t> 2017, 376: 120-125.</a:t>
            </a:r>
            <a:endParaRPr kumimoji="0" lang="en-US" sz="900" b="0" i="0" u="none" strike="noStrike" cap="none" spc="0" normalizeH="0" baseline="0" dirty="0">
              <a:ln>
                <a:noFill/>
              </a:ln>
              <a:solidFill>
                <a:srgbClr val="7030A0"/>
              </a:solidFill>
              <a:effectLst/>
              <a:uFillTx/>
              <a:sym typeface="Gill Sans Light"/>
            </a:endParaRPr>
          </a:p>
        </p:txBody>
      </p:sp>
      <p:sp>
        <p:nvSpPr>
          <p:cNvPr id="5" name="TextBox 4"/>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1200" b="0" i="1" u="none" strike="noStrike" cap="none" spc="0" normalizeH="0" baseline="0" dirty="0" smtClean="0">
                <a:ln>
                  <a:noFill/>
                </a:ln>
                <a:solidFill>
                  <a:schemeClr val="accent1">
                    <a:lumMod val="75000"/>
                  </a:schemeClr>
                </a:solidFill>
                <a:effectLst/>
                <a:uFillTx/>
                <a:latin typeface="+mn-lt"/>
                <a:ea typeface="+mn-ea"/>
                <a:cs typeface="+mn-cs"/>
                <a:sym typeface="Gill Sans Light"/>
              </a:rPr>
              <a:t>Full bibliography</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lang="en-US" sz="1200" dirty="0" smtClean="0">
                <a:solidFill>
                  <a:schemeClr val="accent1">
                    <a:lumMod val="75000"/>
                  </a:schemeClr>
                </a:solidFill>
              </a:rPr>
              <a:t>Faculty </a:t>
            </a:r>
            <a:r>
              <a:rPr lang="en-US" sz="1200" dirty="0">
                <a:solidFill>
                  <a:schemeClr val="accent1">
                    <a:lumMod val="75000"/>
                  </a:schemeClr>
                </a:solidFill>
              </a:rPr>
              <a:t>of </a:t>
            </a:r>
            <a:r>
              <a:rPr lang="en-US" sz="1200" dirty="0" smtClean="0">
                <a:solidFill>
                  <a:schemeClr val="accent1">
                    <a:lumMod val="75000"/>
                  </a:schemeClr>
                </a:solidFill>
              </a:rPr>
              <a:t>Pharmacy</a:t>
            </a:r>
            <a:r>
              <a:rPr lang="sr-Latn-RS" sz="1200" dirty="0" smtClean="0">
                <a:solidFill>
                  <a:schemeClr val="accent1">
                    <a:lumMod val="75000"/>
                  </a:schemeClr>
                </a:solidFill>
              </a:rPr>
              <a:t> </a:t>
            </a:r>
            <a:r>
              <a:rPr lang="en-US" sz="1200" dirty="0" smtClean="0">
                <a:solidFill>
                  <a:schemeClr val="accent1">
                    <a:lumMod val="75000"/>
                  </a:schemeClr>
                </a:solidFill>
              </a:rPr>
              <a:t>Repository</a:t>
            </a:r>
            <a:r>
              <a:rPr lang="sr-Latn-RS" sz="1200" dirty="0" smtClean="0">
                <a:solidFill>
                  <a:schemeClr val="accent1">
                    <a:lumMod val="75000"/>
                  </a:schemeClr>
                </a:solidFill>
              </a:rPr>
              <a:t> </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1132065646"/>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1000319" y="673306"/>
            <a:ext cx="4255973" cy="1210588"/>
          </a:xfrm>
        </p:spPr>
        <p:txBody>
          <a:bodyPr/>
          <a:lstStyle/>
          <a:p>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a:solidFill>
                <a:srgbClr val="7030A0"/>
              </a:solidFill>
            </a:endParaRPr>
          </a:p>
          <a:p>
            <a:r>
              <a:rPr lang="vi-VN" sz="2400" dirty="0" smtClean="0">
                <a:solidFill>
                  <a:srgbClr val="7030A0"/>
                </a:solidFill>
              </a:rPr>
              <a:t>ASST</a:t>
            </a:r>
            <a:r>
              <a:rPr lang="vi-VN" sz="2400" dirty="0">
                <a:solidFill>
                  <a:srgbClr val="7030A0"/>
                </a:solidFill>
              </a:rPr>
              <a:t>. PROF. Aleksandra </a:t>
            </a:r>
            <a:endParaRPr lang="sr-Latn-RS" sz="2400" dirty="0">
              <a:solidFill>
                <a:srgbClr val="7030A0"/>
              </a:solidFill>
            </a:endParaRPr>
          </a:p>
          <a:p>
            <a:r>
              <a:rPr lang="vi-VN" sz="2400" dirty="0" smtClean="0">
                <a:solidFill>
                  <a:srgbClr val="7030A0"/>
                </a:solidFill>
              </a:rPr>
              <a:t>Buha </a:t>
            </a:r>
            <a:r>
              <a:rPr lang="vi-VN" sz="2400" dirty="0">
                <a:solidFill>
                  <a:srgbClr val="7030A0"/>
                </a:solidFill>
              </a:rPr>
              <a:t>Đorđević</a:t>
            </a:r>
            <a:endParaRPr lang="en-US" sz="2400" dirty="0">
              <a:solidFill>
                <a:srgbClr val="7030A0"/>
              </a:solidFill>
            </a:endParaRPr>
          </a:p>
        </p:txBody>
      </p:sp>
      <p:sp>
        <p:nvSpPr>
          <p:cNvPr id="4" name="Text Placeholder 3">
            <a:extLst>
              <a:ext uri="{FF2B5EF4-FFF2-40B4-BE49-F238E27FC236}">
                <a16:creationId xmlns:a16="http://schemas.microsoft.com/office/drawing/2014/main" id="{88352119-476B-4847-891D-39732FF6DFDA}"/>
              </a:ext>
            </a:extLst>
          </p:cNvPr>
          <p:cNvSpPr>
            <a:spLocks noGrp="1"/>
          </p:cNvSpPr>
          <p:nvPr>
            <p:ph type="body" sz="quarter" idx="27"/>
          </p:nvPr>
        </p:nvSpPr>
        <p:spPr>
          <a:xfrm>
            <a:off x="932080" y="3690116"/>
            <a:ext cx="2832827" cy="394980"/>
          </a:xfrm>
        </p:spPr>
        <p:txBody>
          <a:bodyPr/>
          <a:lstStyle/>
          <a:p>
            <a:r>
              <a:rPr lang="sr-Latn-RS" dirty="0" smtClean="0">
                <a:solidFill>
                  <a:srgbClr val="7030A0"/>
                </a:solidFill>
              </a:rPr>
              <a:t>TOXICOLOGY</a:t>
            </a:r>
            <a:endParaRPr lang="en-US"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556302486"/>
              </p:ext>
            </p:extLst>
          </p:nvPr>
        </p:nvGraphicFramePr>
        <p:xfrm>
          <a:off x="932080" y="4092065"/>
          <a:ext cx="6050611" cy="6545580"/>
        </p:xfrm>
        <a:graphic>
          <a:graphicData uri="http://schemas.openxmlformats.org/drawingml/2006/table">
            <a:tbl>
              <a:tblPr firstRow="1" firstCol="1" bandRow="1">
                <a:tableStyleId>{5940675A-B579-460E-94D1-54222C63F5DA}</a:tableStyleId>
              </a:tblPr>
              <a:tblGrid>
                <a:gridCol w="1198421">
                  <a:extLst>
                    <a:ext uri="{9D8B030D-6E8A-4147-A177-3AD203B41FA5}">
                      <a16:colId xmlns:a16="http://schemas.microsoft.com/office/drawing/2014/main" val="20000"/>
                    </a:ext>
                  </a:extLst>
                </a:gridCol>
                <a:gridCol w="4852190">
                  <a:extLst>
                    <a:ext uri="{9D8B030D-6E8A-4147-A177-3AD203B41FA5}">
                      <a16:colId xmlns:a16="http://schemas.microsoft.com/office/drawing/2014/main" val="20001"/>
                    </a:ext>
                  </a:extLst>
                </a:gridCol>
              </a:tblGrid>
              <a:tr h="198672">
                <a:tc>
                  <a:txBody>
                    <a:bodyPr/>
                    <a:lstStyle/>
                    <a:p>
                      <a:pPr algn="l">
                        <a:spcAft>
                          <a:spcPts val="0"/>
                        </a:spcAft>
                      </a:pPr>
                      <a:r>
                        <a:rPr lang="sr-Latn-RS" sz="1000" kern="1200" dirty="0" err="1" smtClean="0">
                          <a:solidFill>
                            <a:srgbClr val="7030A0"/>
                          </a:solidFill>
                          <a:effectLst/>
                        </a:rPr>
                        <a:t>Research</a:t>
                      </a:r>
                      <a:r>
                        <a:rPr lang="sr-Latn-RS" sz="1000" kern="1200" dirty="0" smtClean="0">
                          <a:solidFill>
                            <a:srgbClr val="7030A0"/>
                          </a:solidFill>
                          <a:effectLst/>
                        </a:rPr>
                        <a:t> </a:t>
                      </a:r>
                      <a:r>
                        <a:rPr lang="sr-Latn-RS" sz="1000" kern="1200" dirty="0" err="1" smtClean="0">
                          <a:solidFill>
                            <a:srgbClr val="7030A0"/>
                          </a:solidFill>
                          <a:effectLst/>
                        </a:rPr>
                        <a:t>topic</a:t>
                      </a:r>
                      <a:r>
                        <a:rPr lang="sr-Latn-RS" sz="1000" kern="1200" dirty="0" smtClean="0">
                          <a:solidFill>
                            <a:srgbClr val="7030A0"/>
                          </a:solidFill>
                          <a:effectLst/>
                        </a:rPr>
                        <a:t> </a:t>
                      </a:r>
                      <a:r>
                        <a:rPr lang="sr-Latn-RS" sz="1000" kern="1200" dirty="0" err="1" smtClean="0">
                          <a:solidFill>
                            <a:srgbClr val="7030A0"/>
                          </a:solidFill>
                          <a:effectLst/>
                        </a:rPr>
                        <a:t>title</a:t>
                      </a:r>
                      <a:r>
                        <a:rPr lang="sr-Latn-RS" sz="1000" kern="1200" dirty="0" smtClean="0">
                          <a:solidFill>
                            <a:srgbClr val="7030A0"/>
                          </a:solidFill>
                          <a:effectLst/>
                          <a:latin typeface="Gill Sans Light (Body)"/>
                        </a:rPr>
                        <a:t>:</a:t>
                      </a:r>
                      <a:endParaRPr lang="en-US" sz="10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Endocrine Disrupting Chemicals – Mixture Toxicology</a:t>
                      </a:r>
                      <a:endParaRPr lang="en-US" sz="1000" dirty="0">
                        <a:solidFill>
                          <a:srgbClr val="7030A0"/>
                        </a:solidFill>
                        <a:effectLst/>
                        <a:latin typeface="Gill Sans Light (Body)"/>
                        <a:ea typeface="Calibri"/>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61093">
                <a:tc>
                  <a:txBody>
                    <a:bodyPr/>
                    <a:lstStyle/>
                    <a:p>
                      <a:pPr algn="l">
                        <a:spcAft>
                          <a:spcPts val="0"/>
                        </a:spcAft>
                      </a:pPr>
                      <a:r>
                        <a:rPr lang="sr-Latn-RS" sz="1000" kern="1200" dirty="0" smtClean="0">
                          <a:solidFill>
                            <a:srgbClr val="003300"/>
                          </a:solidFill>
                          <a:effectLst/>
                          <a:latin typeface="Gill Sans Light (Body)"/>
                        </a:rPr>
                        <a:t>RG </a:t>
                      </a:r>
                      <a:r>
                        <a:rPr lang="sr-Latn-RS" sz="1000" kern="1200" dirty="0" err="1" smtClean="0">
                          <a:solidFill>
                            <a:srgbClr val="003300"/>
                          </a:solidFill>
                          <a:effectLst/>
                          <a:latin typeface="Gill Sans Light (Body)"/>
                        </a:rPr>
                        <a:t>members</a:t>
                      </a:r>
                      <a:r>
                        <a:rPr lang="sr-Latn-RS" sz="1000" kern="1200" dirty="0" smtClean="0">
                          <a:solidFill>
                            <a:srgbClr val="003300"/>
                          </a:solidFill>
                          <a:effectLst/>
                          <a:latin typeface="Gill Sans Light (Body)"/>
                        </a:rPr>
                        <a:t>:</a:t>
                      </a:r>
                      <a:endParaRPr lang="en-US" sz="100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Dr. Aleksandra Buha Đorđević, </a:t>
                      </a:r>
                      <a:r>
                        <a:rPr lang="sr-Latn-RS" sz="1000" kern="1200" dirty="0" err="1" smtClean="0">
                          <a:solidFill>
                            <a:srgbClr val="003300"/>
                          </a:solidFill>
                          <a:effectLst/>
                          <a:latin typeface="Gill Sans Light (Body)"/>
                        </a:rPr>
                        <a:t>Assistant</a:t>
                      </a:r>
                      <a:r>
                        <a:rPr lang="sr-Latn-RS" sz="1000" kern="1200" baseline="0" dirty="0" smtClean="0">
                          <a:solidFill>
                            <a:srgbClr val="003300"/>
                          </a:solidFill>
                          <a:effectLst/>
                          <a:latin typeface="Gill Sans Light (Body)"/>
                        </a:rPr>
                        <a:t> </a:t>
                      </a:r>
                      <a:r>
                        <a:rPr lang="sr-Latn-RS" sz="1000" kern="1200" baseline="0" dirty="0" err="1" smtClean="0">
                          <a:solidFill>
                            <a:srgbClr val="003300"/>
                          </a:solidFill>
                          <a:effectLst/>
                          <a:latin typeface="Gill Sans Light (Body)"/>
                        </a:rPr>
                        <a:t>Professor</a:t>
                      </a:r>
                      <a:endParaRPr lang="sr-Latn-RS"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Dr</a:t>
                      </a:r>
                      <a:r>
                        <a:rPr lang="vi-VN" sz="1000" kern="1200" dirty="0" smtClean="0">
                          <a:solidFill>
                            <a:srgbClr val="003300"/>
                          </a:solidFill>
                          <a:effectLst/>
                          <a:latin typeface="Gill Sans Light (Body)"/>
                        </a:rPr>
                        <a:t>. Zorica Bulat</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Full</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Professor</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Dr</a:t>
                      </a:r>
                      <a:r>
                        <a:rPr lang="vi-VN" sz="1000" kern="1200" dirty="0" smtClean="0">
                          <a:solidFill>
                            <a:srgbClr val="003300"/>
                          </a:solidFill>
                          <a:effectLst/>
                          <a:latin typeface="Gill Sans Light (Body)"/>
                        </a:rPr>
                        <a:t>. Danijela Đukić-Ćosić, </a:t>
                      </a:r>
                      <a:r>
                        <a:rPr lang="sr-Latn-RS" sz="1000" kern="1200" dirty="0" err="1" smtClean="0">
                          <a:solidFill>
                            <a:srgbClr val="003300"/>
                          </a:solidFill>
                          <a:effectLst/>
                          <a:latin typeface="Gill Sans Light (Body)"/>
                        </a:rPr>
                        <a:t>Associate</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Professor</a:t>
                      </a:r>
                      <a:endParaRPr lang="vi-VN"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Dr.</a:t>
                      </a:r>
                      <a:r>
                        <a:rPr lang="vi-VN" sz="1000" kern="1200" dirty="0" smtClean="0">
                          <a:solidFill>
                            <a:srgbClr val="003300"/>
                          </a:solidFill>
                          <a:effectLst/>
                          <a:latin typeface="Gill Sans Light (Body)"/>
                        </a:rPr>
                        <a:t> Evica Antonijević</a:t>
                      </a:r>
                      <a:r>
                        <a:rPr lang="en-US" sz="1000" kern="1200" dirty="0" smtClean="0">
                          <a:solidFill>
                            <a:srgbClr val="003300"/>
                          </a:solidFill>
                          <a:effectLst/>
                          <a:latin typeface="Gill Sans Light (Body)"/>
                        </a:rPr>
                        <a:t> </a:t>
                      </a:r>
                      <a:r>
                        <a:rPr lang="vi-VN" sz="1000" kern="1200" dirty="0" smtClean="0">
                          <a:solidFill>
                            <a:srgbClr val="003300"/>
                          </a:solidFill>
                          <a:effectLst/>
                          <a:latin typeface="Gill Sans Light (Body)"/>
                        </a:rPr>
                        <a:t>Miljaković, Teaching Assistant</a:t>
                      </a: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Mr</a:t>
                      </a:r>
                      <a:r>
                        <a:rPr lang="vi-VN"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Ph</a:t>
                      </a:r>
                      <a:r>
                        <a:rPr lang="vi-VN" sz="1000" kern="1200" dirty="0" smtClean="0">
                          <a:solidFill>
                            <a:srgbClr val="003300"/>
                          </a:solidFill>
                          <a:effectLst/>
                          <a:latin typeface="Gill Sans Light (Body)"/>
                        </a:rPr>
                        <a:t>arm.-</a:t>
                      </a:r>
                      <a:r>
                        <a:rPr lang="sr-Latn-RS" sz="1000" kern="1200" dirty="0" smtClean="0">
                          <a:solidFill>
                            <a:srgbClr val="003300"/>
                          </a:solidFill>
                          <a:effectLst/>
                          <a:latin typeface="Gill Sans Light (Body)"/>
                        </a:rPr>
                        <a:t>M</a:t>
                      </a:r>
                      <a:r>
                        <a:rPr lang="vi-VN" sz="1000" kern="1200" dirty="0" smtClean="0">
                          <a:solidFill>
                            <a:srgbClr val="003300"/>
                          </a:solidFill>
                          <a:effectLst/>
                          <a:latin typeface="Gill Sans Light (Body)"/>
                        </a:rPr>
                        <a:t>ed. </a:t>
                      </a:r>
                      <a:r>
                        <a:rPr lang="sr-Latn-RS" sz="1000" kern="1200" dirty="0" smtClean="0">
                          <a:solidFill>
                            <a:srgbClr val="003300"/>
                          </a:solidFill>
                          <a:effectLst/>
                          <a:latin typeface="Gill Sans Light (Body)"/>
                        </a:rPr>
                        <a:t>B</a:t>
                      </a:r>
                      <a:r>
                        <a:rPr lang="vi-VN" sz="1000" kern="1200" dirty="0" smtClean="0">
                          <a:solidFill>
                            <a:srgbClr val="003300"/>
                          </a:solidFill>
                          <a:effectLst/>
                          <a:latin typeface="Gill Sans Light (Body)"/>
                        </a:rPr>
                        <a:t>io</a:t>
                      </a:r>
                      <a:r>
                        <a:rPr lang="sr-Latn-RS" sz="1000" kern="1200" dirty="0" smtClean="0">
                          <a:solidFill>
                            <a:srgbClr val="003300"/>
                          </a:solidFill>
                          <a:effectLst/>
                          <a:latin typeface="Gill Sans Light (Body)"/>
                        </a:rPr>
                        <a:t>c</a:t>
                      </a:r>
                      <a:r>
                        <a:rPr lang="vi-VN" sz="1000" kern="1200" dirty="0" smtClean="0">
                          <a:solidFill>
                            <a:srgbClr val="003300"/>
                          </a:solidFill>
                          <a:effectLst/>
                          <a:latin typeface="Gill Sans Light (Body)"/>
                        </a:rPr>
                        <a:t>hem. Katarina Baralić, Research Assistant</a:t>
                      </a:r>
                      <a:endParaRPr lang="sr-Latn-RS"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0"/>
                        </a:spcAft>
                        <a:buClrTx/>
                        <a:buSzTx/>
                        <a:buFontTx/>
                        <a:buNone/>
                        <a:tabLst/>
                        <a:defRPr/>
                      </a:pPr>
                      <a:r>
                        <a:rPr lang="sr-Latn-RS" sz="1000" kern="1200" dirty="0" smtClean="0">
                          <a:solidFill>
                            <a:srgbClr val="003300"/>
                          </a:solidFill>
                          <a:effectLst/>
                          <a:latin typeface="Gill Sans Light (Body)"/>
                        </a:rPr>
                        <a:t>Mr</a:t>
                      </a:r>
                      <a:r>
                        <a:rPr lang="vi-VN"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Ph</a:t>
                      </a:r>
                      <a:r>
                        <a:rPr lang="vi-VN" sz="1000" kern="1200" dirty="0" smtClean="0">
                          <a:solidFill>
                            <a:srgbClr val="003300"/>
                          </a:solidFill>
                          <a:effectLst/>
                          <a:latin typeface="Gill Sans Light (Body)"/>
                        </a:rPr>
                        <a:t>arm. Dragana Javorac, Research Assistant</a:t>
                      </a:r>
                      <a:endParaRPr lang="sr-Latn-RS" sz="1000" kern="1200" dirty="0" smtClean="0">
                        <a:solidFill>
                          <a:srgbClr val="003300"/>
                        </a:solidFill>
                        <a:effectLst/>
                        <a:latin typeface="Gill Sans Light (Body)"/>
                      </a:endParaRPr>
                    </a:p>
                    <a:p>
                      <a:pPr marL="0" marR="0" indent="0" algn="l" defTabSz="584200" eaLnBrk="1" fontAlgn="auto" latinLnBrk="0" hangingPunct="1">
                        <a:lnSpc>
                          <a:spcPct val="115000"/>
                        </a:lnSpc>
                        <a:spcBef>
                          <a:spcPts val="0"/>
                        </a:spcBef>
                        <a:spcAft>
                          <a:spcPts val="300"/>
                        </a:spcAft>
                        <a:buClrTx/>
                        <a:buSzTx/>
                        <a:buFontTx/>
                        <a:buNone/>
                        <a:tabLst/>
                        <a:defRPr/>
                      </a:pPr>
                      <a:r>
                        <a:rPr lang="sr-Latn-RS" sz="1000" kern="1200" dirty="0" smtClean="0">
                          <a:solidFill>
                            <a:srgbClr val="003300"/>
                          </a:solidFill>
                          <a:effectLst/>
                          <a:latin typeface="Gill Sans Light (Body)"/>
                        </a:rPr>
                        <a:t>D</a:t>
                      </a:r>
                      <a:r>
                        <a:rPr lang="vi-VN" sz="1000" kern="1200" dirty="0" smtClean="0">
                          <a:solidFill>
                            <a:srgbClr val="003300"/>
                          </a:solidFill>
                          <a:effectLst/>
                          <a:latin typeface="Gill Sans Light (Body)"/>
                        </a:rPr>
                        <a:t>r</a:t>
                      </a:r>
                      <a:r>
                        <a:rPr lang="sr-Latn-RS" sz="1000" kern="1200" dirty="0" smtClean="0">
                          <a:solidFill>
                            <a:srgbClr val="003300"/>
                          </a:solidFill>
                          <a:effectLst/>
                          <a:latin typeface="Gill Sans Light (Body)"/>
                        </a:rPr>
                        <a:t>.</a:t>
                      </a:r>
                      <a:r>
                        <a:rPr lang="vi-VN" sz="1000" kern="1200" dirty="0" smtClean="0">
                          <a:solidFill>
                            <a:srgbClr val="003300"/>
                          </a:solidFill>
                          <a:effectLst/>
                          <a:latin typeface="Gill Sans Light (Body)"/>
                        </a:rPr>
                        <a:t> Stefan Mandić-Rajčević</a:t>
                      </a:r>
                      <a:r>
                        <a:rPr lang="sr-Latn-RS" sz="1000" kern="1200" dirty="0" smtClean="0">
                          <a:solidFill>
                            <a:srgbClr val="003300"/>
                          </a:solidFill>
                          <a:effectLst/>
                          <a:latin typeface="Gill Sans Light (Body)"/>
                        </a:rPr>
                        <a:t>,</a:t>
                      </a:r>
                      <a:r>
                        <a:rPr lang="sr-Latn-RS" sz="1000" kern="1200" baseline="0" dirty="0" smtClean="0">
                          <a:solidFill>
                            <a:srgbClr val="003300"/>
                          </a:solidFill>
                          <a:effectLst/>
                          <a:latin typeface="Gill Sans Light (Body)"/>
                        </a:rPr>
                        <a:t> </a:t>
                      </a:r>
                      <a:r>
                        <a:rPr lang="sr-Latn-RS" sz="1000" kern="1200" dirty="0" err="1" smtClean="0">
                          <a:solidFill>
                            <a:srgbClr val="003300"/>
                          </a:solidFill>
                          <a:effectLst/>
                          <a:latin typeface="Gill Sans Light (Body)"/>
                        </a:rPr>
                        <a:t>Teaching</a:t>
                      </a:r>
                      <a:r>
                        <a:rPr lang="sr-Latn-RS" sz="1000" kern="1200" dirty="0" smtClean="0">
                          <a:solidFill>
                            <a:srgbClr val="003300"/>
                          </a:solidFill>
                          <a:effectLst/>
                          <a:latin typeface="Gill Sans Light (Body)"/>
                        </a:rPr>
                        <a:t> </a:t>
                      </a:r>
                      <a:r>
                        <a:rPr lang="sr-Latn-RS" sz="1000" kern="1200" dirty="0" err="1" smtClean="0">
                          <a:solidFill>
                            <a:srgbClr val="003300"/>
                          </a:solidFill>
                          <a:effectLst/>
                          <a:latin typeface="Gill Sans Light (Body)"/>
                        </a:rPr>
                        <a:t>Associate</a:t>
                      </a:r>
                      <a:r>
                        <a:rPr lang="sr-Latn-RS" sz="1000" kern="1200" baseline="0" dirty="0" smtClean="0">
                          <a:solidFill>
                            <a:srgbClr val="003300"/>
                          </a:solidFill>
                          <a:effectLst/>
                          <a:latin typeface="Gill Sans Light (Body)"/>
                        </a:rPr>
                        <a:t> </a:t>
                      </a:r>
                      <a:r>
                        <a:rPr lang="vi-VN" sz="1000" kern="1200" dirty="0" smtClean="0">
                          <a:solidFill>
                            <a:srgbClr val="003300"/>
                          </a:solidFill>
                          <a:effectLst/>
                          <a:latin typeface="Gill Sans Light (Body)"/>
                        </a:rPr>
                        <a:t>(</a:t>
                      </a:r>
                      <a:r>
                        <a:rPr lang="sr-Latn-RS" sz="1000" kern="1200" dirty="0" smtClean="0">
                          <a:solidFill>
                            <a:srgbClr val="003300"/>
                          </a:solidFill>
                          <a:effectLst/>
                          <a:latin typeface="Gill Sans Light (Body)"/>
                        </a:rPr>
                        <a:t>F</a:t>
                      </a:r>
                      <a:r>
                        <a:rPr lang="vi-VN" sz="1000" kern="1200" dirty="0" smtClean="0">
                          <a:solidFill>
                            <a:srgbClr val="003300"/>
                          </a:solidFill>
                          <a:effectLst/>
                          <a:latin typeface="Gill Sans Light (Body)"/>
                        </a:rPr>
                        <a:t>aculty of </a:t>
                      </a:r>
                      <a:r>
                        <a:rPr lang="sr-Latn-RS" sz="1000" kern="1200" dirty="0" smtClean="0">
                          <a:solidFill>
                            <a:srgbClr val="003300"/>
                          </a:solidFill>
                          <a:effectLst/>
                          <a:latin typeface="Gill Sans Light (Body)"/>
                        </a:rPr>
                        <a:t>M</a:t>
                      </a:r>
                      <a:r>
                        <a:rPr lang="vi-VN" sz="1000" kern="1200" dirty="0" smtClean="0">
                          <a:solidFill>
                            <a:srgbClr val="003300"/>
                          </a:solidFill>
                          <a:effectLst/>
                          <a:latin typeface="Gill Sans Light (Body)"/>
                        </a:rPr>
                        <a:t>edicine, </a:t>
                      </a:r>
                      <a:r>
                        <a:rPr lang="sr-Latn-RS" sz="1000" kern="1200" dirty="0" smtClean="0">
                          <a:solidFill>
                            <a:srgbClr val="003300"/>
                          </a:solidFill>
                          <a:effectLst/>
                          <a:latin typeface="Gill Sans Light (Body)"/>
                        </a:rPr>
                        <a:t>U</a:t>
                      </a:r>
                      <a:r>
                        <a:rPr lang="vi-VN" sz="1000" kern="1200" dirty="0" smtClean="0">
                          <a:solidFill>
                            <a:srgbClr val="003300"/>
                          </a:solidFill>
                          <a:effectLst/>
                          <a:latin typeface="Gill Sans Light (Body)"/>
                        </a:rPr>
                        <a:t>niversity of </a:t>
                      </a:r>
                      <a:r>
                        <a:rPr lang="sr-Latn-RS" sz="1000" kern="1200" dirty="0" smtClean="0">
                          <a:solidFill>
                            <a:srgbClr val="003300"/>
                          </a:solidFill>
                          <a:effectLst/>
                          <a:latin typeface="Gill Sans Light (Body)"/>
                        </a:rPr>
                        <a:t>B</a:t>
                      </a:r>
                      <a:r>
                        <a:rPr lang="vi-VN" sz="1000" kern="1200" dirty="0" smtClean="0">
                          <a:solidFill>
                            <a:srgbClr val="003300"/>
                          </a:solidFill>
                          <a:effectLst/>
                          <a:latin typeface="Gill Sans Light (Body)"/>
                        </a:rPr>
                        <a:t>elgrade)</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003300"/>
                          </a:solidFill>
                          <a:effectLst/>
                          <a:latin typeface="Gill Sans Light (Body)"/>
                        </a:rPr>
                        <a:t>Coworkers through the institutional funding</a:t>
                      </a:r>
                      <a:r>
                        <a:rPr lang="vi-VN" sz="1000" kern="1200" dirty="0" smtClean="0">
                          <a:solidFill>
                            <a:srgbClr val="003300"/>
                          </a:solidFill>
                          <a:effectLst/>
                          <a:latin typeface="Gill Sans Light (Body)"/>
                        </a:rPr>
                        <a:t>:</a:t>
                      </a:r>
                    </a:p>
                    <a:p>
                      <a:pPr marL="0" marR="0" indent="0" algn="l" defTabSz="584200" eaLnBrk="1" fontAlgn="auto" latinLnBrk="0" hangingPunct="1">
                        <a:lnSpc>
                          <a:spcPct val="115000"/>
                        </a:lnSpc>
                        <a:spcBef>
                          <a:spcPts val="0"/>
                        </a:spcBef>
                        <a:spcAft>
                          <a:spcPts val="600"/>
                        </a:spcAft>
                        <a:buClrTx/>
                        <a:buSzTx/>
                        <a:buFontTx/>
                        <a:buNone/>
                        <a:tabLst/>
                        <a:defRPr/>
                      </a:pPr>
                      <a:r>
                        <a:rPr lang="vi-VN" sz="1000" kern="1200" dirty="0" smtClean="0">
                          <a:solidFill>
                            <a:srgbClr val="003300"/>
                          </a:solidFill>
                          <a:effectLst/>
                          <a:latin typeface="Gill Sans Light (Body)"/>
                        </a:rPr>
                        <a:t>Đurđica Marić, Research Trainee</a:t>
                      </a:r>
                    </a:p>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003300"/>
                          </a:solidFill>
                          <a:effectLst/>
                          <a:latin typeface="Gill Sans Light (Body)"/>
                        </a:rPr>
                        <a:t>External </a:t>
                      </a:r>
                      <a:r>
                        <a:rPr lang="sr-Latn-RS" sz="1000" kern="1200" dirty="0" smtClean="0">
                          <a:solidFill>
                            <a:srgbClr val="003300"/>
                          </a:solidFill>
                          <a:effectLst/>
                          <a:latin typeface="Gill Sans Light (Body)"/>
                        </a:rPr>
                        <a:t>c</a:t>
                      </a:r>
                      <a:r>
                        <a:rPr lang="vi-VN" sz="1000" kern="1200" dirty="0" smtClean="0">
                          <a:solidFill>
                            <a:srgbClr val="003300"/>
                          </a:solidFill>
                          <a:effectLst/>
                          <a:latin typeface="Gill Sans Light (Body)"/>
                        </a:rPr>
                        <a:t>oworkers/PhD students:</a:t>
                      </a:r>
                    </a:p>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003300"/>
                          </a:solidFill>
                          <a:effectLst/>
                          <a:latin typeface="Gill Sans Light (Body)"/>
                        </a:rPr>
                        <a:t>Đurđica Marić, Research Trainee</a:t>
                      </a:r>
                    </a:p>
                    <a:p>
                      <a:pPr marL="0" marR="0" indent="0" algn="l" defTabSz="584200" eaLnBrk="1" fontAlgn="auto" latinLnBrk="0" hangingPunct="1">
                        <a:lnSpc>
                          <a:spcPct val="115000"/>
                        </a:lnSpc>
                        <a:spcBef>
                          <a:spcPts val="0"/>
                        </a:spcBef>
                        <a:spcAft>
                          <a:spcPts val="0"/>
                        </a:spcAft>
                        <a:buClrTx/>
                        <a:buSzTx/>
                        <a:buFontTx/>
                        <a:buNone/>
                        <a:tabLst/>
                        <a:defRPr/>
                      </a:pPr>
                      <a:r>
                        <a:rPr lang="vi-VN" sz="1000" kern="1200" dirty="0" smtClean="0">
                          <a:solidFill>
                            <a:srgbClr val="003300"/>
                          </a:solidFill>
                          <a:effectLst/>
                          <a:latin typeface="Gill Sans Light (Body)"/>
                        </a:rPr>
                        <a:t>Vera Bonderović, Research Trainee</a:t>
                      </a:r>
                      <a:endParaRPr lang="vi-VN" sz="1000" kern="1200" dirty="0">
                        <a:solidFill>
                          <a:srgbClr val="00330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59014">
                <a:tc>
                  <a:txBody>
                    <a:bodyPr/>
                    <a:lstStyle/>
                    <a:p>
                      <a:pPr algn="l">
                        <a:spcAft>
                          <a:spcPts val="0"/>
                        </a:spcAft>
                      </a:pPr>
                      <a:r>
                        <a:rPr lang="sr-Latn-RS" sz="1000" kern="1200" dirty="0" err="1" smtClean="0">
                          <a:solidFill>
                            <a:srgbClr val="7030A0"/>
                          </a:solidFill>
                          <a:effectLst/>
                        </a:rPr>
                        <a:t>Equipment</a:t>
                      </a:r>
                      <a:r>
                        <a:rPr lang="sr-Latn-RS" sz="1000" kern="1200" dirty="0" smtClean="0">
                          <a:solidFill>
                            <a:srgbClr val="7030A0"/>
                          </a:solidFill>
                          <a:effectLst/>
                        </a:rPr>
                        <a:t> </a:t>
                      </a:r>
                      <a:r>
                        <a:rPr lang="sr-Latn-RS" sz="1000" kern="1200" dirty="0" err="1" smtClean="0">
                          <a:solidFill>
                            <a:srgbClr val="7030A0"/>
                          </a:solidFill>
                          <a:effectLst/>
                        </a:rPr>
                        <a:t>and</a:t>
                      </a:r>
                      <a:r>
                        <a:rPr lang="sr-Latn-RS" sz="1000" kern="1200" dirty="0" smtClean="0">
                          <a:solidFill>
                            <a:srgbClr val="7030A0"/>
                          </a:solidFill>
                          <a:effectLst/>
                        </a:rPr>
                        <a:t> </a:t>
                      </a:r>
                      <a:r>
                        <a:rPr lang="sr-Latn-RS" sz="1000" kern="1200" dirty="0" err="1" smtClean="0">
                          <a:solidFill>
                            <a:srgbClr val="7030A0"/>
                          </a:solidFill>
                          <a:effectLst/>
                        </a:rPr>
                        <a:t>methods</a:t>
                      </a:r>
                      <a:r>
                        <a:rPr lang="sr-Latn-RS" sz="1000" kern="1200" dirty="0" smtClean="0">
                          <a:solidFill>
                            <a:srgbClr val="7030A0"/>
                          </a:solidFill>
                          <a:effectLst/>
                          <a:latin typeface="Gill Sans Light (Body)"/>
                        </a:rPr>
                        <a:t>:</a:t>
                      </a:r>
                      <a:endParaRPr lang="en-US" sz="10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0"/>
                        </a:spcAft>
                      </a:pPr>
                      <a:r>
                        <a:rPr lang="vi-VN" sz="1000" kern="1200" dirty="0" smtClean="0">
                          <a:solidFill>
                            <a:srgbClr val="7030A0"/>
                          </a:solidFill>
                          <a:effectLst/>
                          <a:latin typeface="Gill Sans Light (Body)"/>
                        </a:rPr>
                        <a:t>Atomic absorption spectrophotometer</a:t>
                      </a:r>
                    </a:p>
                    <a:p>
                      <a:pPr algn="l">
                        <a:spcAft>
                          <a:spcPts val="0"/>
                        </a:spcAft>
                      </a:pPr>
                      <a:r>
                        <a:rPr lang="vi-VN" sz="1000" kern="1200" dirty="0" smtClean="0">
                          <a:solidFill>
                            <a:srgbClr val="7030A0"/>
                          </a:solidFill>
                          <a:effectLst/>
                          <a:latin typeface="Gill Sans Light (Body)"/>
                        </a:rPr>
                        <a:t>UV-Vis spectrophotometer</a:t>
                      </a:r>
                    </a:p>
                    <a:p>
                      <a:pPr algn="l">
                        <a:spcAft>
                          <a:spcPts val="0"/>
                        </a:spcAft>
                      </a:pPr>
                      <a:r>
                        <a:rPr lang="vi-VN" sz="1000" kern="1200" dirty="0" smtClean="0">
                          <a:solidFill>
                            <a:srgbClr val="7030A0"/>
                          </a:solidFill>
                          <a:effectLst/>
                          <a:latin typeface="Gill Sans Light (Body)"/>
                        </a:rPr>
                        <a:t>Microwave Digestion System</a:t>
                      </a:r>
                    </a:p>
                    <a:p>
                      <a:pPr algn="l">
                        <a:spcAft>
                          <a:spcPts val="0"/>
                        </a:spcAft>
                      </a:pPr>
                      <a:r>
                        <a:rPr lang="vi-VN" sz="1000" kern="1200" dirty="0" smtClean="0">
                          <a:solidFill>
                            <a:srgbClr val="7030A0"/>
                          </a:solidFill>
                          <a:effectLst/>
                          <a:latin typeface="Gill Sans Light (Body)"/>
                        </a:rPr>
                        <a:t>PROAST software</a:t>
                      </a:r>
                    </a:p>
                    <a:p>
                      <a:pPr algn="l">
                        <a:spcAft>
                          <a:spcPts val="0"/>
                        </a:spcAft>
                      </a:pPr>
                      <a:r>
                        <a:rPr lang="vi-VN" sz="1000" kern="1200" dirty="0" smtClean="0">
                          <a:solidFill>
                            <a:srgbClr val="7030A0"/>
                          </a:solidFill>
                          <a:effectLst/>
                          <a:latin typeface="Gill Sans Light (Body)"/>
                        </a:rPr>
                        <a:t>@RISK software</a:t>
                      </a:r>
                      <a:endParaRPr lang="vi-VN" sz="1000" kern="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l">
                        <a:spcAft>
                          <a:spcPts val="0"/>
                        </a:spcAft>
                      </a:pPr>
                      <a:r>
                        <a:rPr lang="sr-Latn-RS" sz="1000" b="0" kern="1200" dirty="0" err="1" smtClean="0">
                          <a:solidFill>
                            <a:srgbClr val="003300"/>
                          </a:solidFill>
                          <a:effectLst/>
                          <a:latin typeface="Gill Sans Light (Body)"/>
                        </a:rPr>
                        <a:t>Projects</a:t>
                      </a:r>
                      <a:r>
                        <a:rPr lang="sr-Latn-RS" sz="1000" b="0" kern="1200" dirty="0" smtClean="0">
                          <a:solidFill>
                            <a:srgbClr val="003300"/>
                          </a:solidFill>
                          <a:effectLst/>
                          <a:latin typeface="Gill Sans Light (Body)"/>
                        </a:rPr>
                        <a:t>/</a:t>
                      </a:r>
                      <a:r>
                        <a:rPr lang="sr-Latn-RS" sz="1000" b="0" kern="1200" dirty="0" err="1" smtClean="0">
                          <a:solidFill>
                            <a:srgbClr val="003300"/>
                          </a:solidFill>
                          <a:effectLst/>
                          <a:latin typeface="Gill Sans Light (Body)"/>
                        </a:rPr>
                        <a:t>funding</a:t>
                      </a:r>
                      <a:r>
                        <a:rPr lang="sr-Latn-RS" sz="1000" b="0" kern="1200" dirty="0" smtClean="0">
                          <a:solidFill>
                            <a:srgbClr val="003300"/>
                          </a:solidFill>
                          <a:effectLst/>
                          <a:latin typeface="Gill Sans Light (Body)"/>
                        </a:rPr>
                        <a:t>:</a:t>
                      </a:r>
                      <a:endParaRPr lang="en-US" sz="1000" b="0" dirty="0">
                        <a:solidFill>
                          <a:srgbClr val="00330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000" b="0" dirty="0" smtClean="0">
                          <a:solidFill>
                            <a:srgbClr val="003300"/>
                          </a:solidFill>
                          <a:latin typeface="Gill Sans Light (Body)"/>
                        </a:rPr>
                        <a:t>„Decoding the role of </a:t>
                      </a:r>
                      <a:r>
                        <a:rPr lang="en-US" sz="1000" b="0" dirty="0" err="1" smtClean="0">
                          <a:solidFill>
                            <a:srgbClr val="003300"/>
                          </a:solidFill>
                          <a:latin typeface="Gill Sans Light (Body)"/>
                        </a:rPr>
                        <a:t>exposome</a:t>
                      </a:r>
                      <a:r>
                        <a:rPr lang="en-US" sz="1000" b="0" dirty="0" smtClean="0">
                          <a:solidFill>
                            <a:srgbClr val="003300"/>
                          </a:solidFill>
                          <a:latin typeface="Gill Sans Light (Body)"/>
                        </a:rPr>
                        <a:t> in endocrine health“ (Project No 6066532); PROMIS The Science Fund of the Republic of Serbia</a:t>
                      </a:r>
                      <a:endParaRPr lang="en-US" sz="1000" b="0" dirty="0">
                        <a:solidFill>
                          <a:srgbClr val="003300"/>
                        </a:solidFill>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algn="l">
                        <a:spcAft>
                          <a:spcPts val="0"/>
                        </a:spcAft>
                      </a:pPr>
                      <a:r>
                        <a:rPr lang="sr-Latn-RS" sz="1000" kern="1200" dirty="0" err="1" smtClean="0">
                          <a:solidFill>
                            <a:srgbClr val="7030A0"/>
                          </a:solidFill>
                          <a:effectLst/>
                        </a:rPr>
                        <a:t>Collaborations</a:t>
                      </a:r>
                      <a:r>
                        <a:rPr lang="sr-Latn-RS" sz="1000" kern="1200" dirty="0" smtClean="0">
                          <a:solidFill>
                            <a:srgbClr val="7030A0"/>
                          </a:solidFill>
                          <a:effectLst/>
                          <a:latin typeface="Gill Sans Light (Body)"/>
                        </a:rPr>
                        <a:t>: </a:t>
                      </a:r>
                      <a:endParaRPr lang="en-US" sz="10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University of Belgrade – Faculty of Medicine; </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Faculty of Veterinary Medicine University of Cambridge, UK; </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MRC Human Nutrition Research, Elsie </a:t>
                      </a:r>
                      <a:r>
                        <a:rPr lang="en-US" sz="1000" kern="1200" dirty="0" err="1" smtClean="0">
                          <a:solidFill>
                            <a:srgbClr val="7030A0"/>
                          </a:solidFill>
                          <a:effectLst/>
                          <a:latin typeface="Gill Sans Light (Body)"/>
                        </a:rPr>
                        <a:t>Widdowson</a:t>
                      </a:r>
                      <a:r>
                        <a:rPr lang="en-US" sz="1000" kern="1200" dirty="0" smtClean="0">
                          <a:solidFill>
                            <a:srgbClr val="7030A0"/>
                          </a:solidFill>
                          <a:effectLst/>
                          <a:latin typeface="Gill Sans Light (Body)"/>
                        </a:rPr>
                        <a:t> Laboratory, Cambridge, UK; Kings College London, UK;</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Oklahoma State University Center for Health Sciences, USA; </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School of Medicine, University of Crete, Greece; </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Institute of Forensic and Traffic Medicine, Heidelberg University, Germany; University of Sassari -  Faculty of Medicine and Surgery, Italy;</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Faculty of Health and Social Sciences, </a:t>
                      </a:r>
                      <a:r>
                        <a:rPr lang="en-US" sz="1000" kern="1200" dirty="0" err="1" smtClean="0">
                          <a:solidFill>
                            <a:srgbClr val="7030A0"/>
                          </a:solidFill>
                          <a:effectLst/>
                          <a:latin typeface="Gill Sans Light (Body)"/>
                        </a:rPr>
                        <a:t>Innlandet</a:t>
                      </a:r>
                      <a:r>
                        <a:rPr lang="en-US" sz="1000" kern="1200" dirty="0" smtClean="0">
                          <a:solidFill>
                            <a:srgbClr val="7030A0"/>
                          </a:solidFill>
                          <a:effectLst/>
                          <a:latin typeface="Gill Sans Light (Body)"/>
                        </a:rPr>
                        <a:t> Hospital &amp; Inland Norway University of Applied Sciences, Norway;</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Institute for Medical Research and Occupational Health, Croatia;</a:t>
                      </a:r>
                    </a:p>
                    <a:p>
                      <a:pPr marL="0" marR="0" indent="0" algn="l" defTabSz="584200" eaLnBrk="1" fontAlgn="auto" latinLnBrk="0" hangingPunct="1">
                        <a:lnSpc>
                          <a:spcPct val="115000"/>
                        </a:lnSpc>
                        <a:spcBef>
                          <a:spcPts val="0"/>
                        </a:spcBef>
                        <a:spcAft>
                          <a:spcPts val="0"/>
                        </a:spcAft>
                        <a:buClrTx/>
                        <a:buSzTx/>
                        <a:buFontTx/>
                        <a:buNone/>
                        <a:tabLst/>
                        <a:defRPr/>
                      </a:pPr>
                      <a:r>
                        <a:rPr lang="en-US" sz="1000" kern="1200" dirty="0" smtClean="0">
                          <a:solidFill>
                            <a:srgbClr val="7030A0"/>
                          </a:solidFill>
                          <a:effectLst/>
                          <a:latin typeface="Gill Sans Light (Body)"/>
                        </a:rPr>
                        <a:t>Laboratory for Translational Oncology and Personalized Medicine, RLMC, Lahore, Pakistan</a:t>
                      </a:r>
                      <a:endParaRPr lang="en-US" sz="1000" kern="1200" dirty="0">
                        <a:solidFill>
                          <a:srgbClr val="7030A0"/>
                        </a:solidFill>
                        <a:effectLst/>
                        <a:latin typeface="Gill Sans Light (Body)"/>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2050" name="Picture 2" descr="Dipl. farm. Aleksandra Buh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1470" y="1944890"/>
            <a:ext cx="1324264" cy="1654135"/>
          </a:xfrm>
          <a:prstGeom prst="rect">
            <a:avLst/>
          </a:prstGeom>
          <a:noFill/>
          <a:ln w="63500">
            <a:solidFill>
              <a:srgbClr val="ADCD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657358"/>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160303793"/>
              </p:ext>
            </p:extLst>
          </p:nvPr>
        </p:nvGraphicFramePr>
        <p:xfrm>
          <a:off x="628691" y="1963642"/>
          <a:ext cx="6303880" cy="8348472"/>
        </p:xfrm>
        <a:graphic>
          <a:graphicData uri="http://schemas.openxmlformats.org/drawingml/2006/table">
            <a:tbl>
              <a:tblPr firstRow="1" firstCol="1" bandRow="1">
                <a:tableStyleId>{5940675A-B579-460E-94D1-54222C63F5DA}</a:tableStyleId>
              </a:tblPr>
              <a:tblGrid>
                <a:gridCol w="6303880">
                  <a:extLst>
                    <a:ext uri="{9D8B030D-6E8A-4147-A177-3AD203B41FA5}">
                      <a16:colId xmlns:a16="http://schemas.microsoft.com/office/drawing/2014/main" val="20000"/>
                    </a:ext>
                  </a:extLst>
                </a:gridCol>
              </a:tblGrid>
              <a:tr h="1362148">
                <a:tc>
                  <a:txBody>
                    <a:bodyPr/>
                    <a:lstStyle/>
                    <a:p>
                      <a:pPr marL="177800" marR="0" indent="-177800" algn="l" defTabSz="584200" eaLnBrk="1" fontAlgn="auto" latinLnBrk="0" hangingPunct="1">
                        <a:lnSpc>
                          <a:spcPct val="100000"/>
                        </a:lnSpc>
                        <a:spcBef>
                          <a:spcPts val="0"/>
                        </a:spcBef>
                        <a:spcAft>
                          <a:spcPts val="600"/>
                        </a:spcAft>
                        <a:buClrTx/>
                        <a:buSzTx/>
                        <a:buFontTx/>
                        <a:buNone/>
                        <a:tabLst/>
                        <a:defRPr/>
                      </a:pPr>
                      <a:r>
                        <a:rPr lang="sr-Latn-RS" sz="1200" dirty="0" smtClean="0">
                          <a:solidFill>
                            <a:srgbClr val="7030A0"/>
                          </a:solidFill>
                          <a:effectLst/>
                          <a:latin typeface="Gill Sans Light (Body)"/>
                          <a:ea typeface="Times New Roman"/>
                          <a:cs typeface="Times New Roman"/>
                        </a:rPr>
                        <a:t>Selected publications</a:t>
                      </a:r>
                      <a:endParaRPr lang="en-US" sz="1200" dirty="0">
                        <a:solidFill>
                          <a:srgbClr val="7030A0"/>
                        </a:solidFill>
                        <a:effectLst/>
                        <a:latin typeface="Gill Sans Light (Body)"/>
                        <a:ea typeface="Times New Roman"/>
                        <a:cs typeface="Times New Roman"/>
                      </a:endParaRPr>
                    </a:p>
                    <a:p>
                      <a:pPr marL="177800" indent="-177800" algn="l">
                        <a:spcAft>
                          <a:spcPts val="600"/>
                        </a:spcAft>
                      </a:pPr>
                      <a:r>
                        <a:rPr lang="sr-Latn-RS" sz="1200" i="0" dirty="0" smtClean="0">
                          <a:solidFill>
                            <a:srgbClr val="003300"/>
                          </a:solidFill>
                          <a:latin typeface="Gill Sans Light (Body)"/>
                          <a:sym typeface="Gill Sans"/>
                        </a:rPr>
                        <a:t>Buha A, Baralić K, Djukic-Cosic D, Bulat Z, Tinkov A, Panieri E, Saso L. The role of toxic metals and metalloids in NrF2 signaling. Antioxidants. 2021,</a:t>
                      </a:r>
                      <a:r>
                        <a:rPr lang="sr-Latn-RS" sz="1200" i="0" baseline="0" dirty="0" smtClean="0">
                          <a:solidFill>
                            <a:srgbClr val="003300"/>
                          </a:solidFill>
                          <a:latin typeface="Gill Sans Light (Body)"/>
                          <a:sym typeface="Gill Sans"/>
                        </a:rPr>
                        <a:t> </a:t>
                      </a:r>
                      <a:r>
                        <a:rPr lang="sr-Latn-RS" sz="1200" i="0" dirty="0" smtClean="0">
                          <a:solidFill>
                            <a:srgbClr val="003300"/>
                          </a:solidFill>
                          <a:latin typeface="Gill Sans Light (Body)"/>
                          <a:sym typeface="Gill Sans"/>
                        </a:rPr>
                        <a:t>https://doi.org/10.3390/antiox10050630</a:t>
                      </a:r>
                    </a:p>
                    <a:p>
                      <a:pPr marL="177800" indent="-177800" algn="l">
                        <a:spcAft>
                          <a:spcPts val="600"/>
                        </a:spcAft>
                      </a:pPr>
                      <a:r>
                        <a:rPr lang="vi-VN" sz="1200" i="0" dirty="0" smtClean="0">
                          <a:solidFill>
                            <a:srgbClr val="7030A0"/>
                          </a:solidFill>
                          <a:latin typeface="Gill Sans Light (Body)"/>
                          <a:sym typeface="Gill Sans"/>
                        </a:rPr>
                        <a:t>Buha </a:t>
                      </a:r>
                      <a:r>
                        <a:rPr lang="vi-VN" sz="1200" i="0" dirty="0">
                          <a:solidFill>
                            <a:srgbClr val="7030A0"/>
                          </a:solidFill>
                          <a:latin typeface="Gill Sans Light (Body)"/>
                          <a:sym typeface="Gill Sans"/>
                        </a:rPr>
                        <a:t>A, Đukić-Ćosić D, Ćurčić M, Bulat Z, Antonijević B, Moulis JM, Goumenou M, Wallace D. Emerging Links between Cadmium Exposure and Insulin Resistance: Human, Animal, and Cell Study Data. Toxics 2020, 8, 63.</a:t>
                      </a:r>
                    </a:p>
                    <a:p>
                      <a:pPr marL="177800" indent="-177800" algn="l">
                        <a:spcAft>
                          <a:spcPts val="600"/>
                        </a:spcAft>
                      </a:pPr>
                      <a:r>
                        <a:rPr lang="vi-VN" sz="1200" i="0" dirty="0">
                          <a:solidFill>
                            <a:srgbClr val="003300"/>
                          </a:solidFill>
                          <a:latin typeface="Gill Sans Light (Body)"/>
                          <a:sym typeface="Gill Sans"/>
                        </a:rPr>
                        <a:t>Baralić K. Buha Djordjevic A, Živančević K, Antonijević E, Anđelković M, Javorac D, Ćurčić M, Bulat Z, Antonijević B, Đukić-Ćosić D. Toxic Effects of the Mixture of Phthalates and Bisphenol A—Subacute Oral Toxicity Study in Wistar Rats. Int. J. Environ. Res. Public Health 2020, 17(3), 746.</a:t>
                      </a:r>
                    </a:p>
                    <a:p>
                      <a:pPr marL="177800" indent="-177800" algn="l">
                        <a:spcAft>
                          <a:spcPts val="600"/>
                        </a:spcAft>
                      </a:pPr>
                      <a:r>
                        <a:rPr lang="vi-VN" sz="1200" i="0" dirty="0">
                          <a:solidFill>
                            <a:srgbClr val="7030A0"/>
                          </a:solidFill>
                          <a:latin typeface="Gill Sans Light (Body)"/>
                          <a:sym typeface="Gill Sans"/>
                        </a:rPr>
                        <a:t>Nurchi VM, Djordjevic Buha A, Crisponi G, Alexander J, Bjørklund G.,</a:t>
                      </a:r>
                      <a:r>
                        <a:rPr lang="sr-Latn-RS" sz="1200" i="0" dirty="0">
                          <a:solidFill>
                            <a:srgbClr val="7030A0"/>
                          </a:solidFill>
                          <a:latin typeface="Gill Sans Light (Body)"/>
                          <a:sym typeface="Gill Sans"/>
                        </a:rPr>
                        <a:t> </a:t>
                      </a:r>
                      <a:r>
                        <a:rPr lang="vi-VN" sz="1200" i="0" dirty="0">
                          <a:solidFill>
                            <a:srgbClr val="7030A0"/>
                          </a:solidFill>
                          <a:latin typeface="Gill Sans Light (Body)"/>
                          <a:sym typeface="Gill Sans"/>
                        </a:rPr>
                        <a:t>Aaseth J. Arsenic Toxicity: Molecular Targets and Therapeutic Agents. Biomolecules 2020, 10, 235.</a:t>
                      </a:r>
                      <a:endParaRPr lang="sr-Latn-RS" sz="1200" i="0" dirty="0">
                        <a:solidFill>
                          <a:srgbClr val="7030A0"/>
                        </a:solidFill>
                        <a:latin typeface="Gill Sans Light (Body)"/>
                        <a:sym typeface="Gill Sans"/>
                      </a:endParaRPr>
                    </a:p>
                    <a:p>
                      <a:pPr marL="177800" indent="-177800" algn="l">
                        <a:spcAft>
                          <a:spcPts val="600"/>
                        </a:spcAft>
                      </a:pPr>
                      <a:r>
                        <a:rPr lang="vi-VN" sz="1200" i="0" dirty="0">
                          <a:solidFill>
                            <a:srgbClr val="003300"/>
                          </a:solidFill>
                          <a:latin typeface="Gill Sans Light (Body)"/>
                          <a:sym typeface="Gill Sans"/>
                        </a:rPr>
                        <a:t>Wallace DR, Taalab YM, Heinze S, Tariba Lovaković B, Pizent A, Renieri E, Tsatsakis A, Farooqi AA, Javorac D, </a:t>
                      </a:r>
                      <a:r>
                        <a:rPr lang="sr-Latn-RS" sz="1200" i="0" dirty="0">
                          <a:solidFill>
                            <a:srgbClr val="003300"/>
                          </a:solidFill>
                          <a:latin typeface="Gill Sans Light (Body)"/>
                          <a:sym typeface="Gill Sans"/>
                        </a:rPr>
                        <a:t>A</a:t>
                      </a:r>
                      <a:r>
                        <a:rPr lang="vi-VN" sz="1200" i="0" dirty="0">
                          <a:solidFill>
                            <a:srgbClr val="003300"/>
                          </a:solidFill>
                          <a:latin typeface="Gill Sans Light (Body)"/>
                          <a:sym typeface="Gill Sans"/>
                        </a:rPr>
                        <a:t>ndjelkovic M, Bulat Z, Antonijević B, Buha Djordjevic A. Toxic-Metal-Induced Alteration in miRNA Expression Profile as a Proposed Mechanism for Disease Development. Cells 2020, 9, 901. </a:t>
                      </a:r>
                    </a:p>
                    <a:p>
                      <a:pPr marL="177800" indent="-177800" algn="l">
                        <a:spcAft>
                          <a:spcPts val="600"/>
                        </a:spcAft>
                      </a:pPr>
                      <a:r>
                        <a:rPr lang="vi-VN" sz="1200" i="0" dirty="0">
                          <a:solidFill>
                            <a:srgbClr val="7030A0"/>
                          </a:solidFill>
                          <a:latin typeface="Gill Sans Light (Body)"/>
                          <a:sym typeface="Gill Sans"/>
                        </a:rPr>
                        <a:t>Buha, A., Jugdaohsingh, R., Matovic, V., Bulat, Z., Antonijevic, B., Kerns, J.G., Goodship, A., Hart, A., Powell, JJ. Bone mineral health is sensitively related to environmental cadmium exposure-experimental and human data, Environ Res 2019, 176  108539</a:t>
                      </a:r>
                    </a:p>
                    <a:p>
                      <a:pPr marL="177800" indent="-177800" algn="l">
                        <a:spcAft>
                          <a:spcPts val="600"/>
                        </a:spcAft>
                      </a:pPr>
                      <a:r>
                        <a:rPr lang="vi-VN" sz="1200" i="0" dirty="0">
                          <a:solidFill>
                            <a:srgbClr val="003300"/>
                          </a:solidFill>
                          <a:latin typeface="Gill Sans Light (Body)"/>
                          <a:sym typeface="Gill Sans"/>
                        </a:rPr>
                        <a:t>Djordjevic V, Wallace DR,  Schweitzer A, Boricic N, Knezevic Dj, Matic S, Grubor N, Kerkez M, Radenkovic D, Bulat Z, Antonijevic B, Matovic V, Buha A. Environmental cadmium exposure and pancreatic cancer: Evidence from case control, animal and </a:t>
                      </a:r>
                      <a:r>
                        <a:rPr lang="vi-VN" sz="1200" i="1" dirty="0">
                          <a:solidFill>
                            <a:srgbClr val="003300"/>
                          </a:solidFill>
                          <a:latin typeface="Gill Sans Light (Body)"/>
                          <a:sym typeface="Gill Sans"/>
                        </a:rPr>
                        <a:t>in vitro </a:t>
                      </a:r>
                      <a:r>
                        <a:rPr lang="vi-VN" sz="1200" i="0" dirty="0">
                          <a:solidFill>
                            <a:srgbClr val="003300"/>
                          </a:solidFill>
                          <a:latin typeface="Gill Sans Light (Body)"/>
                          <a:sym typeface="Gill Sans"/>
                        </a:rPr>
                        <a:t>studies. Environ Int 2019, 128: 353-361.</a:t>
                      </a:r>
                    </a:p>
                    <a:p>
                      <a:pPr marL="177800" indent="-177800" algn="l">
                        <a:spcAft>
                          <a:spcPts val="600"/>
                        </a:spcAft>
                      </a:pPr>
                      <a:r>
                        <a:rPr lang="vi-VN" sz="1200" i="0" dirty="0">
                          <a:solidFill>
                            <a:srgbClr val="7030A0"/>
                          </a:solidFill>
                          <a:latin typeface="Gill Sans Light (Body)"/>
                          <a:sym typeface="Gill Sans"/>
                        </a:rPr>
                        <a:t>Karaulov AV, Renieri EA, Smolyagin HI, Mikhaylova IV, Stadnikov AA, Begun DN, Tsarouhas K, Buha Djordjevic A, Hartung T, Tsatsakis A. Long-term effects of chromium on morphological and immunological parameters of Wistar rats. Food and Chem Toxicol 2019, 133 110748</a:t>
                      </a:r>
                    </a:p>
                    <a:p>
                      <a:pPr marL="177800" indent="-177800" algn="l">
                        <a:spcAft>
                          <a:spcPts val="600"/>
                        </a:spcAft>
                      </a:pPr>
                      <a:r>
                        <a:rPr lang="vi-VN" sz="1200" i="0" dirty="0">
                          <a:solidFill>
                            <a:srgbClr val="003300"/>
                          </a:solidFill>
                          <a:latin typeface="Gill Sans Light (Body)"/>
                          <a:sym typeface="Gill Sans"/>
                        </a:rPr>
                        <a:t>Hernandez AF, Buha A, Constantin C, Wallace DR, Sarigiannis D, Neagu M, Antonijevic B, Hayes AW, Wilks, MF, Tsatsakis A. Critical assessment and integration of separate lines of evidence for risk assessment of chemical mixtures. Arch Toxicol. 2019, 93(10):2741-2757.</a:t>
                      </a:r>
                    </a:p>
                    <a:p>
                      <a:pPr marL="177800" indent="-177800" algn="l">
                        <a:spcAft>
                          <a:spcPts val="600"/>
                        </a:spcAft>
                      </a:pPr>
                      <a:r>
                        <a:rPr lang="vi-VN" sz="1200" i="0" dirty="0">
                          <a:solidFill>
                            <a:srgbClr val="7030A0"/>
                          </a:solidFill>
                          <a:latin typeface="Gill Sans Light (Body)"/>
                          <a:sym typeface="Gill Sans"/>
                        </a:rPr>
                        <a:t>Andjelkovic M, Buha Djordjevic A, Antonijevic E, Antonijevic B, Stanic M, Kotur-Stevuljevic J, Spasojevic-Kalimanovska V, Jovanovic M, Boricic N, Wallace DR, Bulat Z. Toxic Effect of Acute Cadmium and Lead Exposure in Rat Blood, Liver, and Kidney. International Journal of Environmental Research and Public Health 01/2019; 16(2):274. </a:t>
                      </a:r>
                    </a:p>
                    <a:p>
                      <a:pPr marL="177800" indent="-177800" algn="l">
                        <a:spcAft>
                          <a:spcPts val="600"/>
                        </a:spcAft>
                      </a:pPr>
                      <a:r>
                        <a:rPr lang="vi-VN" sz="1200" i="0" dirty="0" smtClean="0">
                          <a:solidFill>
                            <a:srgbClr val="003300"/>
                          </a:solidFill>
                          <a:latin typeface="Gill Sans Light (Body)"/>
                          <a:sym typeface="Gill Sans"/>
                        </a:rPr>
                        <a:t>Buha </a:t>
                      </a:r>
                      <a:r>
                        <a:rPr lang="vi-VN" sz="1200" i="0" dirty="0">
                          <a:solidFill>
                            <a:srgbClr val="003300"/>
                          </a:solidFill>
                          <a:latin typeface="Gill Sans Light (Body)"/>
                          <a:sym typeface="Gill Sans"/>
                        </a:rPr>
                        <a:t>A, Matovic V, Antonijevic B, Bulat Z, Curcic  M, Renieri EA, Tsatsakis AM, Schweitzer A, Wallace D. Overview of Cadmium Thyroid Disrupting Effects and Mechanisms. Int. J. Mol. Sci. 2018, 19(5), 1501.</a:t>
                      </a:r>
                    </a:p>
                    <a:p>
                      <a:pPr marL="0" marR="0" indent="0" algn="l" defTabSz="584200" eaLnBrk="1" fontAlgn="auto" latinLnBrk="0" hangingPunct="1">
                        <a:lnSpc>
                          <a:spcPct val="115000"/>
                        </a:lnSpc>
                        <a:spcBef>
                          <a:spcPts val="0"/>
                        </a:spcBef>
                        <a:spcAft>
                          <a:spcPts val="600"/>
                        </a:spcAft>
                        <a:buClrTx/>
                        <a:buSzTx/>
                        <a:buFontTx/>
                        <a:buNone/>
                        <a:tabLst/>
                        <a:defRPr/>
                      </a:pPr>
                      <a:endParaRPr lang="en-US" sz="1200" dirty="0">
                        <a:solidFill>
                          <a:srgbClr val="7030A0"/>
                        </a:solidFill>
                        <a:effectLst/>
                        <a:latin typeface="Gill Sans Light (Body)"/>
                        <a:ea typeface="Times New Roman"/>
                        <a:cs typeface="Times New Roman"/>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Text Placeholder 2">
            <a:extLst>
              <a:ext uri="{FF2B5EF4-FFF2-40B4-BE49-F238E27FC236}">
                <a16:creationId xmlns:a16="http://schemas.microsoft.com/office/drawing/2014/main" id="{1C00905B-24FA-7D42-A40D-DF874B9A17BB}"/>
              </a:ext>
            </a:extLst>
          </p:cNvPr>
          <p:cNvSpPr>
            <a:spLocks noGrp="1"/>
          </p:cNvSpPr>
          <p:nvPr>
            <p:ph type="body" sz="quarter" idx="26"/>
          </p:nvPr>
        </p:nvSpPr>
        <p:spPr>
          <a:xfrm>
            <a:off x="369441" y="1103636"/>
            <a:ext cx="6822380" cy="841256"/>
          </a:xfrm>
        </p:spPr>
        <p:txBody>
          <a:bodyPr/>
          <a:lstStyle/>
          <a:p>
            <a:pPr algn="ctr"/>
            <a:r>
              <a:rPr lang="sr-Latn-RS" sz="2400" dirty="0" err="1">
                <a:solidFill>
                  <a:srgbClr val="7030A0"/>
                </a:solidFill>
              </a:rPr>
              <a:t>Research</a:t>
            </a:r>
            <a:r>
              <a:rPr lang="sr-Latn-RS" sz="2400" dirty="0">
                <a:solidFill>
                  <a:srgbClr val="7030A0"/>
                </a:solidFill>
              </a:rPr>
              <a:t> </a:t>
            </a:r>
            <a:r>
              <a:rPr lang="sr-Latn-RS" sz="2400" dirty="0" err="1" smtClean="0">
                <a:solidFill>
                  <a:srgbClr val="7030A0"/>
                </a:solidFill>
              </a:rPr>
              <a:t>group</a:t>
            </a:r>
            <a:endParaRPr lang="sr-Latn-RS" sz="2400" dirty="0" smtClean="0">
              <a:solidFill>
                <a:srgbClr val="7030A0"/>
              </a:solidFill>
            </a:endParaRPr>
          </a:p>
          <a:p>
            <a:pPr algn="ctr"/>
            <a:r>
              <a:rPr lang="vi-VN" sz="2400" dirty="0" smtClean="0">
                <a:solidFill>
                  <a:srgbClr val="7030A0"/>
                </a:solidFill>
              </a:rPr>
              <a:t>ASST</a:t>
            </a:r>
            <a:r>
              <a:rPr lang="vi-VN" sz="2400" dirty="0">
                <a:solidFill>
                  <a:srgbClr val="7030A0"/>
                </a:solidFill>
              </a:rPr>
              <a:t>. PROF. Aleksandra </a:t>
            </a:r>
            <a:r>
              <a:rPr lang="vi-VN" sz="2400" dirty="0" smtClean="0">
                <a:solidFill>
                  <a:srgbClr val="7030A0"/>
                </a:solidFill>
              </a:rPr>
              <a:t>Buha </a:t>
            </a:r>
            <a:r>
              <a:rPr lang="vi-VN" sz="2400" dirty="0">
                <a:solidFill>
                  <a:srgbClr val="7030A0"/>
                </a:solidFill>
              </a:rPr>
              <a:t>Đorđević</a:t>
            </a:r>
            <a:endParaRPr lang="en-US" sz="2400" dirty="0">
              <a:solidFill>
                <a:srgbClr val="7030A0"/>
              </a:solidFill>
            </a:endParaRPr>
          </a:p>
        </p:txBody>
      </p:sp>
      <p:sp>
        <p:nvSpPr>
          <p:cNvPr id="6" name="TextBox 5"/>
          <p:cNvSpPr txBox="1"/>
          <p:nvPr/>
        </p:nvSpPr>
        <p:spPr>
          <a:xfrm>
            <a:off x="53162" y="10162693"/>
            <a:ext cx="39340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1200" b="0" i="1" u="none" strike="noStrike" cap="none" spc="0" normalizeH="0" baseline="0" dirty="0" smtClean="0">
                <a:ln>
                  <a:noFill/>
                </a:ln>
                <a:solidFill>
                  <a:schemeClr val="accent1">
                    <a:lumMod val="75000"/>
                  </a:schemeClr>
                </a:solidFill>
                <a:effectLst/>
                <a:uFillTx/>
                <a:latin typeface="+mn-lt"/>
                <a:ea typeface="+mn-ea"/>
                <a:cs typeface="+mn-cs"/>
                <a:sym typeface="Gill Sans Light"/>
              </a:rPr>
              <a:t>Full bibliography</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
            </a:r>
            <a:b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br>
            <a:r>
              <a:rPr lang="en-US" sz="1200" dirty="0" smtClean="0">
                <a:solidFill>
                  <a:schemeClr val="accent1">
                    <a:lumMod val="75000"/>
                  </a:schemeClr>
                </a:solidFill>
              </a:rPr>
              <a:t>Faculty </a:t>
            </a:r>
            <a:r>
              <a:rPr lang="en-US" sz="1200" dirty="0">
                <a:solidFill>
                  <a:schemeClr val="accent1">
                    <a:lumMod val="75000"/>
                  </a:schemeClr>
                </a:solidFill>
              </a:rPr>
              <a:t>of </a:t>
            </a:r>
            <a:r>
              <a:rPr lang="en-US" sz="1200" dirty="0" smtClean="0">
                <a:solidFill>
                  <a:schemeClr val="accent1">
                    <a:lumMod val="75000"/>
                  </a:schemeClr>
                </a:solidFill>
              </a:rPr>
              <a:t>Pharmacy</a:t>
            </a:r>
            <a:r>
              <a:rPr lang="sr-Latn-RS" sz="1200" dirty="0" smtClean="0">
                <a:solidFill>
                  <a:schemeClr val="accent1">
                    <a:lumMod val="75000"/>
                  </a:schemeClr>
                </a:solidFill>
              </a:rPr>
              <a:t> </a:t>
            </a:r>
            <a:r>
              <a:rPr lang="en-US" sz="1200" dirty="0" smtClean="0">
                <a:solidFill>
                  <a:schemeClr val="accent1">
                    <a:lumMod val="75000"/>
                  </a:schemeClr>
                </a:solidFill>
              </a:rPr>
              <a:t>Repository</a:t>
            </a:r>
            <a:r>
              <a:rPr lang="sr-Latn-RS" sz="1200" dirty="0" smtClean="0">
                <a:solidFill>
                  <a:schemeClr val="accent1">
                    <a:lumMod val="75000"/>
                  </a:schemeClr>
                </a:solidFill>
              </a:rPr>
              <a:t> </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rPr>
              <a:t>FarFaR (</a:t>
            </a:r>
            <a:r>
              <a:rPr kumimoji="0" lang="sr-Latn-RS" sz="1200" b="0" i="1" u="none" strike="noStrike" cap="none" spc="0" normalizeH="0" dirty="0">
                <a:ln>
                  <a:noFill/>
                </a:ln>
                <a:solidFill>
                  <a:schemeClr val="accent1">
                    <a:lumMod val="75000"/>
                  </a:schemeClr>
                </a:solidFill>
                <a:effectLst/>
                <a:uFillTx/>
                <a:latin typeface="+mn-lt"/>
                <a:ea typeface="+mn-ea"/>
                <a:cs typeface="+mn-cs"/>
                <a:sym typeface="Gill Sans Light"/>
                <a:hlinkClick r:id="rId2"/>
              </a:rPr>
              <a:t>link</a:t>
            </a:r>
            <a:r>
              <a:rPr kumimoji="0" lang="sr-Latn-RS" sz="1200" b="0" i="1" u="none" strike="noStrike" cap="none" spc="0" normalizeH="0" dirty="0" smtClean="0">
                <a:ln>
                  <a:noFill/>
                </a:ln>
                <a:solidFill>
                  <a:schemeClr val="accent1">
                    <a:lumMod val="75000"/>
                  </a:schemeClr>
                </a:solidFill>
                <a:effectLst/>
                <a:uFillTx/>
                <a:latin typeface="+mn-lt"/>
                <a:ea typeface="+mn-ea"/>
                <a:cs typeface="+mn-cs"/>
                <a:sym typeface="Gill Sans Light"/>
              </a:rPr>
              <a:t>)</a:t>
            </a:r>
            <a:endParaRPr kumimoji="0" lang="en-US" sz="1200" b="0" i="1" u="none" strike="noStrike" cap="none" spc="0" normalizeH="0" baseline="0" dirty="0">
              <a:ln>
                <a:noFill/>
              </a:ln>
              <a:solidFill>
                <a:schemeClr val="accent1">
                  <a:lumMod val="75000"/>
                </a:schemeClr>
              </a:solidFill>
              <a:effectLst/>
              <a:uFillTx/>
              <a:latin typeface="+mn-lt"/>
              <a:ea typeface="+mn-ea"/>
              <a:cs typeface="+mn-cs"/>
              <a:sym typeface="Gill Sans Light"/>
            </a:endParaRPr>
          </a:p>
        </p:txBody>
      </p:sp>
    </p:spTree>
    <p:extLst>
      <p:ext uri="{BB962C8B-B14F-4D97-AF65-F5344CB8AC3E}">
        <p14:creationId xmlns:p14="http://schemas.microsoft.com/office/powerpoint/2010/main" val="379873156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8556" y="876681"/>
            <a:ext cx="5264150" cy="566822"/>
          </a:xfrm>
          <a:prstGeom prst="rect">
            <a:avLst/>
          </a:prstGeom>
        </p:spPr>
        <p:txBody>
          <a:bodyPr vert="horz" wrap="square" lIns="0" tIns="12700" rIns="0" bIns="0" rtlCol="0">
            <a:spAutoFit/>
          </a:bodyPr>
          <a:lstStyle/>
          <a:p>
            <a:pPr marL="12700" lvl="0">
              <a:spcBef>
                <a:spcPts val="100"/>
              </a:spcBef>
              <a:defRPr/>
            </a:pPr>
            <a:r>
              <a:rPr lang="en-US" sz="1800" b="1" spc="-5" dirty="0">
                <a:solidFill>
                  <a:srgbClr val="6F2F9F"/>
                </a:solidFill>
                <a:latin typeface="Carlito"/>
                <a:cs typeface="Carlito"/>
              </a:rPr>
              <a:t>Center for Stem Cell Research and Drug </a:t>
            </a:r>
            <a:r>
              <a:rPr kumimoji="0" lang="sr-Latn-RS" sz="1800" b="1" u="none" strike="noStrike" kern="0" cap="none" spc="-5" normalizeH="0" baseline="0" noProof="0" dirty="0" smtClean="0">
                <a:ln>
                  <a:noFill/>
                </a:ln>
                <a:solidFill>
                  <a:srgbClr val="6F2F9F"/>
                </a:solidFill>
                <a:effectLst/>
                <a:uLnTx/>
                <a:uFillTx/>
                <a:latin typeface="Carlito"/>
                <a:cs typeface="Carlito"/>
                <a:sym typeface="Gill Sans Light"/>
              </a:rPr>
              <a:t> </a:t>
            </a:r>
            <a:r>
              <a:rPr kumimoji="0" lang="sr-Latn-RS" sz="1800" b="1" u="none" strike="noStrike" kern="0" cap="none" spc="-5" normalizeH="0" baseline="0" noProof="0" dirty="0">
                <a:ln>
                  <a:noFill/>
                </a:ln>
                <a:solidFill>
                  <a:srgbClr val="6F2F9F"/>
                </a:solidFill>
                <a:effectLst/>
                <a:uLnTx/>
                <a:uFillTx/>
                <a:latin typeface="Carlito"/>
                <a:cs typeface="Carlito"/>
                <a:sym typeface="Gill Sans Light"/>
              </a:rPr>
              <a:t/>
            </a:r>
            <a:br>
              <a:rPr kumimoji="0" lang="sr-Latn-RS" sz="1800" b="1" u="none" strike="noStrike" kern="0" cap="none" spc="-5" normalizeH="0" baseline="0" noProof="0" dirty="0">
                <a:ln>
                  <a:noFill/>
                </a:ln>
                <a:solidFill>
                  <a:srgbClr val="6F2F9F"/>
                </a:solidFill>
                <a:effectLst/>
                <a:uLnTx/>
                <a:uFillTx/>
                <a:latin typeface="Carlito"/>
                <a:cs typeface="Carlito"/>
                <a:sym typeface="Gill Sans Light"/>
              </a:rPr>
            </a:br>
            <a:r>
              <a:rPr lang="sr-Latn-RS" sz="1800" b="1" spc="-5" dirty="0">
                <a:solidFill>
                  <a:srgbClr val="6F2F9F"/>
                </a:solidFill>
                <a:latin typeface="Carlito"/>
                <a:cs typeface="Carlito"/>
              </a:rPr>
              <a:t>Development</a:t>
            </a:r>
            <a:r>
              <a:rPr kumimoji="0" sz="1800" b="1" i="0" u="none" strike="noStrike" kern="0" cap="none" spc="0" normalizeH="0" baseline="0" noProof="0" dirty="0" smtClean="0">
                <a:ln>
                  <a:noFill/>
                </a:ln>
                <a:solidFill>
                  <a:srgbClr val="6F2F9F"/>
                </a:solidFill>
                <a:effectLst/>
                <a:uLnTx/>
                <a:uFillTx/>
                <a:latin typeface="Carlito"/>
                <a:cs typeface="Carlito"/>
                <a:sym typeface="Gill Sans Light"/>
              </a:rPr>
              <a:t>…</a:t>
            </a:r>
            <a:endParaRPr kumimoji="0" sz="1800" b="0" i="0" u="none" strike="noStrike" kern="0" cap="none" spc="0" normalizeH="0" baseline="0" noProof="0" dirty="0">
              <a:ln>
                <a:noFill/>
              </a:ln>
              <a:solidFill>
                <a:srgbClr val="7E8DA3"/>
              </a:solidFill>
              <a:effectLst/>
              <a:uLnTx/>
              <a:uFillTx/>
              <a:latin typeface="Carlito"/>
              <a:cs typeface="Carlito"/>
              <a:sym typeface="Gill Sans Light"/>
            </a:endParaRPr>
          </a:p>
        </p:txBody>
      </p:sp>
      <p:grpSp>
        <p:nvGrpSpPr>
          <p:cNvPr id="3" name="object 3"/>
          <p:cNvGrpSpPr/>
          <p:nvPr/>
        </p:nvGrpSpPr>
        <p:grpSpPr>
          <a:xfrm>
            <a:off x="453866" y="1663701"/>
            <a:ext cx="6653530" cy="8231505"/>
            <a:chOff x="476250" y="1663700"/>
            <a:chExt cx="6653530" cy="8231505"/>
          </a:xfrm>
        </p:grpSpPr>
        <p:sp>
          <p:nvSpPr>
            <p:cNvPr id="4" name="object 4"/>
            <p:cNvSpPr/>
            <p:nvPr/>
          </p:nvSpPr>
          <p:spPr>
            <a:xfrm>
              <a:off x="1197600" y="5396717"/>
              <a:ext cx="5931933" cy="449825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sp>
          <p:nvSpPr>
            <p:cNvPr id="5" name="object 5"/>
            <p:cNvSpPr/>
            <p:nvPr/>
          </p:nvSpPr>
          <p:spPr>
            <a:xfrm>
              <a:off x="476250" y="3251200"/>
              <a:ext cx="3080639" cy="403631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sp>
          <p:nvSpPr>
            <p:cNvPr id="6" name="object 6"/>
            <p:cNvSpPr/>
            <p:nvPr/>
          </p:nvSpPr>
          <p:spPr>
            <a:xfrm>
              <a:off x="2787650" y="1663700"/>
              <a:ext cx="4226813" cy="322351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grpSp>
      <p:pic>
        <p:nvPicPr>
          <p:cNvPr id="7" name="Picture 6">
            <a:extLst>
              <a:ext uri="{FF2B5EF4-FFF2-40B4-BE49-F238E27FC236}">
                <a16:creationId xmlns:a16="http://schemas.microsoft.com/office/drawing/2014/main" id="{5CEBFA4A-52BE-F847-892D-EE50429DEC3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259" y="80289"/>
            <a:ext cx="711200" cy="838200"/>
          </a:xfrm>
          <a:prstGeom prst="rect">
            <a:avLst/>
          </a:prstGeom>
        </p:spPr>
      </p:pic>
      <p:pic>
        <p:nvPicPr>
          <p:cNvPr id="8" name="Picture 7">
            <a:extLst>
              <a:ext uri="{FF2B5EF4-FFF2-40B4-BE49-F238E27FC236}">
                <a16:creationId xmlns:a16="http://schemas.microsoft.com/office/drawing/2014/main" id="{BC777561-BAC0-7247-B887-06FA06A5E3C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6659" y="71041"/>
            <a:ext cx="1054800" cy="847448"/>
          </a:xfrm>
          <a:prstGeom prst="rect">
            <a:avLst/>
          </a:prstGeom>
        </p:spPr>
      </p:pic>
    </p:spTree>
    <p:extLst>
      <p:ext uri="{BB962C8B-B14F-4D97-AF65-F5344CB8AC3E}">
        <p14:creationId xmlns:p14="http://schemas.microsoft.com/office/powerpoint/2010/main" val="2681442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ying Shapes"/>
          <p:cNvSpPr txBox="1">
            <a:spLocks/>
          </p:cNvSpPr>
          <p:nvPr/>
        </p:nvSpPr>
        <p:spPr>
          <a:xfrm>
            <a:off x="644386" y="878332"/>
            <a:ext cx="6272491" cy="1029263"/>
          </a:xfrm>
          <a:prstGeom prst="rect">
            <a:avLst/>
          </a:prstGeom>
        </p:spPr>
        <p:txBody>
          <a:bodyPr/>
          <a:lstStyle>
            <a:lvl1pPr marL="317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1pPr>
            <a:lvl2pPr marL="7620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2pPr>
            <a:lvl3pPr marL="1206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3pPr>
            <a:lvl4pPr marL="16510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4pPr>
            <a:lvl5pPr marL="20955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5pPr>
            <a:lvl6pPr marL="264541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6pPr>
            <a:lvl7pPr marL="268097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7pPr>
            <a:lvl8pPr marL="271653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8pPr>
            <a:lvl9pPr marL="275209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9pPr>
          </a:lstStyle>
          <a:p>
            <a:pPr marL="0"/>
            <a:r>
              <a:rPr lang="sr-Latn-RS" sz="4400" b="1" dirty="0" smtClean="0">
                <a:solidFill>
                  <a:srgbClr val="7030A0"/>
                </a:solidFill>
              </a:rPr>
              <a:t>Research</a:t>
            </a:r>
            <a:br>
              <a:rPr lang="sr-Latn-RS" sz="4400" b="1" dirty="0" smtClean="0">
                <a:solidFill>
                  <a:srgbClr val="7030A0"/>
                </a:solidFill>
              </a:rPr>
            </a:br>
            <a:r>
              <a:rPr lang="sr-Latn-RS" sz="4400" b="1" dirty="0" err="1" smtClean="0">
                <a:solidFill>
                  <a:srgbClr val="7030A0"/>
                </a:solidFill>
              </a:rPr>
              <a:t>areas</a:t>
            </a:r>
            <a:endParaRPr lang="sr-Latn-RS" sz="4400" b="1" dirty="0">
              <a:solidFill>
                <a:srgbClr val="7030A0"/>
              </a:solidFill>
            </a:endParaRPr>
          </a:p>
        </p:txBody>
      </p:sp>
      <p:sp>
        <p:nvSpPr>
          <p:cNvPr id="3" name="AutoShape 2" descr="https://northeurope1-mediap.svc.ms/transform/thumbnail?provider=spo&amp;inputFormat=jpg&amp;cs=fFNQTw&amp;docid=https%3A%2F%2Ffarmacija-my.sharepoint.com%3A443%2F_api%2Fv2.0%2Fdrives%2Fb!LOAfIFczPEKtC7tD4A2vwOU8wVjpqQdKpBD8kDsRL2ijMwMQnLJ0QZbls7BegVyJ%2Fitems%2F015XCDX4NGQQFFWJSHAZD3U5AKQJJE7DOD%3Fversion%3DPublished&amp;access_token=eyJ0eXAiOiJKV1QiLCJhbGciOiJub25lIn0.eyJhdWQiOiIwMDAwMDAwMy0wMDAwLTBmZjEtY2UwMC0wMDAwMDAwMDAwMDAvZmFybWFjaWphLW15LnNoYXJlcG9pbnQuY29tQDVhYTgxZmQxLWNmNjgtNGZiMi1iYzEzLTA0YWRiNzc4OGJhYiIsImlzcyI6IjAwMDAwMDAzLTAwMDAtMGZmMS1jZTAwLTAwMDAwMDAwMDAwMCIsIm5iZiI6IjE2MjQ1NDY4MDAiLCJleHAiOiIxNjI0NTY4NDAwIiwiZW5kcG9pbnR1cmwiOiJQRmZCbUpRR2k5cXc1QzhNcFg1b2lPL3dnTnFab3EzajVvRlhwa1NldFFrPSIsImVuZHBvaW50dXJsTGVuZ3RoIjoiMTE5IiwiaXNsb29wYmFjayI6IlRydWUiLCJ2ZXIiOiJoYXNoZWRwcm9vZnRva2VuIiwic2l0ZWlkIjoiTWpBeFptVXdNbU10TXpNMU55MDBNak5qTFdGa01HSXRZbUkwTTJVd01HUmhabU13Iiwic2lnbmluX3N0YXRlIjoiW1wia21zaVwiXSIsIm5hbWVpZCI6IjAjLmZ8bWVtYmVyc2hpcHxsanVib3NAcGhhcm1hY3kuYmcuYWMucnMiLCJuaWkiOiJtaWNyb3NvZnQuc2hhcmVwb2ludCIsImlzdXNlciI6InRydWUiLCJjYWNoZWtleSI6IjBoLmZ8bWVtYmVyc2hpcHwxMDAzN2ZmZWEzN2E0ZjRiQGxpdmUuY29tIiwidHQiOiIwIiwidXNlUGVyc2lzdGVudENvb2tpZSI6IjMifQ.YU9BQ3hFdlBvZEUrdzNNclZWY2N1RTAzNUtlTFBLL0J3bHpMUEE2bFdSUT0&amp;encodeFailures=1&amp;width=438&amp;height=656&amp;srcWidth=4016&amp;srcHeight=601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https://northeurope1-mediap.svc.ms/transform/thumbnail?provider=spo&amp;inputFormat=jpg&amp;cs=fFNQTw&amp;docid=https%3A%2F%2Ffarmacija-my.sharepoint.com%3A443%2F_api%2Fv2.0%2Fdrives%2Fb!LOAfIFczPEKtC7tD4A2vwOU8wVjpqQdKpBD8kDsRL2ijMwMQnLJ0QZbls7BegVyJ%2Fitems%2F015XCDX4MTKATA2S6SCVELYTHTUZCDVEQX%3Fversion%3DPublished&amp;access_token=eyJ0eXAiOiJKV1QiLCJhbGciOiJub25lIn0.eyJhdWQiOiIwMDAwMDAwMy0wMDAwLTBmZjEtY2UwMC0wMDAwMDAwMDAwMDAvZmFybWFjaWphLW15LnNoYXJlcG9pbnQuY29tQDVhYTgxZmQxLWNmNjgtNGZiMi1iYzEzLTA0YWRiNzc4OGJhYiIsImlzcyI6IjAwMDAwMDAzLTAwMDAtMGZmMS1jZTAwLTAwMDAwMDAwMDAwMCIsIm5iZiI6IjE2MjQ1NDY4MDAiLCJleHAiOiIxNjI0NTY4NDAwIiwiZW5kcG9pbnR1cmwiOiJQRmZCbUpRR2k5cXc1QzhNcFg1b2lPL3dnTnFab3EzajVvRlhwa1NldFFrPSIsImVuZHBvaW50dXJsTGVuZ3RoIjoiMTE5IiwiaXNsb29wYmFjayI6IlRydWUiLCJ2ZXIiOiJoYXNoZWRwcm9vZnRva2VuIiwic2l0ZWlkIjoiTWpBeFptVXdNbU10TXpNMU55MDBNak5qTFdGa01HSXRZbUkwTTJVd01HUmhabU13Iiwic2lnbmluX3N0YXRlIjoiW1wia21zaVwiXSIsIm5hbWVpZCI6IjAjLmZ8bWVtYmVyc2hpcHxsanVib3NAcGhhcm1hY3kuYmcuYWMucnMiLCJuaWkiOiJtaWNyb3NvZnQuc2hhcmVwb2ludCIsImlzdXNlciI6InRydWUiLCJjYWNoZWtleSI6IjBoLmZ8bWVtYmVyc2hpcHwxMDAzN2ZmZWEzN2E0ZjRiQGxpdmUuY29tIiwidHQiOiIwIiwidXNlUGVyc2lzdGVudENvb2tpZSI6IjMifQ.YU9BQ3hFdlBvZEUrdzNNclZWY2N1RTAzNUtlTFBLL0J3bHpMUEE2bFdSUT0&amp;encodeFailures=1&amp;width=983&amp;height=656&amp;srcWidth=6016&amp;srcHeight=401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object 2"/>
          <p:cNvSpPr/>
          <p:nvPr/>
        </p:nvSpPr>
        <p:spPr>
          <a:xfrm>
            <a:off x="2175655" y="3132160"/>
            <a:ext cx="4920869" cy="540306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solidFill>
                <a:srgbClr val="000000"/>
              </a:solidFill>
            </a:endParaRPr>
          </a:p>
        </p:txBody>
      </p:sp>
      <p:sp>
        <p:nvSpPr>
          <p:cNvPr id="13" name="object 3"/>
          <p:cNvSpPr txBox="1"/>
          <p:nvPr/>
        </p:nvSpPr>
        <p:spPr>
          <a:xfrm>
            <a:off x="3502043" y="5558727"/>
            <a:ext cx="2120900" cy="558800"/>
          </a:xfrm>
          <a:prstGeom prst="rect">
            <a:avLst/>
          </a:prstGeom>
        </p:spPr>
        <p:txBody>
          <a:bodyPr vert="horz" wrap="square" lIns="0" tIns="12700" rIns="0" bIns="0" rtlCol="0">
            <a:spAutoFit/>
          </a:bodyPr>
          <a:lstStyle/>
          <a:p>
            <a:pPr marL="12700">
              <a:lnSpc>
                <a:spcPct val="100000"/>
              </a:lnSpc>
              <a:spcBef>
                <a:spcPts val="100"/>
              </a:spcBef>
            </a:pPr>
            <a:r>
              <a:rPr sz="3500" spc="-345" dirty="0">
                <a:solidFill>
                  <a:srgbClr val="000000"/>
                </a:solidFill>
                <a:latin typeface="Arial"/>
                <a:cs typeface="Arial"/>
              </a:rPr>
              <a:t>PHARM</a:t>
            </a:r>
            <a:r>
              <a:rPr sz="3500" spc="-340" dirty="0">
                <a:solidFill>
                  <a:srgbClr val="000000"/>
                </a:solidFill>
                <a:latin typeface="Arial"/>
                <a:cs typeface="Arial"/>
              </a:rPr>
              <a:t>A</a:t>
            </a:r>
            <a:r>
              <a:rPr sz="3500" spc="-660" dirty="0">
                <a:solidFill>
                  <a:srgbClr val="000000"/>
                </a:solidFill>
                <a:latin typeface="Arial"/>
                <a:cs typeface="Arial"/>
              </a:rPr>
              <a:t>C</a:t>
            </a:r>
            <a:r>
              <a:rPr sz="3500" spc="-630" dirty="0">
                <a:solidFill>
                  <a:srgbClr val="000000"/>
                </a:solidFill>
                <a:latin typeface="Arial"/>
                <a:cs typeface="Arial"/>
              </a:rPr>
              <a:t>Y</a:t>
            </a:r>
            <a:endParaRPr sz="3500">
              <a:solidFill>
                <a:srgbClr val="000000"/>
              </a:solidFill>
              <a:latin typeface="Arial"/>
              <a:cs typeface="Arial"/>
            </a:endParaRPr>
          </a:p>
        </p:txBody>
      </p:sp>
      <p:sp>
        <p:nvSpPr>
          <p:cNvPr id="14" name="object 4"/>
          <p:cNvSpPr txBox="1"/>
          <p:nvPr/>
        </p:nvSpPr>
        <p:spPr>
          <a:xfrm>
            <a:off x="4800942" y="3722780"/>
            <a:ext cx="969644" cy="705485"/>
          </a:xfrm>
          <a:prstGeom prst="rect">
            <a:avLst/>
          </a:prstGeom>
        </p:spPr>
        <p:txBody>
          <a:bodyPr vert="horz" wrap="square" lIns="0" tIns="12700" rIns="0" bIns="0" rtlCol="0">
            <a:spAutoFit/>
          </a:bodyPr>
          <a:lstStyle/>
          <a:p>
            <a:pPr algn="ctr">
              <a:lnSpc>
                <a:spcPts val="1614"/>
              </a:lnSpc>
              <a:spcBef>
                <a:spcPts val="100"/>
              </a:spcBef>
            </a:pPr>
            <a:r>
              <a:rPr sz="1400" spc="-70" dirty="0">
                <a:solidFill>
                  <a:srgbClr val="000000"/>
                </a:solidFill>
                <a:latin typeface="Arial"/>
                <a:cs typeface="Arial"/>
              </a:rPr>
              <a:t>Pharm.</a:t>
            </a:r>
            <a:endParaRPr sz="1400" dirty="0">
              <a:solidFill>
                <a:srgbClr val="000000"/>
              </a:solidFill>
              <a:latin typeface="Arial"/>
              <a:cs typeface="Arial"/>
            </a:endParaRPr>
          </a:p>
          <a:p>
            <a:pPr algn="ctr">
              <a:lnSpc>
                <a:spcPts val="1614"/>
              </a:lnSpc>
            </a:pPr>
            <a:r>
              <a:rPr sz="1400" spc="-65" dirty="0">
                <a:solidFill>
                  <a:srgbClr val="000000"/>
                </a:solidFill>
                <a:latin typeface="Arial"/>
                <a:cs typeface="Arial"/>
              </a:rPr>
              <a:t>Technology/</a:t>
            </a:r>
            <a:endParaRPr sz="1400" dirty="0">
              <a:solidFill>
                <a:srgbClr val="000000"/>
              </a:solidFill>
              <a:latin typeface="Arial"/>
              <a:cs typeface="Arial"/>
            </a:endParaRPr>
          </a:p>
          <a:p>
            <a:pPr algn="ctr">
              <a:lnSpc>
                <a:spcPct val="100000"/>
              </a:lnSpc>
              <a:spcBef>
                <a:spcPts val="445"/>
              </a:spcBef>
            </a:pPr>
            <a:r>
              <a:rPr sz="1400" spc="-180" dirty="0">
                <a:solidFill>
                  <a:srgbClr val="000000"/>
                </a:solidFill>
                <a:latin typeface="Arial"/>
                <a:cs typeface="Arial"/>
              </a:rPr>
              <a:t>C</a:t>
            </a:r>
            <a:r>
              <a:rPr sz="1400" spc="-125" dirty="0">
                <a:solidFill>
                  <a:srgbClr val="000000"/>
                </a:solidFill>
                <a:latin typeface="Arial"/>
                <a:cs typeface="Arial"/>
              </a:rPr>
              <a:t>o</a:t>
            </a:r>
            <a:r>
              <a:rPr sz="1400" spc="-85" dirty="0">
                <a:solidFill>
                  <a:srgbClr val="000000"/>
                </a:solidFill>
                <a:latin typeface="Arial"/>
                <a:cs typeface="Arial"/>
              </a:rPr>
              <a:t>s</a:t>
            </a:r>
            <a:r>
              <a:rPr sz="1400" spc="-125" dirty="0">
                <a:solidFill>
                  <a:srgbClr val="000000"/>
                </a:solidFill>
                <a:latin typeface="Arial"/>
                <a:cs typeface="Arial"/>
              </a:rPr>
              <a:t>m</a:t>
            </a:r>
            <a:r>
              <a:rPr sz="1400" spc="-5" dirty="0">
                <a:solidFill>
                  <a:srgbClr val="000000"/>
                </a:solidFill>
                <a:latin typeface="Arial"/>
                <a:cs typeface="Arial"/>
              </a:rPr>
              <a:t>e</a:t>
            </a:r>
            <a:r>
              <a:rPr sz="1400" spc="-25" dirty="0">
                <a:solidFill>
                  <a:srgbClr val="000000"/>
                </a:solidFill>
                <a:latin typeface="Arial"/>
                <a:cs typeface="Arial"/>
              </a:rPr>
              <a:t>t</a:t>
            </a:r>
            <a:r>
              <a:rPr sz="1400" spc="-35" dirty="0">
                <a:solidFill>
                  <a:srgbClr val="000000"/>
                </a:solidFill>
                <a:latin typeface="Arial"/>
                <a:cs typeface="Arial"/>
              </a:rPr>
              <a:t>o</a:t>
            </a:r>
            <a:r>
              <a:rPr sz="1400" spc="-10" dirty="0">
                <a:solidFill>
                  <a:srgbClr val="000000"/>
                </a:solidFill>
                <a:latin typeface="Arial"/>
                <a:cs typeface="Arial"/>
              </a:rPr>
              <a:t>l</a:t>
            </a:r>
            <a:r>
              <a:rPr sz="1400" spc="-15" dirty="0">
                <a:solidFill>
                  <a:srgbClr val="000000"/>
                </a:solidFill>
                <a:latin typeface="Arial"/>
                <a:cs typeface="Arial"/>
              </a:rPr>
              <a:t>o</a:t>
            </a:r>
            <a:r>
              <a:rPr sz="1400" spc="-130" dirty="0">
                <a:solidFill>
                  <a:srgbClr val="000000"/>
                </a:solidFill>
                <a:latin typeface="Arial"/>
                <a:cs typeface="Arial"/>
              </a:rPr>
              <a:t>g</a:t>
            </a:r>
            <a:r>
              <a:rPr sz="1400" spc="-70" dirty="0">
                <a:solidFill>
                  <a:srgbClr val="000000"/>
                </a:solidFill>
                <a:latin typeface="Arial"/>
                <a:cs typeface="Arial"/>
              </a:rPr>
              <a:t>y</a:t>
            </a:r>
            <a:endParaRPr sz="1400" dirty="0">
              <a:solidFill>
                <a:srgbClr val="000000"/>
              </a:solidFill>
              <a:latin typeface="Arial"/>
              <a:cs typeface="Arial"/>
            </a:endParaRPr>
          </a:p>
        </p:txBody>
      </p:sp>
      <p:sp>
        <p:nvSpPr>
          <p:cNvPr id="15" name="object 5"/>
          <p:cNvSpPr txBox="1"/>
          <p:nvPr/>
        </p:nvSpPr>
        <p:spPr>
          <a:xfrm>
            <a:off x="5703334" y="4561235"/>
            <a:ext cx="1051560" cy="826135"/>
          </a:xfrm>
          <a:prstGeom prst="rect">
            <a:avLst/>
          </a:prstGeom>
        </p:spPr>
        <p:txBody>
          <a:bodyPr vert="horz" wrap="square" lIns="0" tIns="29845" rIns="0" bIns="0" rtlCol="0">
            <a:spAutoFit/>
          </a:bodyPr>
          <a:lstStyle/>
          <a:p>
            <a:pPr marL="12700" marR="5080" indent="-1270" algn="ctr">
              <a:lnSpc>
                <a:spcPct val="91800"/>
              </a:lnSpc>
              <a:spcBef>
                <a:spcPts val="235"/>
              </a:spcBef>
            </a:pPr>
            <a:r>
              <a:rPr sz="1400" spc="-85" dirty="0">
                <a:solidFill>
                  <a:srgbClr val="000000"/>
                </a:solidFill>
                <a:latin typeface="Arial"/>
                <a:cs typeface="Arial"/>
              </a:rPr>
              <a:t>Social  Pharmacy</a:t>
            </a:r>
            <a:r>
              <a:rPr sz="1400" spc="-175" dirty="0">
                <a:solidFill>
                  <a:srgbClr val="000000"/>
                </a:solidFill>
                <a:latin typeface="Arial"/>
                <a:cs typeface="Arial"/>
              </a:rPr>
              <a:t> </a:t>
            </a:r>
            <a:r>
              <a:rPr sz="1400" spc="-70" dirty="0">
                <a:solidFill>
                  <a:srgbClr val="000000"/>
                </a:solidFill>
                <a:latin typeface="Arial"/>
                <a:cs typeface="Arial"/>
              </a:rPr>
              <a:t>and  </a:t>
            </a:r>
            <a:r>
              <a:rPr sz="1400" spc="-85" dirty="0">
                <a:solidFill>
                  <a:srgbClr val="000000"/>
                </a:solidFill>
                <a:latin typeface="Arial"/>
                <a:cs typeface="Arial"/>
              </a:rPr>
              <a:t>Pharmacy  </a:t>
            </a:r>
            <a:r>
              <a:rPr sz="1400" spc="-65" dirty="0">
                <a:solidFill>
                  <a:srgbClr val="000000"/>
                </a:solidFill>
                <a:latin typeface="Arial"/>
                <a:cs typeface="Arial"/>
              </a:rPr>
              <a:t>Practice</a:t>
            </a:r>
            <a:endParaRPr sz="1400" dirty="0">
              <a:solidFill>
                <a:srgbClr val="000000"/>
              </a:solidFill>
              <a:latin typeface="Arial"/>
              <a:cs typeface="Arial"/>
            </a:endParaRPr>
          </a:p>
        </p:txBody>
      </p:sp>
      <p:sp>
        <p:nvSpPr>
          <p:cNvPr id="16" name="object 6"/>
          <p:cNvSpPr txBox="1"/>
          <p:nvPr/>
        </p:nvSpPr>
        <p:spPr>
          <a:xfrm>
            <a:off x="5729212" y="5715223"/>
            <a:ext cx="1222701" cy="822918"/>
          </a:xfrm>
          <a:prstGeom prst="rect">
            <a:avLst/>
          </a:prstGeom>
        </p:spPr>
        <p:txBody>
          <a:bodyPr vert="horz" wrap="square" lIns="0" tIns="29845" rIns="0" bIns="0" rtlCol="0">
            <a:spAutoFit/>
          </a:bodyPr>
          <a:lstStyle/>
          <a:p>
            <a:pPr marL="12700" marR="5080" indent="-1270" algn="ctr">
              <a:lnSpc>
                <a:spcPct val="91900"/>
              </a:lnSpc>
              <a:spcBef>
                <a:spcPts val="235"/>
              </a:spcBef>
            </a:pPr>
            <a:r>
              <a:rPr sz="1400" spc="-55" dirty="0">
                <a:solidFill>
                  <a:srgbClr val="000000"/>
                </a:solidFill>
                <a:latin typeface="Arial"/>
                <a:cs typeface="Arial"/>
              </a:rPr>
              <a:t>Biomedicine  </a:t>
            </a:r>
            <a:r>
              <a:rPr sz="1400" spc="-100" dirty="0">
                <a:solidFill>
                  <a:srgbClr val="000000"/>
                </a:solidFill>
                <a:latin typeface="Arial"/>
                <a:cs typeface="Arial"/>
              </a:rPr>
              <a:t>(P</a:t>
            </a:r>
            <a:r>
              <a:rPr sz="1400" spc="-120" dirty="0">
                <a:solidFill>
                  <a:srgbClr val="000000"/>
                </a:solidFill>
                <a:latin typeface="Arial"/>
                <a:cs typeface="Arial"/>
              </a:rPr>
              <a:t>h</a:t>
            </a:r>
            <a:r>
              <a:rPr sz="1400" spc="-110" dirty="0">
                <a:solidFill>
                  <a:srgbClr val="000000"/>
                </a:solidFill>
                <a:latin typeface="Arial"/>
                <a:cs typeface="Arial"/>
              </a:rPr>
              <a:t>a</a:t>
            </a:r>
            <a:r>
              <a:rPr sz="1400" spc="30" dirty="0">
                <a:solidFill>
                  <a:srgbClr val="000000"/>
                </a:solidFill>
                <a:latin typeface="Arial"/>
                <a:cs typeface="Arial"/>
              </a:rPr>
              <a:t>r</a:t>
            </a:r>
            <a:r>
              <a:rPr sz="1400" spc="-45" dirty="0">
                <a:solidFill>
                  <a:srgbClr val="000000"/>
                </a:solidFill>
                <a:latin typeface="Arial"/>
                <a:cs typeface="Arial"/>
              </a:rPr>
              <a:t>m</a:t>
            </a:r>
            <a:r>
              <a:rPr sz="1400" spc="-110" dirty="0">
                <a:solidFill>
                  <a:srgbClr val="000000"/>
                </a:solidFill>
                <a:latin typeface="Arial"/>
                <a:cs typeface="Arial"/>
              </a:rPr>
              <a:t>a</a:t>
            </a:r>
            <a:r>
              <a:rPr sz="1400" spc="-105" dirty="0">
                <a:solidFill>
                  <a:srgbClr val="000000"/>
                </a:solidFill>
                <a:latin typeface="Arial"/>
                <a:cs typeface="Arial"/>
              </a:rPr>
              <a:t>c</a:t>
            </a:r>
            <a:r>
              <a:rPr sz="1400" spc="-35" dirty="0">
                <a:solidFill>
                  <a:srgbClr val="000000"/>
                </a:solidFill>
                <a:latin typeface="Arial"/>
                <a:cs typeface="Arial"/>
              </a:rPr>
              <a:t>o</a:t>
            </a:r>
            <a:r>
              <a:rPr sz="1400" spc="-15" dirty="0">
                <a:solidFill>
                  <a:srgbClr val="000000"/>
                </a:solidFill>
                <a:latin typeface="Arial"/>
                <a:cs typeface="Arial"/>
              </a:rPr>
              <a:t>lo</a:t>
            </a:r>
            <a:r>
              <a:rPr sz="1400" spc="-120" dirty="0">
                <a:solidFill>
                  <a:srgbClr val="000000"/>
                </a:solidFill>
                <a:latin typeface="Arial"/>
                <a:cs typeface="Arial"/>
              </a:rPr>
              <a:t>gy,     </a:t>
            </a:r>
            <a:r>
              <a:rPr sz="1400" spc="145" dirty="0">
                <a:solidFill>
                  <a:srgbClr val="000000"/>
                </a:solidFill>
                <a:latin typeface="Arial"/>
                <a:cs typeface="Arial"/>
              </a:rPr>
              <a:t> </a:t>
            </a:r>
            <a:r>
              <a:rPr sz="1400" spc="-140" dirty="0" err="1">
                <a:solidFill>
                  <a:srgbClr val="000000"/>
                </a:solidFill>
                <a:latin typeface="Arial"/>
                <a:cs typeface="Arial"/>
              </a:rPr>
              <a:t>P</a:t>
            </a:r>
            <a:r>
              <a:rPr sz="1400" spc="-130" dirty="0" err="1">
                <a:solidFill>
                  <a:srgbClr val="000000"/>
                </a:solidFill>
                <a:latin typeface="Arial"/>
                <a:cs typeface="Arial"/>
              </a:rPr>
              <a:t>h</a:t>
            </a:r>
            <a:r>
              <a:rPr sz="1400" spc="-55" dirty="0" err="1">
                <a:solidFill>
                  <a:srgbClr val="000000"/>
                </a:solidFill>
                <a:latin typeface="Arial"/>
                <a:cs typeface="Arial"/>
              </a:rPr>
              <a:t>a</a:t>
            </a:r>
            <a:r>
              <a:rPr sz="1400" spc="-25" dirty="0" err="1">
                <a:solidFill>
                  <a:srgbClr val="000000"/>
                </a:solidFill>
                <a:latin typeface="Arial"/>
                <a:cs typeface="Arial"/>
              </a:rPr>
              <a:t>r</a:t>
            </a:r>
            <a:r>
              <a:rPr sz="1400" spc="-50" dirty="0" err="1">
                <a:solidFill>
                  <a:srgbClr val="000000"/>
                </a:solidFill>
                <a:latin typeface="Arial"/>
                <a:cs typeface="Arial"/>
              </a:rPr>
              <a:t>m</a:t>
            </a:r>
            <a:r>
              <a:rPr sz="1400" spc="-114" dirty="0" err="1">
                <a:solidFill>
                  <a:srgbClr val="000000"/>
                </a:solidFill>
                <a:latin typeface="Arial"/>
                <a:cs typeface="Arial"/>
              </a:rPr>
              <a:t>a</a:t>
            </a:r>
            <a:r>
              <a:rPr sz="1400" spc="-100" dirty="0" err="1">
                <a:solidFill>
                  <a:srgbClr val="000000"/>
                </a:solidFill>
                <a:latin typeface="Arial"/>
                <a:cs typeface="Arial"/>
              </a:rPr>
              <a:t>c</a:t>
            </a:r>
            <a:r>
              <a:rPr sz="1400" spc="-35" dirty="0" err="1">
                <a:solidFill>
                  <a:srgbClr val="000000"/>
                </a:solidFill>
                <a:latin typeface="Arial"/>
                <a:cs typeface="Arial"/>
              </a:rPr>
              <a:t>o</a:t>
            </a:r>
            <a:r>
              <a:rPr lang="sr-Latn-RS" sz="1400" spc="-35" dirty="0">
                <a:solidFill>
                  <a:srgbClr val="000000"/>
                </a:solidFill>
                <a:latin typeface="Arial"/>
                <a:cs typeface="Arial"/>
              </a:rPr>
              <a:t>-</a:t>
            </a:r>
            <a:br>
              <a:rPr lang="sr-Latn-RS" sz="1400" spc="-35" dirty="0">
                <a:solidFill>
                  <a:srgbClr val="000000"/>
                </a:solidFill>
                <a:latin typeface="Arial"/>
                <a:cs typeface="Arial"/>
              </a:rPr>
            </a:br>
            <a:r>
              <a:rPr sz="1400" spc="-80" dirty="0">
                <a:solidFill>
                  <a:srgbClr val="000000"/>
                </a:solidFill>
                <a:latin typeface="Arial"/>
                <a:cs typeface="Arial"/>
              </a:rPr>
              <a:t>k</a:t>
            </a:r>
            <a:r>
              <a:rPr sz="1400" spc="-15" dirty="0">
                <a:solidFill>
                  <a:srgbClr val="000000"/>
                </a:solidFill>
                <a:latin typeface="Arial"/>
                <a:cs typeface="Arial"/>
              </a:rPr>
              <a:t>in</a:t>
            </a:r>
            <a:r>
              <a:rPr sz="1400" spc="-50" dirty="0">
                <a:solidFill>
                  <a:srgbClr val="000000"/>
                </a:solidFill>
                <a:latin typeface="Arial"/>
                <a:cs typeface="Arial"/>
              </a:rPr>
              <a:t>etics...)</a:t>
            </a:r>
            <a:endParaRPr sz="1400" dirty="0">
              <a:solidFill>
                <a:srgbClr val="000000"/>
              </a:solidFill>
              <a:latin typeface="Arial"/>
              <a:cs typeface="Arial"/>
            </a:endParaRPr>
          </a:p>
        </p:txBody>
      </p:sp>
      <p:sp>
        <p:nvSpPr>
          <p:cNvPr id="17" name="object 7"/>
          <p:cNvSpPr txBox="1"/>
          <p:nvPr/>
        </p:nvSpPr>
        <p:spPr>
          <a:xfrm>
            <a:off x="4386668" y="7433003"/>
            <a:ext cx="1089660" cy="807401"/>
          </a:xfrm>
          <a:prstGeom prst="rect">
            <a:avLst/>
          </a:prstGeom>
        </p:spPr>
        <p:txBody>
          <a:bodyPr vert="horz" wrap="square" lIns="0" tIns="13970" rIns="0" bIns="0" rtlCol="0">
            <a:spAutoFit/>
          </a:bodyPr>
          <a:lstStyle/>
          <a:p>
            <a:pPr marL="12065" marR="5080" algn="ctr">
              <a:lnSpc>
                <a:spcPct val="127200"/>
              </a:lnSpc>
              <a:spcBef>
                <a:spcPts val="110"/>
              </a:spcBef>
            </a:pPr>
            <a:r>
              <a:rPr sz="1400" spc="-10" dirty="0">
                <a:solidFill>
                  <a:srgbClr val="000000"/>
                </a:solidFill>
                <a:latin typeface="Arial"/>
                <a:cs typeface="Arial"/>
              </a:rPr>
              <a:t>(M</a:t>
            </a:r>
            <a:r>
              <a:rPr sz="1400" dirty="0">
                <a:solidFill>
                  <a:srgbClr val="000000"/>
                </a:solidFill>
                <a:latin typeface="Arial"/>
                <a:cs typeface="Arial"/>
              </a:rPr>
              <a:t>i</a:t>
            </a:r>
            <a:r>
              <a:rPr sz="1400" spc="-105" dirty="0">
                <a:solidFill>
                  <a:srgbClr val="000000"/>
                </a:solidFill>
                <a:latin typeface="Arial"/>
                <a:cs typeface="Arial"/>
              </a:rPr>
              <a:t>c</a:t>
            </a:r>
            <a:r>
              <a:rPr sz="1400" spc="5" dirty="0">
                <a:solidFill>
                  <a:srgbClr val="000000"/>
                </a:solidFill>
                <a:latin typeface="Arial"/>
                <a:cs typeface="Arial"/>
              </a:rPr>
              <a:t>r</a:t>
            </a:r>
            <a:r>
              <a:rPr sz="1400" spc="-35" dirty="0">
                <a:solidFill>
                  <a:srgbClr val="000000"/>
                </a:solidFill>
                <a:latin typeface="Arial"/>
                <a:cs typeface="Arial"/>
              </a:rPr>
              <a:t>o</a:t>
            </a:r>
            <a:r>
              <a:rPr sz="1400" spc="-80" dirty="0">
                <a:solidFill>
                  <a:srgbClr val="000000"/>
                </a:solidFill>
                <a:latin typeface="Arial"/>
                <a:cs typeface="Arial"/>
              </a:rPr>
              <a:t>)</a:t>
            </a:r>
            <a:r>
              <a:rPr sz="1400" spc="-160" dirty="0">
                <a:solidFill>
                  <a:srgbClr val="000000"/>
                </a:solidFill>
                <a:latin typeface="Arial"/>
                <a:cs typeface="Arial"/>
              </a:rPr>
              <a:t>B</a:t>
            </a:r>
            <a:r>
              <a:rPr sz="1400" spc="-10" dirty="0">
                <a:solidFill>
                  <a:srgbClr val="000000"/>
                </a:solidFill>
                <a:latin typeface="Arial"/>
                <a:cs typeface="Arial"/>
              </a:rPr>
              <a:t>i</a:t>
            </a:r>
            <a:r>
              <a:rPr sz="1400" spc="-15" dirty="0">
                <a:solidFill>
                  <a:srgbClr val="000000"/>
                </a:solidFill>
                <a:latin typeface="Arial"/>
                <a:cs typeface="Arial"/>
              </a:rPr>
              <a:t>o</a:t>
            </a:r>
            <a:r>
              <a:rPr sz="1400" spc="-10" dirty="0">
                <a:solidFill>
                  <a:srgbClr val="000000"/>
                </a:solidFill>
                <a:latin typeface="Arial"/>
                <a:cs typeface="Arial"/>
              </a:rPr>
              <a:t>l</a:t>
            </a:r>
            <a:r>
              <a:rPr sz="1400" spc="-15" dirty="0">
                <a:solidFill>
                  <a:srgbClr val="000000"/>
                </a:solidFill>
                <a:latin typeface="Arial"/>
                <a:cs typeface="Arial"/>
              </a:rPr>
              <a:t>o</a:t>
            </a:r>
            <a:r>
              <a:rPr sz="1400" spc="-130" dirty="0">
                <a:solidFill>
                  <a:srgbClr val="000000"/>
                </a:solidFill>
                <a:latin typeface="Arial"/>
                <a:cs typeface="Arial"/>
              </a:rPr>
              <a:t>g</a:t>
            </a:r>
            <a:r>
              <a:rPr sz="1400" spc="-50" dirty="0">
                <a:solidFill>
                  <a:srgbClr val="000000"/>
                </a:solidFill>
                <a:latin typeface="Arial"/>
                <a:cs typeface="Arial"/>
              </a:rPr>
              <a:t>y  </a:t>
            </a:r>
            <a:r>
              <a:rPr sz="1400" spc="-75" dirty="0">
                <a:solidFill>
                  <a:srgbClr val="000000"/>
                </a:solidFill>
                <a:latin typeface="Arial"/>
                <a:cs typeface="Arial"/>
              </a:rPr>
              <a:t>Genetics  </a:t>
            </a:r>
            <a:r>
              <a:rPr sz="1400" spc="-50" dirty="0">
                <a:solidFill>
                  <a:srgbClr val="000000"/>
                </a:solidFill>
                <a:latin typeface="Arial"/>
                <a:cs typeface="Arial"/>
              </a:rPr>
              <a:t>Immunology</a:t>
            </a:r>
            <a:endParaRPr sz="1400" dirty="0">
              <a:solidFill>
                <a:srgbClr val="000000"/>
              </a:solidFill>
              <a:latin typeface="Arial"/>
              <a:cs typeface="Arial"/>
            </a:endParaRPr>
          </a:p>
        </p:txBody>
      </p:sp>
      <p:sp>
        <p:nvSpPr>
          <p:cNvPr id="18" name="object 8"/>
          <p:cNvSpPr txBox="1"/>
          <p:nvPr/>
        </p:nvSpPr>
        <p:spPr>
          <a:xfrm>
            <a:off x="3333456" y="7327972"/>
            <a:ext cx="974090" cy="572770"/>
          </a:xfrm>
          <a:prstGeom prst="rect">
            <a:avLst/>
          </a:prstGeom>
        </p:spPr>
        <p:txBody>
          <a:bodyPr vert="horz" wrap="square" lIns="0" tIns="73025" rIns="0" bIns="0" rtlCol="0">
            <a:spAutoFit/>
          </a:bodyPr>
          <a:lstStyle/>
          <a:p>
            <a:pPr algn="ctr">
              <a:lnSpc>
                <a:spcPct val="100000"/>
              </a:lnSpc>
              <a:spcBef>
                <a:spcPts val="575"/>
              </a:spcBef>
            </a:pPr>
            <a:r>
              <a:rPr sz="1400" spc="-45" dirty="0">
                <a:solidFill>
                  <a:srgbClr val="000000"/>
                </a:solidFill>
                <a:latin typeface="Arial"/>
                <a:cs typeface="Arial"/>
              </a:rPr>
              <a:t>M</a:t>
            </a:r>
            <a:r>
              <a:rPr sz="1400" spc="-55" dirty="0">
                <a:solidFill>
                  <a:srgbClr val="000000"/>
                </a:solidFill>
                <a:latin typeface="Arial"/>
                <a:cs typeface="Arial"/>
              </a:rPr>
              <a:t>a</a:t>
            </a:r>
            <a:r>
              <a:rPr sz="1400" spc="80" dirty="0">
                <a:solidFill>
                  <a:srgbClr val="000000"/>
                </a:solidFill>
                <a:latin typeface="Arial"/>
                <a:cs typeface="Arial"/>
              </a:rPr>
              <a:t>t</a:t>
            </a:r>
            <a:r>
              <a:rPr sz="1400" spc="-60" dirty="0">
                <a:solidFill>
                  <a:srgbClr val="000000"/>
                </a:solidFill>
                <a:latin typeface="Arial"/>
                <a:cs typeface="Arial"/>
              </a:rPr>
              <a:t>h</a:t>
            </a:r>
            <a:r>
              <a:rPr sz="1400" spc="-65" dirty="0">
                <a:solidFill>
                  <a:srgbClr val="000000"/>
                </a:solidFill>
                <a:latin typeface="Arial"/>
                <a:cs typeface="Arial"/>
              </a:rPr>
              <a:t>em</a:t>
            </a:r>
            <a:r>
              <a:rPr sz="1400" spc="-135" dirty="0">
                <a:solidFill>
                  <a:srgbClr val="000000"/>
                </a:solidFill>
                <a:latin typeface="Arial"/>
                <a:cs typeface="Arial"/>
              </a:rPr>
              <a:t>a</a:t>
            </a:r>
            <a:r>
              <a:rPr sz="1400" spc="80" dirty="0">
                <a:solidFill>
                  <a:srgbClr val="000000"/>
                </a:solidFill>
                <a:latin typeface="Arial"/>
                <a:cs typeface="Arial"/>
              </a:rPr>
              <a:t>t</a:t>
            </a:r>
            <a:r>
              <a:rPr sz="1400" spc="-30" dirty="0">
                <a:solidFill>
                  <a:srgbClr val="000000"/>
                </a:solidFill>
                <a:latin typeface="Arial"/>
                <a:cs typeface="Arial"/>
              </a:rPr>
              <a:t>i</a:t>
            </a:r>
            <a:r>
              <a:rPr sz="1400" spc="-65" dirty="0">
                <a:solidFill>
                  <a:srgbClr val="000000"/>
                </a:solidFill>
                <a:latin typeface="Arial"/>
                <a:cs typeface="Arial"/>
              </a:rPr>
              <a:t>c</a:t>
            </a:r>
            <a:r>
              <a:rPr sz="1400" spc="-155" dirty="0">
                <a:solidFill>
                  <a:srgbClr val="000000"/>
                </a:solidFill>
                <a:latin typeface="Arial"/>
                <a:cs typeface="Arial"/>
              </a:rPr>
              <a:t>s</a:t>
            </a:r>
            <a:endParaRPr sz="1400" dirty="0">
              <a:solidFill>
                <a:srgbClr val="000000"/>
              </a:solidFill>
              <a:latin typeface="Arial"/>
              <a:cs typeface="Arial"/>
            </a:endParaRPr>
          </a:p>
          <a:p>
            <a:pPr algn="ctr">
              <a:lnSpc>
                <a:spcPct val="100000"/>
              </a:lnSpc>
              <a:spcBef>
                <a:spcPts val="470"/>
              </a:spcBef>
            </a:pPr>
            <a:r>
              <a:rPr sz="1400" spc="-114" dirty="0">
                <a:solidFill>
                  <a:srgbClr val="000000"/>
                </a:solidFill>
                <a:latin typeface="Arial"/>
                <a:cs typeface="Arial"/>
              </a:rPr>
              <a:t>Physics</a:t>
            </a:r>
            <a:endParaRPr sz="1400" dirty="0">
              <a:solidFill>
                <a:srgbClr val="000000"/>
              </a:solidFill>
              <a:latin typeface="Arial"/>
              <a:cs typeface="Arial"/>
            </a:endParaRPr>
          </a:p>
        </p:txBody>
      </p:sp>
      <p:sp>
        <p:nvSpPr>
          <p:cNvPr id="19" name="object 9"/>
          <p:cNvSpPr txBox="1"/>
          <p:nvPr/>
        </p:nvSpPr>
        <p:spPr>
          <a:xfrm>
            <a:off x="5307030" y="7008174"/>
            <a:ext cx="1253258" cy="238526"/>
          </a:xfrm>
          <a:prstGeom prst="rect">
            <a:avLst/>
          </a:prstGeom>
        </p:spPr>
        <p:txBody>
          <a:bodyPr vert="horz" wrap="square" lIns="0" tIns="33019" rIns="0" bIns="0" rtlCol="0">
            <a:spAutoFit/>
          </a:bodyPr>
          <a:lstStyle/>
          <a:p>
            <a:pPr marL="406400" marR="5080" indent="-394335">
              <a:lnSpc>
                <a:spcPts val="1550"/>
              </a:lnSpc>
              <a:spcBef>
                <a:spcPts val="259"/>
              </a:spcBef>
            </a:pPr>
            <a:r>
              <a:rPr sz="1400" spc="-105" dirty="0">
                <a:solidFill>
                  <a:srgbClr val="000000"/>
                </a:solidFill>
                <a:latin typeface="Arial"/>
                <a:cs typeface="Arial"/>
              </a:rPr>
              <a:t>(</a:t>
            </a:r>
            <a:r>
              <a:rPr sz="1400" spc="-229" dirty="0">
                <a:solidFill>
                  <a:srgbClr val="000000"/>
                </a:solidFill>
                <a:latin typeface="Arial"/>
                <a:cs typeface="Arial"/>
              </a:rPr>
              <a:t>E</a:t>
            </a:r>
            <a:r>
              <a:rPr sz="1400" spc="-105" dirty="0">
                <a:solidFill>
                  <a:srgbClr val="000000"/>
                </a:solidFill>
                <a:latin typeface="Arial"/>
                <a:cs typeface="Arial"/>
              </a:rPr>
              <a:t>c</a:t>
            </a:r>
            <a:r>
              <a:rPr sz="1400" spc="-35" dirty="0">
                <a:solidFill>
                  <a:srgbClr val="000000"/>
                </a:solidFill>
                <a:latin typeface="Arial"/>
                <a:cs typeface="Arial"/>
              </a:rPr>
              <a:t>o</a:t>
            </a:r>
            <a:r>
              <a:rPr sz="1400" spc="-50" dirty="0">
                <a:solidFill>
                  <a:srgbClr val="000000"/>
                </a:solidFill>
                <a:latin typeface="Arial"/>
                <a:cs typeface="Arial"/>
              </a:rPr>
              <a:t>)</a:t>
            </a:r>
            <a:r>
              <a:rPr sz="1400" spc="-310" dirty="0">
                <a:solidFill>
                  <a:srgbClr val="000000"/>
                </a:solidFill>
                <a:latin typeface="Arial"/>
                <a:cs typeface="Arial"/>
              </a:rPr>
              <a:t>T</a:t>
            </a:r>
            <a:r>
              <a:rPr sz="1400" spc="-60" dirty="0">
                <a:solidFill>
                  <a:srgbClr val="000000"/>
                </a:solidFill>
                <a:latin typeface="Arial"/>
                <a:cs typeface="Arial"/>
              </a:rPr>
              <a:t>o</a:t>
            </a:r>
            <a:r>
              <a:rPr sz="1400" spc="-105" dirty="0">
                <a:solidFill>
                  <a:srgbClr val="000000"/>
                </a:solidFill>
                <a:latin typeface="Arial"/>
                <a:cs typeface="Arial"/>
              </a:rPr>
              <a:t>x</a:t>
            </a:r>
            <a:r>
              <a:rPr sz="1400" spc="-35" dirty="0">
                <a:solidFill>
                  <a:srgbClr val="000000"/>
                </a:solidFill>
                <a:latin typeface="Arial"/>
                <a:cs typeface="Arial"/>
              </a:rPr>
              <a:t>i</a:t>
            </a:r>
            <a:r>
              <a:rPr sz="1400" spc="-60" dirty="0">
                <a:solidFill>
                  <a:srgbClr val="000000"/>
                </a:solidFill>
                <a:latin typeface="Arial"/>
                <a:cs typeface="Arial"/>
              </a:rPr>
              <a:t>c</a:t>
            </a:r>
            <a:r>
              <a:rPr sz="1400" spc="-35" dirty="0">
                <a:solidFill>
                  <a:srgbClr val="000000"/>
                </a:solidFill>
                <a:latin typeface="Arial"/>
                <a:cs typeface="Arial"/>
              </a:rPr>
              <a:t>o</a:t>
            </a:r>
            <a:r>
              <a:rPr sz="1400" spc="-15" dirty="0">
                <a:solidFill>
                  <a:srgbClr val="000000"/>
                </a:solidFill>
                <a:latin typeface="Arial"/>
                <a:cs typeface="Arial"/>
              </a:rPr>
              <a:t>lo</a:t>
            </a:r>
            <a:r>
              <a:rPr sz="1400" spc="-105" dirty="0">
                <a:solidFill>
                  <a:srgbClr val="000000"/>
                </a:solidFill>
                <a:latin typeface="Arial"/>
                <a:cs typeface="Arial"/>
              </a:rPr>
              <a:t>gy</a:t>
            </a:r>
            <a:endParaRPr sz="1400" dirty="0">
              <a:solidFill>
                <a:srgbClr val="000000"/>
              </a:solidFill>
              <a:latin typeface="Arial"/>
              <a:cs typeface="Arial"/>
            </a:endParaRPr>
          </a:p>
        </p:txBody>
      </p:sp>
      <p:sp>
        <p:nvSpPr>
          <p:cNvPr id="21" name="object 11"/>
          <p:cNvSpPr txBox="1"/>
          <p:nvPr/>
        </p:nvSpPr>
        <p:spPr>
          <a:xfrm>
            <a:off x="2524051" y="6427922"/>
            <a:ext cx="969644" cy="766445"/>
          </a:xfrm>
          <a:prstGeom prst="rect">
            <a:avLst/>
          </a:prstGeom>
        </p:spPr>
        <p:txBody>
          <a:bodyPr vert="horz" wrap="square" lIns="0" tIns="73025" rIns="0" bIns="0" rtlCol="0">
            <a:spAutoFit/>
          </a:bodyPr>
          <a:lstStyle/>
          <a:p>
            <a:pPr>
              <a:lnSpc>
                <a:spcPct val="100000"/>
              </a:lnSpc>
              <a:spcBef>
                <a:spcPts val="575"/>
              </a:spcBef>
            </a:pPr>
            <a:r>
              <a:rPr sz="1400" spc="-65" dirty="0">
                <a:solidFill>
                  <a:srgbClr val="000000"/>
                </a:solidFill>
                <a:latin typeface="Arial"/>
                <a:cs typeface="Arial"/>
              </a:rPr>
              <a:t>Chemistry</a:t>
            </a:r>
            <a:endParaRPr sz="1400" dirty="0">
              <a:solidFill>
                <a:srgbClr val="000000"/>
              </a:solidFill>
              <a:latin typeface="Arial"/>
              <a:cs typeface="Arial"/>
            </a:endParaRPr>
          </a:p>
          <a:p>
            <a:pPr marL="12700" marR="5080" indent="-12700">
              <a:lnSpc>
                <a:spcPts val="1520"/>
              </a:lnSpc>
              <a:spcBef>
                <a:spcPts val="655"/>
              </a:spcBef>
            </a:pPr>
            <a:r>
              <a:rPr sz="1400" spc="-40" dirty="0">
                <a:solidFill>
                  <a:srgbClr val="000000"/>
                </a:solidFill>
                <a:latin typeface="Arial"/>
                <a:cs typeface="Arial"/>
              </a:rPr>
              <a:t>Medicinal  </a:t>
            </a:r>
            <a:r>
              <a:rPr sz="1400" spc="-190" dirty="0">
                <a:solidFill>
                  <a:srgbClr val="000000"/>
                </a:solidFill>
                <a:latin typeface="Arial"/>
                <a:cs typeface="Arial"/>
              </a:rPr>
              <a:t>B</a:t>
            </a:r>
            <a:r>
              <a:rPr sz="1400" spc="-10" dirty="0">
                <a:solidFill>
                  <a:srgbClr val="000000"/>
                </a:solidFill>
                <a:latin typeface="Arial"/>
                <a:cs typeface="Arial"/>
              </a:rPr>
              <a:t>i</a:t>
            </a:r>
            <a:r>
              <a:rPr sz="1400" spc="-15" dirty="0">
                <a:solidFill>
                  <a:srgbClr val="000000"/>
                </a:solidFill>
                <a:latin typeface="Arial"/>
                <a:cs typeface="Arial"/>
              </a:rPr>
              <a:t>o</a:t>
            </a:r>
            <a:r>
              <a:rPr sz="1400" spc="-105" dirty="0">
                <a:solidFill>
                  <a:srgbClr val="000000"/>
                </a:solidFill>
                <a:latin typeface="Arial"/>
                <a:cs typeface="Arial"/>
              </a:rPr>
              <a:t>c</a:t>
            </a:r>
            <a:r>
              <a:rPr sz="1400" spc="-60" dirty="0">
                <a:solidFill>
                  <a:srgbClr val="000000"/>
                </a:solidFill>
                <a:latin typeface="Arial"/>
                <a:cs typeface="Arial"/>
              </a:rPr>
              <a:t>h</a:t>
            </a:r>
            <a:r>
              <a:rPr sz="1400" spc="-55" dirty="0">
                <a:solidFill>
                  <a:srgbClr val="000000"/>
                </a:solidFill>
                <a:latin typeface="Arial"/>
                <a:cs typeface="Arial"/>
              </a:rPr>
              <a:t>e</a:t>
            </a:r>
            <a:r>
              <a:rPr sz="1400" spc="-70" dirty="0">
                <a:solidFill>
                  <a:srgbClr val="000000"/>
                </a:solidFill>
                <a:latin typeface="Arial"/>
                <a:cs typeface="Arial"/>
              </a:rPr>
              <a:t>m</a:t>
            </a:r>
            <a:r>
              <a:rPr sz="1400" spc="-45" dirty="0">
                <a:solidFill>
                  <a:srgbClr val="000000"/>
                </a:solidFill>
                <a:latin typeface="Arial"/>
                <a:cs typeface="Arial"/>
              </a:rPr>
              <a:t>i</a:t>
            </a:r>
            <a:r>
              <a:rPr sz="1400" spc="-120" dirty="0">
                <a:solidFill>
                  <a:srgbClr val="000000"/>
                </a:solidFill>
                <a:latin typeface="Arial"/>
                <a:cs typeface="Arial"/>
              </a:rPr>
              <a:t>s</a:t>
            </a:r>
            <a:r>
              <a:rPr sz="1400" spc="80" dirty="0">
                <a:solidFill>
                  <a:srgbClr val="000000"/>
                </a:solidFill>
                <a:latin typeface="Arial"/>
                <a:cs typeface="Arial"/>
              </a:rPr>
              <a:t>t</a:t>
            </a:r>
            <a:r>
              <a:rPr sz="1400" spc="30" dirty="0">
                <a:solidFill>
                  <a:srgbClr val="000000"/>
                </a:solidFill>
                <a:latin typeface="Arial"/>
                <a:cs typeface="Arial"/>
              </a:rPr>
              <a:t>r</a:t>
            </a:r>
            <a:r>
              <a:rPr sz="1400" spc="-70" dirty="0">
                <a:solidFill>
                  <a:srgbClr val="000000"/>
                </a:solidFill>
                <a:latin typeface="Arial"/>
                <a:cs typeface="Arial"/>
              </a:rPr>
              <a:t>y</a:t>
            </a:r>
            <a:endParaRPr sz="1400" dirty="0">
              <a:solidFill>
                <a:srgbClr val="000000"/>
              </a:solidFill>
              <a:latin typeface="Arial"/>
              <a:cs typeface="Arial"/>
            </a:endParaRPr>
          </a:p>
        </p:txBody>
      </p:sp>
      <p:sp>
        <p:nvSpPr>
          <p:cNvPr id="22" name="object 12"/>
          <p:cNvSpPr txBox="1"/>
          <p:nvPr/>
        </p:nvSpPr>
        <p:spPr>
          <a:xfrm>
            <a:off x="2776308" y="4163689"/>
            <a:ext cx="999490" cy="648896"/>
          </a:xfrm>
          <a:prstGeom prst="rect">
            <a:avLst/>
          </a:prstGeom>
        </p:spPr>
        <p:txBody>
          <a:bodyPr vert="horz" wrap="square" lIns="0" tIns="33020" rIns="0" bIns="0" rtlCol="0">
            <a:spAutoFit/>
          </a:bodyPr>
          <a:lstStyle/>
          <a:p>
            <a:pPr marL="12065" marR="5080" indent="635" algn="ctr">
              <a:lnSpc>
                <a:spcPts val="1550"/>
              </a:lnSpc>
              <a:spcBef>
                <a:spcPts val="260"/>
              </a:spcBef>
            </a:pPr>
            <a:r>
              <a:rPr sz="1400" spc="-40" dirty="0">
                <a:solidFill>
                  <a:srgbClr val="000000"/>
                </a:solidFill>
                <a:latin typeface="Arial"/>
                <a:cs typeface="Arial"/>
              </a:rPr>
              <a:t>Materials  </a:t>
            </a:r>
            <a:r>
              <a:rPr sz="1400" spc="-70" dirty="0">
                <a:solidFill>
                  <a:srgbClr val="000000"/>
                </a:solidFill>
                <a:latin typeface="Arial"/>
                <a:cs typeface="Arial"/>
              </a:rPr>
              <a:t>and</a:t>
            </a:r>
            <a:r>
              <a:rPr sz="1400" spc="-170" dirty="0">
                <a:solidFill>
                  <a:srgbClr val="000000"/>
                </a:solidFill>
                <a:latin typeface="Arial"/>
                <a:cs typeface="Arial"/>
              </a:rPr>
              <a:t> </a:t>
            </a:r>
            <a:r>
              <a:rPr sz="1400" spc="-80" dirty="0">
                <a:solidFill>
                  <a:srgbClr val="000000"/>
                </a:solidFill>
                <a:latin typeface="Arial"/>
                <a:cs typeface="Arial"/>
              </a:rPr>
              <a:t>Chemical  </a:t>
            </a:r>
            <a:r>
              <a:rPr sz="1400" spc="-85" dirty="0">
                <a:solidFill>
                  <a:srgbClr val="000000"/>
                </a:solidFill>
                <a:latin typeface="Arial"/>
                <a:cs typeface="Arial"/>
              </a:rPr>
              <a:t>Technology</a:t>
            </a:r>
            <a:endParaRPr sz="1400" dirty="0">
              <a:solidFill>
                <a:srgbClr val="000000"/>
              </a:solidFill>
              <a:latin typeface="Arial"/>
              <a:cs typeface="Arial"/>
            </a:endParaRPr>
          </a:p>
        </p:txBody>
      </p:sp>
      <p:sp>
        <p:nvSpPr>
          <p:cNvPr id="23" name="object 10"/>
          <p:cNvSpPr txBox="1"/>
          <p:nvPr/>
        </p:nvSpPr>
        <p:spPr>
          <a:xfrm>
            <a:off x="2338686" y="5599920"/>
            <a:ext cx="1100293" cy="443711"/>
          </a:xfrm>
          <a:prstGeom prst="rect">
            <a:avLst/>
          </a:prstGeom>
        </p:spPr>
        <p:txBody>
          <a:bodyPr vert="horz" wrap="square" lIns="0" tIns="33020" rIns="0" bIns="0" rtlCol="0">
            <a:spAutoFit/>
          </a:bodyPr>
          <a:lstStyle/>
          <a:p>
            <a:pPr marL="12700" marR="5080" indent="-12700">
              <a:lnSpc>
                <a:spcPts val="1550"/>
              </a:lnSpc>
              <a:spcBef>
                <a:spcPts val="260"/>
              </a:spcBef>
            </a:pPr>
            <a:r>
              <a:rPr lang="sr-Latn-RS" sz="1400" spc="-40" dirty="0" err="1" smtClean="0">
                <a:solidFill>
                  <a:srgbClr val="000000"/>
                </a:solidFill>
                <a:latin typeface="Arial"/>
                <a:cs typeface="Arial"/>
              </a:rPr>
              <a:t>Food</a:t>
            </a:r>
            <a:r>
              <a:rPr lang="sr-Latn-RS" sz="1400" spc="-40" dirty="0" smtClean="0">
                <a:solidFill>
                  <a:srgbClr val="000000"/>
                </a:solidFill>
                <a:latin typeface="Arial"/>
                <a:cs typeface="Arial"/>
              </a:rPr>
              <a:t> </a:t>
            </a:r>
            <a:r>
              <a:rPr lang="sr-Latn-RS" sz="1400" spc="-40" dirty="0" err="1" smtClean="0">
                <a:solidFill>
                  <a:srgbClr val="000000"/>
                </a:solidFill>
                <a:latin typeface="Arial"/>
                <a:cs typeface="Arial"/>
              </a:rPr>
              <a:t>Science</a:t>
            </a:r>
            <a:r>
              <a:rPr lang="sr-Latn-RS" sz="1400" spc="-40" dirty="0" smtClean="0">
                <a:solidFill>
                  <a:srgbClr val="000000"/>
                </a:solidFill>
                <a:latin typeface="Arial"/>
                <a:cs typeface="Arial"/>
              </a:rPr>
              <a:t> </a:t>
            </a:r>
            <a:r>
              <a:rPr sz="1400" spc="-70" dirty="0" smtClean="0">
                <a:solidFill>
                  <a:srgbClr val="000000"/>
                </a:solidFill>
                <a:latin typeface="Arial"/>
                <a:cs typeface="Arial"/>
              </a:rPr>
              <a:t>and</a:t>
            </a:r>
            <a:r>
              <a:rPr sz="1400" spc="-155" dirty="0" smtClean="0">
                <a:solidFill>
                  <a:srgbClr val="000000"/>
                </a:solidFill>
                <a:latin typeface="Arial"/>
                <a:cs typeface="Arial"/>
              </a:rPr>
              <a:t> </a:t>
            </a:r>
            <a:r>
              <a:rPr sz="1400" spc="-5" dirty="0">
                <a:solidFill>
                  <a:srgbClr val="000000"/>
                </a:solidFill>
                <a:latin typeface="Arial"/>
                <a:cs typeface="Arial"/>
              </a:rPr>
              <a:t>Nutrition</a:t>
            </a:r>
            <a:endParaRPr sz="1400" dirty="0">
              <a:solidFill>
                <a:srgbClr val="000000"/>
              </a:solidFill>
              <a:latin typeface="Arial"/>
              <a:cs typeface="Arial"/>
            </a:endParaRPr>
          </a:p>
        </p:txBody>
      </p:sp>
      <p:sp>
        <p:nvSpPr>
          <p:cNvPr id="24" name="object 10"/>
          <p:cNvSpPr txBox="1"/>
          <p:nvPr/>
        </p:nvSpPr>
        <p:spPr>
          <a:xfrm>
            <a:off x="2397662" y="5120377"/>
            <a:ext cx="997585" cy="443711"/>
          </a:xfrm>
          <a:prstGeom prst="rect">
            <a:avLst/>
          </a:prstGeom>
        </p:spPr>
        <p:txBody>
          <a:bodyPr vert="horz" wrap="square" lIns="0" tIns="33020" rIns="0" bIns="0" rtlCol="0">
            <a:spAutoFit/>
          </a:bodyPr>
          <a:lstStyle/>
          <a:p>
            <a:pPr marL="12700" marR="5080" indent="-12700">
              <a:lnSpc>
                <a:spcPts val="1550"/>
              </a:lnSpc>
              <a:spcBef>
                <a:spcPts val="260"/>
              </a:spcBef>
            </a:pPr>
            <a:r>
              <a:rPr lang="sr-Latn-RS" sz="1400" spc="-40" dirty="0">
                <a:solidFill>
                  <a:srgbClr val="000000"/>
                </a:solidFill>
                <a:latin typeface="Arial"/>
                <a:cs typeface="Arial"/>
              </a:rPr>
              <a:t>Plant Sciences</a:t>
            </a:r>
            <a:endParaRPr sz="1400" dirty="0">
              <a:solidFill>
                <a:srgbClr val="000000"/>
              </a:solidFill>
              <a:latin typeface="Arial"/>
              <a:cs typeface="Arial"/>
            </a:endParaRPr>
          </a:p>
        </p:txBody>
      </p:sp>
    </p:spTree>
    <p:extLst>
      <p:ext uri="{BB962C8B-B14F-4D97-AF65-F5344CB8AC3E}">
        <p14:creationId xmlns:p14="http://schemas.microsoft.com/office/powerpoint/2010/main" val="3584368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ying Shapes"/>
          <p:cNvSpPr txBox="1">
            <a:spLocks/>
          </p:cNvSpPr>
          <p:nvPr/>
        </p:nvSpPr>
        <p:spPr>
          <a:xfrm>
            <a:off x="644386" y="878332"/>
            <a:ext cx="6272491" cy="1029263"/>
          </a:xfrm>
          <a:prstGeom prst="rect">
            <a:avLst/>
          </a:prstGeom>
        </p:spPr>
        <p:txBody>
          <a:bodyPr/>
          <a:lstStyle>
            <a:lvl1pPr marL="317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1pPr>
            <a:lvl2pPr marL="7620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2pPr>
            <a:lvl3pPr marL="1206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3pPr>
            <a:lvl4pPr marL="16510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4pPr>
            <a:lvl5pPr marL="20955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5pPr>
            <a:lvl6pPr marL="264541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6pPr>
            <a:lvl7pPr marL="268097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7pPr>
            <a:lvl8pPr marL="271653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8pPr>
            <a:lvl9pPr marL="275209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9pPr>
          </a:lstStyle>
          <a:p>
            <a:pPr marL="0"/>
            <a:r>
              <a:rPr lang="sr-Latn-RS" sz="4400" b="1" dirty="0" smtClean="0">
                <a:solidFill>
                  <a:srgbClr val="7030A0"/>
                </a:solidFill>
              </a:rPr>
              <a:t>Research</a:t>
            </a:r>
            <a:br>
              <a:rPr lang="sr-Latn-RS" sz="4400" b="1" dirty="0" smtClean="0">
                <a:solidFill>
                  <a:srgbClr val="7030A0"/>
                </a:solidFill>
              </a:rPr>
            </a:br>
            <a:r>
              <a:rPr lang="sr-Latn-RS" sz="4400" b="1" dirty="0" err="1" smtClean="0">
                <a:solidFill>
                  <a:srgbClr val="7030A0"/>
                </a:solidFill>
              </a:rPr>
              <a:t>groups</a:t>
            </a:r>
            <a:r>
              <a:rPr lang="sr-Latn-RS" sz="4400" b="1" dirty="0" smtClean="0">
                <a:solidFill>
                  <a:srgbClr val="7030A0"/>
                </a:solidFill>
              </a:rPr>
              <a:t> (RG)</a:t>
            </a:r>
            <a:endParaRPr lang="sr-Latn-RS" sz="4400" b="1" dirty="0">
              <a:solidFill>
                <a:srgbClr val="7030A0"/>
              </a:solidFill>
            </a:endParaRPr>
          </a:p>
        </p:txBody>
      </p:sp>
      <p:sp>
        <p:nvSpPr>
          <p:cNvPr id="3" name="AutoShape 2" descr="https://northeurope1-mediap.svc.ms/transform/thumbnail?provider=spo&amp;inputFormat=jpg&amp;cs=fFNQTw&amp;docid=https%3A%2F%2Ffarmacija-my.sharepoint.com%3A443%2F_api%2Fv2.0%2Fdrives%2Fb!LOAfIFczPEKtC7tD4A2vwOU8wVjpqQdKpBD8kDsRL2ijMwMQnLJ0QZbls7BegVyJ%2Fitems%2F015XCDX4NGQQFFWJSHAZD3U5AKQJJE7DOD%3Fversion%3DPublished&amp;access_token=eyJ0eXAiOiJKV1QiLCJhbGciOiJub25lIn0.eyJhdWQiOiIwMDAwMDAwMy0wMDAwLTBmZjEtY2UwMC0wMDAwMDAwMDAwMDAvZmFybWFjaWphLW15LnNoYXJlcG9pbnQuY29tQDVhYTgxZmQxLWNmNjgtNGZiMi1iYzEzLTA0YWRiNzc4OGJhYiIsImlzcyI6IjAwMDAwMDAzLTAwMDAtMGZmMS1jZTAwLTAwMDAwMDAwMDAwMCIsIm5iZiI6IjE2MjQ1NDY4MDAiLCJleHAiOiIxNjI0NTY4NDAwIiwiZW5kcG9pbnR1cmwiOiJQRmZCbUpRR2k5cXc1QzhNcFg1b2lPL3dnTnFab3EzajVvRlhwa1NldFFrPSIsImVuZHBvaW50dXJsTGVuZ3RoIjoiMTE5IiwiaXNsb29wYmFjayI6IlRydWUiLCJ2ZXIiOiJoYXNoZWRwcm9vZnRva2VuIiwic2l0ZWlkIjoiTWpBeFptVXdNbU10TXpNMU55MDBNak5qTFdGa01HSXRZbUkwTTJVd01HUmhabU13Iiwic2lnbmluX3N0YXRlIjoiW1wia21zaVwiXSIsIm5hbWVpZCI6IjAjLmZ8bWVtYmVyc2hpcHxsanVib3NAcGhhcm1hY3kuYmcuYWMucnMiLCJuaWkiOiJtaWNyb3NvZnQuc2hhcmVwb2ludCIsImlzdXNlciI6InRydWUiLCJjYWNoZWtleSI6IjBoLmZ8bWVtYmVyc2hpcHwxMDAzN2ZmZWEzN2E0ZjRiQGxpdmUuY29tIiwidHQiOiIwIiwidXNlUGVyc2lzdGVudENvb2tpZSI6IjMifQ.YU9BQ3hFdlBvZEUrdzNNclZWY2N1RTAzNUtlTFBLL0J3bHpMUEE2bFdSUT0&amp;encodeFailures=1&amp;width=438&amp;height=656&amp;srcWidth=4016&amp;srcHeight=601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https://northeurope1-mediap.svc.ms/transform/thumbnail?provider=spo&amp;inputFormat=jpg&amp;cs=fFNQTw&amp;docid=https%3A%2F%2Ffarmacija-my.sharepoint.com%3A443%2F_api%2Fv2.0%2Fdrives%2Fb!LOAfIFczPEKtC7tD4A2vwOU8wVjpqQdKpBD8kDsRL2ijMwMQnLJ0QZbls7BegVyJ%2Fitems%2F015XCDX4MTKATA2S6SCVELYTHTUZCDVEQX%3Fversion%3DPublished&amp;access_token=eyJ0eXAiOiJKV1QiLCJhbGciOiJub25lIn0.eyJhdWQiOiIwMDAwMDAwMy0wMDAwLTBmZjEtY2UwMC0wMDAwMDAwMDAwMDAvZmFybWFjaWphLW15LnNoYXJlcG9pbnQuY29tQDVhYTgxZmQxLWNmNjgtNGZiMi1iYzEzLTA0YWRiNzc4OGJhYiIsImlzcyI6IjAwMDAwMDAzLTAwMDAtMGZmMS1jZTAwLTAwMDAwMDAwMDAwMCIsIm5iZiI6IjE2MjQ1NDY4MDAiLCJleHAiOiIxNjI0NTY4NDAwIiwiZW5kcG9pbnR1cmwiOiJQRmZCbUpRR2k5cXc1QzhNcFg1b2lPL3dnTnFab3EzajVvRlhwa1NldFFrPSIsImVuZHBvaW50dXJsTGVuZ3RoIjoiMTE5IiwiaXNsb29wYmFjayI6IlRydWUiLCJ2ZXIiOiJoYXNoZWRwcm9vZnRva2VuIiwic2l0ZWlkIjoiTWpBeFptVXdNbU10TXpNMU55MDBNak5qTFdGa01HSXRZbUkwTTJVd01HUmhabU13Iiwic2lnbmluX3N0YXRlIjoiW1wia21zaVwiXSIsIm5hbWVpZCI6IjAjLmZ8bWVtYmVyc2hpcHxsanVib3NAcGhhcm1hY3kuYmcuYWMucnMiLCJuaWkiOiJtaWNyb3NvZnQuc2hhcmVwb2ludCIsImlzdXNlciI6InRydWUiLCJjYWNoZWtleSI6IjBoLmZ8bWVtYmVyc2hpcHwxMDAzN2ZmZWEzN2E0ZjRiQGxpdmUuY29tIiwidHQiOiIwIiwidXNlUGVyc2lzdGVudENvb2tpZSI6IjMifQ.YU9BQ3hFdlBvZEUrdzNNclZWY2N1RTAzNUtlTFBLL0J3bHpMUEE2bFdSUT0&amp;encodeFailures=1&amp;width=983&amp;height=656&amp;srcWidth=6016&amp;srcHeight=401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p:cNvSpPr txBox="1"/>
          <p:nvPr/>
        </p:nvSpPr>
        <p:spPr>
          <a:xfrm>
            <a:off x="644386" y="2295410"/>
            <a:ext cx="6508348" cy="81355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sr-Latn-RS" sz="1800" i="0" dirty="0" smtClean="0">
                <a:solidFill>
                  <a:srgbClr val="003300"/>
                </a:solidFill>
                <a:hlinkClick r:id="rId2" action="ppaction://hlinksldjump"/>
              </a:rPr>
              <a:t>RG</a:t>
            </a:r>
            <a:r>
              <a:rPr lang="en-US" sz="1800" i="0" dirty="0" smtClean="0">
                <a:solidFill>
                  <a:srgbClr val="003300"/>
                </a:solidFill>
                <a:hlinkClick r:id="rId2" action="ppaction://hlinksldjump"/>
              </a:rPr>
              <a:t> </a:t>
            </a:r>
            <a:r>
              <a:rPr lang="sr-Latn-RS" sz="1800" i="0" dirty="0" smtClean="0">
                <a:solidFill>
                  <a:srgbClr val="003300"/>
                </a:solidFill>
                <a:hlinkClick r:id="rId2" action="ppaction://hlinksldjump"/>
              </a:rPr>
              <a:t>P</a:t>
            </a:r>
            <a:r>
              <a:rPr lang="en-US" sz="1800" i="0" dirty="0" err="1" smtClean="0">
                <a:solidFill>
                  <a:srgbClr val="003300"/>
                </a:solidFill>
                <a:hlinkClick r:id="rId2" action="ppaction://hlinksldjump"/>
              </a:rPr>
              <a:t>rof</a:t>
            </a:r>
            <a:r>
              <a:rPr lang="en-US" sz="1800" i="0" dirty="0">
                <a:solidFill>
                  <a:srgbClr val="003300"/>
                </a:solidFill>
                <a:hlinkClick r:id="rId2" action="ppaction://hlinksldjump"/>
              </a:rPr>
              <a:t>. </a:t>
            </a:r>
            <a:r>
              <a:rPr lang="en-US" sz="1800" i="0" dirty="0" err="1" smtClean="0">
                <a:solidFill>
                  <a:srgbClr val="003300"/>
                </a:solidFill>
                <a:hlinkClick r:id="rId2" action="ppaction://hlinksldjump"/>
              </a:rPr>
              <a:t>Anđelij</a:t>
            </a:r>
            <a:r>
              <a:rPr lang="sr-Latn-RS" sz="1800" i="0" dirty="0">
                <a:solidFill>
                  <a:srgbClr val="003300"/>
                </a:solidFill>
                <a:hlinkClick r:id="rId2" action="ppaction://hlinksldjump"/>
              </a:rPr>
              <a:t>a</a:t>
            </a:r>
            <a:r>
              <a:rPr lang="en-US" sz="1800" i="0" dirty="0" smtClean="0">
                <a:solidFill>
                  <a:srgbClr val="003300"/>
                </a:solidFill>
                <a:hlinkClick r:id="rId2" action="ppaction://hlinksldjump"/>
              </a:rPr>
              <a:t> </a:t>
            </a:r>
            <a:r>
              <a:rPr lang="en-US" sz="1800" i="0" dirty="0" err="1" smtClean="0">
                <a:solidFill>
                  <a:srgbClr val="003300"/>
                </a:solidFill>
                <a:hlinkClick r:id="rId2" action="ppaction://hlinksldjump"/>
              </a:rPr>
              <a:t>Malenović</a:t>
            </a:r>
            <a:r>
              <a:rPr lang="sr-Latn-RS" sz="1800" i="0" dirty="0">
                <a:solidFill>
                  <a:srgbClr val="003300"/>
                </a:solidFill>
              </a:rPr>
              <a:t> (Drug </a:t>
            </a:r>
            <a:r>
              <a:rPr lang="sr-Latn-RS" sz="1800" i="0" dirty="0" err="1" smtClean="0">
                <a:solidFill>
                  <a:srgbClr val="003300"/>
                </a:solidFill>
              </a:rPr>
              <a:t>Analysis</a:t>
            </a:r>
            <a:r>
              <a:rPr lang="sr-Latn-RS" sz="1800" i="0" dirty="0" smtClean="0">
                <a:solidFill>
                  <a:srgbClr val="003300"/>
                </a:solidFill>
              </a:rPr>
              <a:t>)</a:t>
            </a:r>
            <a:endParaRPr lang="en-US" sz="1800" i="0" dirty="0" smtClean="0">
              <a:solidFill>
                <a:srgbClr val="003300"/>
              </a:solidFill>
            </a:endParaRPr>
          </a:p>
          <a:p>
            <a:pPr algn="l"/>
            <a:r>
              <a:rPr lang="sr-Latn-RS" sz="1800" i="0" dirty="0" smtClean="0">
                <a:solidFill>
                  <a:srgbClr val="7030A0"/>
                </a:solidFill>
                <a:hlinkClick r:id="rId3" action="ppaction://hlinksldjump"/>
              </a:rPr>
              <a:t>RG</a:t>
            </a:r>
            <a:r>
              <a:rPr lang="en-US" sz="1800" i="0" dirty="0" smtClean="0">
                <a:solidFill>
                  <a:srgbClr val="7030A0"/>
                </a:solidFill>
                <a:hlinkClick r:id="rId3" action="ppaction://hlinksldjump"/>
              </a:rPr>
              <a:t> </a:t>
            </a:r>
            <a:r>
              <a:rPr lang="sr-Latn-RS" sz="1800" i="0" dirty="0">
                <a:solidFill>
                  <a:srgbClr val="7030A0"/>
                </a:solidFill>
                <a:hlinkClick r:id="rId3" action="ppaction://hlinksldjump"/>
              </a:rPr>
              <a:t>P</a:t>
            </a:r>
            <a:r>
              <a:rPr lang="vi-VN" sz="1800" i="0" dirty="0" smtClean="0">
                <a:solidFill>
                  <a:srgbClr val="7030A0"/>
                </a:solidFill>
                <a:hlinkClick r:id="rId3" action="ppaction://hlinksldjump"/>
              </a:rPr>
              <a:t>rof</a:t>
            </a:r>
            <a:r>
              <a:rPr lang="vi-VN" sz="1800" i="0" dirty="0">
                <a:solidFill>
                  <a:srgbClr val="7030A0"/>
                </a:solidFill>
                <a:hlinkClick r:id="rId3" action="ppaction://hlinksldjump"/>
              </a:rPr>
              <a:t>. </a:t>
            </a:r>
            <a:r>
              <a:rPr lang="vi-VN" sz="1800" i="0" dirty="0" smtClean="0">
                <a:solidFill>
                  <a:srgbClr val="7030A0"/>
                </a:solidFill>
                <a:hlinkClick r:id="rId3" action="ppaction://hlinksldjump"/>
              </a:rPr>
              <a:t>Slađan</a:t>
            </a:r>
            <a:r>
              <a:rPr lang="sr-Latn-RS" sz="1800" i="0" dirty="0">
                <a:solidFill>
                  <a:srgbClr val="7030A0"/>
                </a:solidFill>
                <a:hlinkClick r:id="rId3" action="ppaction://hlinksldjump"/>
              </a:rPr>
              <a:t>a</a:t>
            </a:r>
            <a:r>
              <a:rPr lang="vi-VN" sz="1800" i="0" dirty="0" smtClean="0">
                <a:solidFill>
                  <a:srgbClr val="7030A0"/>
                </a:solidFill>
                <a:hlinkClick r:id="rId3" action="ppaction://hlinksldjump"/>
              </a:rPr>
              <a:t> Šobajić</a:t>
            </a:r>
            <a:r>
              <a:rPr lang="sr-Latn-RS" sz="1800" i="0" dirty="0">
                <a:solidFill>
                  <a:srgbClr val="7030A0"/>
                </a:solidFill>
              </a:rPr>
              <a:t> </a:t>
            </a:r>
            <a:r>
              <a:rPr lang="sr-Latn-RS" sz="1800" i="0" dirty="0" smtClean="0">
                <a:solidFill>
                  <a:srgbClr val="7030A0"/>
                </a:solidFill>
              </a:rPr>
              <a:t>(</a:t>
            </a:r>
            <a:r>
              <a:rPr lang="sr-Latn-RS" sz="1800" i="0" dirty="0" err="1" smtClean="0">
                <a:solidFill>
                  <a:srgbClr val="7030A0"/>
                </a:solidFill>
              </a:rPr>
              <a:t>Bromatology</a:t>
            </a:r>
            <a:r>
              <a:rPr lang="sr-Latn-RS" sz="1800" i="0" dirty="0">
                <a:solidFill>
                  <a:srgbClr val="7030A0"/>
                </a:solidFill>
              </a:rPr>
              <a:t>)</a:t>
            </a:r>
            <a:endParaRPr lang="en-US" sz="1800" i="0" dirty="0" smtClean="0">
              <a:solidFill>
                <a:srgbClr val="7030A0"/>
              </a:solidFill>
            </a:endParaRPr>
          </a:p>
          <a:p>
            <a:pPr algn="l"/>
            <a:r>
              <a:rPr lang="sr-Latn-RS" sz="1800" i="0" dirty="0" smtClean="0">
                <a:solidFill>
                  <a:srgbClr val="003300"/>
                </a:solidFill>
                <a:hlinkClick r:id="rId4" action="ppaction://hlinksldjump"/>
              </a:rPr>
              <a:t>R</a:t>
            </a:r>
            <a:r>
              <a:rPr lang="en-US" sz="1800" i="0" dirty="0">
                <a:solidFill>
                  <a:srgbClr val="003300"/>
                </a:solidFill>
                <a:hlinkClick r:id="rId4" action="ppaction://hlinksldjump"/>
              </a:rPr>
              <a:t>G Assoc. Prof. </a:t>
            </a:r>
            <a:r>
              <a:rPr lang="en-US" sz="1800" i="0" dirty="0" err="1" smtClean="0">
                <a:solidFill>
                  <a:srgbClr val="003300"/>
                </a:solidFill>
                <a:hlinkClick r:id="rId4" action="ppaction://hlinksldjump"/>
              </a:rPr>
              <a:t>Katarin</a:t>
            </a:r>
            <a:r>
              <a:rPr lang="sr-Latn-RS" sz="1800" i="0" dirty="0">
                <a:solidFill>
                  <a:srgbClr val="003300"/>
                </a:solidFill>
                <a:hlinkClick r:id="rId4" action="ppaction://hlinksldjump"/>
              </a:rPr>
              <a:t>a</a:t>
            </a:r>
            <a:r>
              <a:rPr lang="en-US" sz="1800" i="0" dirty="0" smtClean="0">
                <a:solidFill>
                  <a:srgbClr val="003300"/>
                </a:solidFill>
                <a:hlinkClick r:id="rId4" action="ppaction://hlinksldjump"/>
              </a:rPr>
              <a:t> </a:t>
            </a:r>
            <a:r>
              <a:rPr lang="en-US" sz="1800" i="0" dirty="0" err="1" smtClean="0">
                <a:solidFill>
                  <a:srgbClr val="003300"/>
                </a:solidFill>
                <a:hlinkClick r:id="rId4" action="ppaction://hlinksldjump"/>
              </a:rPr>
              <a:t>Nikolić</a:t>
            </a:r>
            <a:r>
              <a:rPr lang="sr-Latn-RS" sz="1800" i="0" dirty="0" smtClean="0">
                <a:solidFill>
                  <a:srgbClr val="003300"/>
                </a:solidFill>
              </a:rPr>
              <a:t> (</a:t>
            </a:r>
            <a:r>
              <a:rPr lang="sr-Latn-RS" sz="1800" i="0" dirty="0" err="1" smtClean="0">
                <a:solidFill>
                  <a:srgbClr val="003300"/>
                </a:solidFill>
              </a:rPr>
              <a:t>Pharmaceutical</a:t>
            </a:r>
            <a:r>
              <a:rPr lang="sr-Latn-RS" sz="1800" i="0" dirty="0" smtClean="0">
                <a:solidFill>
                  <a:srgbClr val="003300"/>
                </a:solidFill>
              </a:rPr>
              <a:t> </a:t>
            </a:r>
            <a:r>
              <a:rPr lang="sr-Latn-RS" sz="1800" i="0" dirty="0" err="1" smtClean="0">
                <a:solidFill>
                  <a:srgbClr val="003300"/>
                </a:solidFill>
              </a:rPr>
              <a:t>Chemistry</a:t>
            </a:r>
            <a:r>
              <a:rPr lang="sr-Latn-RS" sz="1800" i="0" dirty="0">
                <a:solidFill>
                  <a:srgbClr val="003300"/>
                </a:solidFill>
              </a:rPr>
              <a:t>)</a:t>
            </a:r>
            <a:endParaRPr lang="sr-Latn-RS" sz="1800" i="0" dirty="0" smtClean="0">
              <a:solidFill>
                <a:srgbClr val="003300"/>
              </a:solidFill>
            </a:endParaRPr>
          </a:p>
          <a:p>
            <a:pPr algn="l"/>
            <a:r>
              <a:rPr lang="sr-Latn-RS" sz="1800" i="0" dirty="0" smtClean="0">
                <a:solidFill>
                  <a:srgbClr val="7030A0"/>
                </a:solidFill>
                <a:hlinkClick r:id="rId5" action="ppaction://hlinksldjump"/>
              </a:rPr>
              <a:t>RG Prof</a:t>
            </a:r>
            <a:r>
              <a:rPr lang="sr-Latn-RS" sz="1800" i="0" dirty="0">
                <a:solidFill>
                  <a:srgbClr val="7030A0"/>
                </a:solidFill>
                <a:hlinkClick r:id="rId5" action="ppaction://hlinksldjump"/>
              </a:rPr>
              <a:t>. </a:t>
            </a:r>
            <a:r>
              <a:rPr lang="sr-Latn-RS" sz="1800" i="0" dirty="0" smtClean="0">
                <a:solidFill>
                  <a:srgbClr val="7030A0"/>
                </a:solidFill>
                <a:hlinkClick r:id="rId5" action="ppaction://hlinksldjump"/>
              </a:rPr>
              <a:t>Slavica </a:t>
            </a:r>
            <a:r>
              <a:rPr lang="sr-Latn-RS" sz="1800" i="0" dirty="0">
                <a:solidFill>
                  <a:srgbClr val="7030A0"/>
                </a:solidFill>
                <a:hlinkClick r:id="rId5" action="ppaction://hlinksldjump"/>
              </a:rPr>
              <a:t>Erić</a:t>
            </a:r>
            <a:r>
              <a:rPr lang="sr-Latn-RS" sz="1800" i="0" dirty="0">
                <a:solidFill>
                  <a:srgbClr val="7030A0"/>
                </a:solidFill>
              </a:rPr>
              <a:t> </a:t>
            </a:r>
            <a:r>
              <a:rPr lang="sr-Latn-RS" sz="1800" i="0" dirty="0" smtClean="0">
                <a:solidFill>
                  <a:srgbClr val="7030A0"/>
                </a:solidFill>
              </a:rPr>
              <a:t>(</a:t>
            </a:r>
            <a:r>
              <a:rPr lang="sr-Latn-RS" sz="1800" i="0" dirty="0" err="1" smtClean="0">
                <a:solidFill>
                  <a:srgbClr val="7030A0"/>
                </a:solidFill>
              </a:rPr>
              <a:t>Pharmaceutical</a:t>
            </a:r>
            <a:r>
              <a:rPr lang="sr-Latn-RS" sz="1800" i="0" dirty="0" smtClean="0">
                <a:solidFill>
                  <a:srgbClr val="7030A0"/>
                </a:solidFill>
              </a:rPr>
              <a:t> </a:t>
            </a:r>
            <a:r>
              <a:rPr lang="sr-Latn-RS" sz="1800" i="0" dirty="0" err="1" smtClean="0">
                <a:solidFill>
                  <a:srgbClr val="7030A0"/>
                </a:solidFill>
              </a:rPr>
              <a:t>Chemistry</a:t>
            </a:r>
            <a:r>
              <a:rPr lang="sr-Latn-RS" sz="1800" i="0" dirty="0">
                <a:solidFill>
                  <a:srgbClr val="7030A0"/>
                </a:solidFill>
              </a:rPr>
              <a:t>)</a:t>
            </a:r>
            <a:endParaRPr lang="sr-Latn-RS" sz="1800" i="0" dirty="0" smtClean="0">
              <a:solidFill>
                <a:srgbClr val="7030A0"/>
              </a:solidFill>
            </a:endParaRPr>
          </a:p>
          <a:p>
            <a:pPr algn="l"/>
            <a:r>
              <a:rPr lang="sr-Latn-RS" sz="1800" i="0" dirty="0">
                <a:solidFill>
                  <a:srgbClr val="003300"/>
                </a:solidFill>
                <a:hlinkClick r:id="rId6" action="ppaction://hlinksldjump"/>
              </a:rPr>
              <a:t>RG </a:t>
            </a:r>
            <a:r>
              <a:rPr lang="sr-Latn-RS" sz="1800" i="0" dirty="0" err="1">
                <a:solidFill>
                  <a:srgbClr val="003300"/>
                </a:solidFill>
                <a:hlinkClick r:id="rId6" action="ppaction://hlinksldjump"/>
              </a:rPr>
              <a:t>Asst</a:t>
            </a:r>
            <a:r>
              <a:rPr lang="sr-Latn-RS" sz="1800" i="0" dirty="0">
                <a:solidFill>
                  <a:srgbClr val="003300"/>
                </a:solidFill>
                <a:hlinkClick r:id="rId6" action="ppaction://hlinksldjump"/>
              </a:rPr>
              <a:t>. Prof. </a:t>
            </a:r>
            <a:r>
              <a:rPr lang="sr-Latn-RS" sz="1800" i="0" dirty="0" smtClean="0">
                <a:solidFill>
                  <a:srgbClr val="003300"/>
                </a:solidFill>
                <a:hlinkClick r:id="rId6" action="ppaction://hlinksldjump"/>
              </a:rPr>
              <a:t>Vladimir Dobričić</a:t>
            </a:r>
            <a:r>
              <a:rPr lang="sr-Latn-RS" sz="1800" i="0" dirty="0" smtClean="0">
                <a:solidFill>
                  <a:srgbClr val="003300"/>
                </a:solidFill>
              </a:rPr>
              <a:t> (</a:t>
            </a:r>
            <a:r>
              <a:rPr lang="sr-Latn-RS" sz="1800" i="0" dirty="0" err="1" smtClean="0">
                <a:solidFill>
                  <a:srgbClr val="003300"/>
                </a:solidFill>
              </a:rPr>
              <a:t>Pharmaceutical</a:t>
            </a:r>
            <a:r>
              <a:rPr lang="sr-Latn-RS" sz="1800" i="0" dirty="0" smtClean="0">
                <a:solidFill>
                  <a:srgbClr val="003300"/>
                </a:solidFill>
              </a:rPr>
              <a:t> </a:t>
            </a:r>
            <a:r>
              <a:rPr lang="sr-Latn-RS" sz="1800" i="0" dirty="0" err="1" smtClean="0">
                <a:solidFill>
                  <a:srgbClr val="003300"/>
                </a:solidFill>
              </a:rPr>
              <a:t>Chemistry</a:t>
            </a:r>
            <a:r>
              <a:rPr lang="sr-Latn-RS" sz="1800" i="0" dirty="0">
                <a:solidFill>
                  <a:srgbClr val="003300"/>
                </a:solidFill>
              </a:rPr>
              <a:t>) </a:t>
            </a:r>
            <a:endParaRPr lang="sr-Latn-RS" sz="1800" i="0" dirty="0" smtClean="0">
              <a:solidFill>
                <a:srgbClr val="003300"/>
              </a:solidFill>
            </a:endParaRPr>
          </a:p>
          <a:p>
            <a:pPr algn="l"/>
            <a:r>
              <a:rPr lang="sr-Latn-RS" sz="1800" i="0" dirty="0" smtClean="0">
                <a:solidFill>
                  <a:srgbClr val="7030A0"/>
                </a:solidFill>
                <a:hlinkClick r:id="rId7" action="ppaction://hlinksldjump"/>
              </a:rPr>
              <a:t>RG Prof</a:t>
            </a:r>
            <a:r>
              <a:rPr lang="sr-Latn-RS" sz="1800" i="0" dirty="0">
                <a:solidFill>
                  <a:srgbClr val="7030A0"/>
                </a:solidFill>
                <a:hlinkClick r:id="rId7" action="ppaction://hlinksldjump"/>
              </a:rPr>
              <a:t>. </a:t>
            </a:r>
            <a:r>
              <a:rPr lang="sr-Latn-RS" sz="1800" i="0" dirty="0" smtClean="0">
                <a:solidFill>
                  <a:srgbClr val="7030A0"/>
                </a:solidFill>
                <a:hlinkClick r:id="rId7" action="ppaction://hlinksldjump"/>
              </a:rPr>
              <a:t>Snežana </a:t>
            </a:r>
            <a:r>
              <a:rPr lang="sr-Latn-RS" sz="1800" i="0" dirty="0">
                <a:solidFill>
                  <a:srgbClr val="7030A0"/>
                </a:solidFill>
                <a:hlinkClick r:id="rId7" action="ppaction://hlinksldjump"/>
              </a:rPr>
              <a:t>Savić</a:t>
            </a:r>
            <a:r>
              <a:rPr lang="sr-Latn-RS" sz="1800" i="0" dirty="0">
                <a:solidFill>
                  <a:srgbClr val="7030A0"/>
                </a:solidFill>
              </a:rPr>
              <a:t> </a:t>
            </a:r>
            <a:r>
              <a:rPr lang="sr-Latn-RS" sz="1800" i="0" dirty="0" smtClean="0">
                <a:solidFill>
                  <a:srgbClr val="7030A0"/>
                </a:solidFill>
              </a:rPr>
              <a:t>(</a:t>
            </a:r>
            <a:r>
              <a:rPr lang="sr-Latn-RS" sz="1800" i="0" dirty="0" err="1" smtClean="0">
                <a:solidFill>
                  <a:srgbClr val="7030A0"/>
                </a:solidFill>
              </a:rPr>
              <a:t>Pharmaceutical</a:t>
            </a:r>
            <a:r>
              <a:rPr lang="sr-Latn-RS" sz="1800" i="0" dirty="0" smtClean="0">
                <a:solidFill>
                  <a:srgbClr val="7030A0"/>
                </a:solidFill>
              </a:rPr>
              <a:t> </a:t>
            </a:r>
            <a:r>
              <a:rPr lang="sr-Latn-RS" sz="1800" i="0" dirty="0" err="1">
                <a:solidFill>
                  <a:srgbClr val="7030A0"/>
                </a:solidFill>
              </a:rPr>
              <a:t>T</a:t>
            </a:r>
            <a:r>
              <a:rPr lang="sr-Latn-RS" sz="1800" i="0" dirty="0" err="1" smtClean="0">
                <a:solidFill>
                  <a:srgbClr val="7030A0"/>
                </a:solidFill>
              </a:rPr>
              <a:t>echnology</a:t>
            </a:r>
            <a:r>
              <a:rPr lang="sr-Latn-RS" sz="1800" i="0" dirty="0" smtClean="0">
                <a:solidFill>
                  <a:srgbClr val="7030A0"/>
                </a:solidFill>
              </a:rPr>
              <a:t> </a:t>
            </a:r>
            <a:r>
              <a:rPr lang="sr-Latn-RS" sz="1800" i="0" dirty="0" err="1" smtClean="0">
                <a:solidFill>
                  <a:srgbClr val="7030A0"/>
                </a:solidFill>
              </a:rPr>
              <a:t>and</a:t>
            </a:r>
            <a:r>
              <a:rPr lang="sr-Latn-RS" sz="1800" i="0" dirty="0" smtClean="0">
                <a:solidFill>
                  <a:srgbClr val="7030A0"/>
                </a:solidFill>
              </a:rPr>
              <a:t> </a:t>
            </a:r>
            <a:r>
              <a:rPr lang="sr-Latn-RS" sz="1800" i="0" dirty="0" err="1" smtClean="0">
                <a:solidFill>
                  <a:srgbClr val="7030A0"/>
                </a:solidFill>
              </a:rPr>
              <a:t>Cosmetology</a:t>
            </a:r>
            <a:r>
              <a:rPr lang="sr-Latn-RS" sz="1800" i="0" dirty="0">
                <a:solidFill>
                  <a:srgbClr val="7030A0"/>
                </a:solidFill>
              </a:rPr>
              <a:t>)</a:t>
            </a:r>
            <a:endParaRPr lang="sr-Latn-RS" sz="1800" i="0" dirty="0" smtClean="0">
              <a:solidFill>
                <a:srgbClr val="7030A0"/>
              </a:solidFill>
            </a:endParaRPr>
          </a:p>
          <a:p>
            <a:pPr algn="l"/>
            <a:r>
              <a:rPr lang="sr-Latn-RS" sz="1800" i="0" dirty="0" smtClean="0">
                <a:solidFill>
                  <a:srgbClr val="003300"/>
                </a:solidFill>
                <a:hlinkClick r:id="rId8" action="ppaction://hlinksldjump"/>
              </a:rPr>
              <a:t>RG Prof</a:t>
            </a:r>
            <a:r>
              <a:rPr lang="sr-Latn-RS" sz="1800" i="0" dirty="0">
                <a:solidFill>
                  <a:srgbClr val="003300"/>
                </a:solidFill>
                <a:hlinkClick r:id="rId8" action="ppaction://hlinksldjump"/>
              </a:rPr>
              <a:t>. </a:t>
            </a:r>
            <a:r>
              <a:rPr lang="sr-Latn-RS" sz="1800" i="0" dirty="0" smtClean="0">
                <a:solidFill>
                  <a:srgbClr val="003300"/>
                </a:solidFill>
                <a:hlinkClick r:id="rId8" action="ppaction://hlinksldjump"/>
              </a:rPr>
              <a:t>Svetlana </a:t>
            </a:r>
            <a:r>
              <a:rPr lang="sr-Latn-RS" sz="1800" i="0" dirty="0" err="1" smtClean="0">
                <a:solidFill>
                  <a:srgbClr val="003300"/>
                </a:solidFill>
                <a:hlinkClick r:id="rId8" action="ppaction://hlinksldjump"/>
              </a:rPr>
              <a:t>Ibrić</a:t>
            </a:r>
            <a:r>
              <a:rPr lang="sr-Latn-RS" sz="1800" i="0" dirty="0">
                <a:solidFill>
                  <a:srgbClr val="003300"/>
                </a:solidFill>
              </a:rPr>
              <a:t> </a:t>
            </a:r>
            <a:r>
              <a:rPr lang="sr-Latn-RS" sz="1800" i="0" dirty="0" smtClean="0">
                <a:solidFill>
                  <a:srgbClr val="003300"/>
                </a:solidFill>
              </a:rPr>
              <a:t>(</a:t>
            </a:r>
            <a:r>
              <a:rPr lang="sr-Latn-RS" sz="1800" i="0" dirty="0" err="1" smtClean="0">
                <a:solidFill>
                  <a:srgbClr val="003300"/>
                </a:solidFill>
              </a:rPr>
              <a:t>Pharmaceutical</a:t>
            </a:r>
            <a:r>
              <a:rPr lang="sr-Latn-RS" sz="1800" i="0" dirty="0" smtClean="0">
                <a:solidFill>
                  <a:srgbClr val="003300"/>
                </a:solidFill>
              </a:rPr>
              <a:t> </a:t>
            </a:r>
            <a:r>
              <a:rPr lang="sr-Latn-RS" sz="1800" i="0" dirty="0" err="1">
                <a:solidFill>
                  <a:srgbClr val="003300"/>
                </a:solidFill>
              </a:rPr>
              <a:t>T</a:t>
            </a:r>
            <a:r>
              <a:rPr lang="sr-Latn-RS" sz="1800" i="0" dirty="0" err="1" smtClean="0">
                <a:solidFill>
                  <a:srgbClr val="003300"/>
                </a:solidFill>
              </a:rPr>
              <a:t>echnology</a:t>
            </a:r>
            <a:r>
              <a:rPr lang="sr-Latn-RS" sz="1800" i="0" dirty="0" smtClean="0">
                <a:solidFill>
                  <a:srgbClr val="003300"/>
                </a:solidFill>
              </a:rPr>
              <a:t> </a:t>
            </a:r>
            <a:r>
              <a:rPr lang="sr-Latn-RS" sz="1800" i="0" dirty="0" err="1" smtClean="0">
                <a:solidFill>
                  <a:srgbClr val="003300"/>
                </a:solidFill>
              </a:rPr>
              <a:t>and</a:t>
            </a:r>
            <a:r>
              <a:rPr lang="sr-Latn-RS" sz="1800" i="0" dirty="0" smtClean="0">
                <a:solidFill>
                  <a:srgbClr val="003300"/>
                </a:solidFill>
              </a:rPr>
              <a:t> </a:t>
            </a:r>
            <a:r>
              <a:rPr lang="sr-Latn-RS" sz="1800" i="0" dirty="0" err="1" smtClean="0">
                <a:solidFill>
                  <a:srgbClr val="003300"/>
                </a:solidFill>
              </a:rPr>
              <a:t>Cosmetology</a:t>
            </a:r>
            <a:r>
              <a:rPr lang="sr-Latn-RS" sz="1800" i="0" dirty="0">
                <a:solidFill>
                  <a:srgbClr val="003300"/>
                </a:solidFill>
              </a:rPr>
              <a:t>)</a:t>
            </a:r>
            <a:endParaRPr lang="sr-Latn-RS" sz="1800" i="0" dirty="0" smtClean="0">
              <a:solidFill>
                <a:srgbClr val="003300"/>
              </a:solidFill>
            </a:endParaRPr>
          </a:p>
          <a:p>
            <a:pPr algn="l"/>
            <a:r>
              <a:rPr lang="sr-Latn-RS" sz="1800" i="0" dirty="0" smtClean="0">
                <a:solidFill>
                  <a:srgbClr val="7030A0"/>
                </a:solidFill>
                <a:hlinkClick r:id="rId9" action="ppaction://hlinksldjump"/>
              </a:rPr>
              <a:t>RG Prof</a:t>
            </a:r>
            <a:r>
              <a:rPr lang="sr-Latn-RS" sz="1800" i="0" dirty="0">
                <a:solidFill>
                  <a:srgbClr val="7030A0"/>
                </a:solidFill>
                <a:hlinkClick r:id="rId9" action="ppaction://hlinksldjump"/>
              </a:rPr>
              <a:t>. </a:t>
            </a:r>
            <a:r>
              <a:rPr lang="sr-Latn-RS" sz="1800" i="0" dirty="0" smtClean="0">
                <a:solidFill>
                  <a:srgbClr val="7030A0"/>
                </a:solidFill>
                <a:hlinkClick r:id="rId9" action="ppaction://hlinksldjump"/>
              </a:rPr>
              <a:t>Nada </a:t>
            </a:r>
            <a:r>
              <a:rPr lang="sr-Latn-RS" sz="1800" i="0" dirty="0">
                <a:solidFill>
                  <a:srgbClr val="7030A0"/>
                </a:solidFill>
                <a:hlinkClick r:id="rId9" action="ppaction://hlinksldjump"/>
              </a:rPr>
              <a:t>Kovačević</a:t>
            </a:r>
            <a:r>
              <a:rPr lang="sr-Latn-RS" sz="1800" i="0" dirty="0">
                <a:solidFill>
                  <a:srgbClr val="7030A0"/>
                </a:solidFill>
              </a:rPr>
              <a:t> </a:t>
            </a:r>
            <a:r>
              <a:rPr lang="sr-Latn-RS" sz="1800" i="0" dirty="0" smtClean="0">
                <a:solidFill>
                  <a:srgbClr val="7030A0"/>
                </a:solidFill>
              </a:rPr>
              <a:t>(</a:t>
            </a:r>
            <a:r>
              <a:rPr lang="sr-Latn-RS" sz="1800" i="0" dirty="0" err="1" smtClean="0">
                <a:solidFill>
                  <a:srgbClr val="7030A0"/>
                </a:solidFill>
              </a:rPr>
              <a:t>Pharmacognosy</a:t>
            </a:r>
            <a:r>
              <a:rPr lang="sr-Latn-RS" sz="1800" i="0" dirty="0">
                <a:solidFill>
                  <a:srgbClr val="7030A0"/>
                </a:solidFill>
              </a:rPr>
              <a:t>)</a:t>
            </a:r>
            <a:endParaRPr lang="sr-Latn-RS" sz="1800" i="0" dirty="0" smtClean="0">
              <a:solidFill>
                <a:srgbClr val="7030A0"/>
              </a:solidFill>
            </a:endParaRPr>
          </a:p>
          <a:p>
            <a:pPr algn="l"/>
            <a:r>
              <a:rPr lang="sr-Latn-RS" sz="1800" i="0" dirty="0" smtClean="0">
                <a:solidFill>
                  <a:srgbClr val="003300"/>
                </a:solidFill>
                <a:hlinkClick r:id="rId10" action="ppaction://hlinksldjump"/>
              </a:rPr>
              <a:t>RG Prof</a:t>
            </a:r>
            <a:r>
              <a:rPr lang="sr-Latn-RS" sz="1800" i="0" dirty="0">
                <a:solidFill>
                  <a:srgbClr val="003300"/>
                </a:solidFill>
                <a:hlinkClick r:id="rId10" action="ppaction://hlinksldjump"/>
              </a:rPr>
              <a:t>. </a:t>
            </a:r>
            <a:r>
              <a:rPr lang="sr-Latn-RS" sz="1800" i="0" dirty="0" smtClean="0">
                <a:solidFill>
                  <a:srgbClr val="003300"/>
                </a:solidFill>
                <a:hlinkClick r:id="rId10" action="ppaction://hlinksldjump"/>
              </a:rPr>
              <a:t>Branislava </a:t>
            </a:r>
            <a:r>
              <a:rPr lang="sr-Latn-RS" sz="1800" i="0" dirty="0">
                <a:solidFill>
                  <a:srgbClr val="003300"/>
                </a:solidFill>
                <a:hlinkClick r:id="rId10" action="ppaction://hlinksldjump"/>
              </a:rPr>
              <a:t>Miljković</a:t>
            </a:r>
            <a:r>
              <a:rPr lang="sr-Latn-RS" sz="1800" i="0" dirty="0">
                <a:solidFill>
                  <a:srgbClr val="003300"/>
                </a:solidFill>
              </a:rPr>
              <a:t> </a:t>
            </a:r>
            <a:r>
              <a:rPr lang="sr-Latn-RS" sz="1800" i="0" dirty="0" smtClean="0">
                <a:solidFill>
                  <a:srgbClr val="003300"/>
                </a:solidFill>
              </a:rPr>
              <a:t>(</a:t>
            </a:r>
            <a:r>
              <a:rPr lang="sr-Latn-RS" sz="1800" i="0" dirty="0" err="1" smtClean="0">
                <a:solidFill>
                  <a:srgbClr val="003300"/>
                </a:solidFill>
              </a:rPr>
              <a:t>Pharmacokinetics</a:t>
            </a:r>
            <a:r>
              <a:rPr lang="sr-Latn-RS" sz="1800" i="0" dirty="0" smtClean="0">
                <a:solidFill>
                  <a:srgbClr val="003300"/>
                </a:solidFill>
              </a:rPr>
              <a:t> </a:t>
            </a:r>
            <a:r>
              <a:rPr lang="sr-Latn-RS" sz="1800" i="0" dirty="0" err="1">
                <a:solidFill>
                  <a:srgbClr val="003300"/>
                </a:solidFill>
              </a:rPr>
              <a:t>and</a:t>
            </a:r>
            <a:r>
              <a:rPr lang="sr-Latn-RS" sz="1800" i="0" dirty="0">
                <a:solidFill>
                  <a:srgbClr val="003300"/>
                </a:solidFill>
              </a:rPr>
              <a:t> </a:t>
            </a:r>
            <a:r>
              <a:rPr lang="sr-Latn-RS" sz="1800" i="0" dirty="0" err="1" smtClean="0">
                <a:solidFill>
                  <a:srgbClr val="003300"/>
                </a:solidFill>
              </a:rPr>
              <a:t>Clinical</a:t>
            </a:r>
            <a:r>
              <a:rPr lang="sr-Latn-RS" sz="1800" i="0" dirty="0" smtClean="0">
                <a:solidFill>
                  <a:srgbClr val="003300"/>
                </a:solidFill>
              </a:rPr>
              <a:t> </a:t>
            </a:r>
            <a:r>
              <a:rPr lang="sr-Latn-RS" sz="1800" i="0" dirty="0" err="1" smtClean="0">
                <a:solidFill>
                  <a:srgbClr val="003300"/>
                </a:solidFill>
              </a:rPr>
              <a:t>Pharmacy</a:t>
            </a:r>
            <a:r>
              <a:rPr lang="sr-Latn-RS" sz="1800" i="0" dirty="0">
                <a:solidFill>
                  <a:srgbClr val="003300"/>
                </a:solidFill>
              </a:rPr>
              <a:t>)</a:t>
            </a:r>
            <a:endParaRPr lang="sr-Latn-RS" sz="1800" i="0" dirty="0" smtClean="0">
              <a:solidFill>
                <a:srgbClr val="003300"/>
              </a:solidFill>
            </a:endParaRPr>
          </a:p>
          <a:p>
            <a:pPr algn="l"/>
            <a:r>
              <a:rPr lang="sr-Latn-RS" sz="1800" i="0" dirty="0" smtClean="0">
                <a:solidFill>
                  <a:srgbClr val="7030A0"/>
                </a:solidFill>
                <a:hlinkClick r:id="rId11" action="ppaction://hlinksldjump"/>
              </a:rPr>
              <a:t>RG Prof. Miroslav Savić</a:t>
            </a:r>
            <a:r>
              <a:rPr lang="sr-Latn-RS" sz="1800" i="0" dirty="0" smtClean="0">
                <a:solidFill>
                  <a:srgbClr val="7030A0"/>
                </a:solidFill>
              </a:rPr>
              <a:t> (</a:t>
            </a:r>
            <a:r>
              <a:rPr lang="sr-Latn-RS" sz="1800" i="0" dirty="0" err="1" smtClean="0">
                <a:solidFill>
                  <a:srgbClr val="7030A0"/>
                </a:solidFill>
              </a:rPr>
              <a:t>Pharmacology</a:t>
            </a:r>
            <a:r>
              <a:rPr lang="sr-Latn-RS" sz="1800" i="0" dirty="0">
                <a:solidFill>
                  <a:srgbClr val="7030A0"/>
                </a:solidFill>
              </a:rPr>
              <a:t>)</a:t>
            </a:r>
            <a:endParaRPr lang="sr-Latn-RS" sz="1800" i="0" dirty="0" smtClean="0">
              <a:solidFill>
                <a:srgbClr val="7030A0"/>
              </a:solidFill>
            </a:endParaRPr>
          </a:p>
          <a:p>
            <a:pPr algn="l"/>
            <a:r>
              <a:rPr lang="sr-Latn-RS" sz="1800" i="0" dirty="0">
                <a:solidFill>
                  <a:srgbClr val="003300"/>
                </a:solidFill>
                <a:hlinkClick r:id="rId12" action="ppaction://hlinksldjump"/>
              </a:rPr>
              <a:t>R</a:t>
            </a:r>
            <a:r>
              <a:rPr lang="sr-Latn-RS" sz="1800" i="0" dirty="0" smtClean="0">
                <a:solidFill>
                  <a:srgbClr val="003300"/>
                </a:solidFill>
                <a:hlinkClick r:id="rId12" action="ppaction://hlinksldjump"/>
              </a:rPr>
              <a:t>G Prof</a:t>
            </a:r>
            <a:r>
              <a:rPr lang="sr-Latn-RS" sz="1800" i="0" dirty="0">
                <a:solidFill>
                  <a:srgbClr val="003300"/>
                </a:solidFill>
                <a:hlinkClick r:id="rId12" action="ppaction://hlinksldjump"/>
              </a:rPr>
              <a:t>. </a:t>
            </a:r>
            <a:r>
              <a:rPr lang="sr-Latn-RS" sz="1800" i="0" dirty="0" err="1" smtClean="0">
                <a:solidFill>
                  <a:srgbClr val="003300"/>
                </a:solidFill>
                <a:hlinkClick r:id="rId12" action="ppaction://hlinksldjump"/>
              </a:rPr>
              <a:t>Radica</a:t>
            </a:r>
            <a:r>
              <a:rPr lang="sr-Latn-RS" sz="1800" i="0" dirty="0" smtClean="0">
                <a:solidFill>
                  <a:srgbClr val="003300"/>
                </a:solidFill>
                <a:hlinkClick r:id="rId12" action="ppaction://hlinksldjump"/>
              </a:rPr>
              <a:t> Stepanović-Petrović</a:t>
            </a:r>
            <a:r>
              <a:rPr lang="sr-Latn-RS" sz="1800" i="0" dirty="0" smtClean="0">
                <a:solidFill>
                  <a:srgbClr val="003300"/>
                </a:solidFill>
              </a:rPr>
              <a:t> (</a:t>
            </a:r>
            <a:r>
              <a:rPr lang="sr-Latn-RS" sz="1800" i="0" dirty="0" err="1" smtClean="0">
                <a:solidFill>
                  <a:srgbClr val="003300"/>
                </a:solidFill>
              </a:rPr>
              <a:t>Pharmacology</a:t>
            </a:r>
            <a:r>
              <a:rPr lang="sr-Latn-RS" sz="1800" i="0" dirty="0">
                <a:solidFill>
                  <a:srgbClr val="003300"/>
                </a:solidFill>
              </a:rPr>
              <a:t>)</a:t>
            </a:r>
            <a:endParaRPr lang="sr-Latn-RS" sz="1800" i="0" dirty="0" smtClean="0">
              <a:solidFill>
                <a:srgbClr val="003300"/>
              </a:solidFill>
            </a:endParaRPr>
          </a:p>
          <a:p>
            <a:pPr algn="l"/>
            <a:r>
              <a:rPr lang="sr-Latn-RS" sz="1800" i="0" dirty="0">
                <a:solidFill>
                  <a:srgbClr val="7030A0"/>
                </a:solidFill>
                <a:hlinkClick r:id="rId13" action="ppaction://hlinksldjump"/>
              </a:rPr>
              <a:t>RG </a:t>
            </a:r>
            <a:r>
              <a:rPr lang="sr-Latn-RS" sz="1800" i="0" dirty="0" err="1">
                <a:solidFill>
                  <a:srgbClr val="7030A0"/>
                </a:solidFill>
                <a:hlinkClick r:id="rId13" action="ppaction://hlinksldjump"/>
              </a:rPr>
              <a:t>Assoc</a:t>
            </a:r>
            <a:r>
              <a:rPr lang="sr-Latn-RS" sz="1800" i="0" dirty="0">
                <a:solidFill>
                  <a:srgbClr val="7030A0"/>
                </a:solidFill>
                <a:hlinkClick r:id="rId13" action="ppaction://hlinksldjump"/>
              </a:rPr>
              <a:t>. Prof. </a:t>
            </a:r>
            <a:r>
              <a:rPr lang="sr-Latn-RS" sz="1800" i="0" dirty="0" smtClean="0">
                <a:solidFill>
                  <a:srgbClr val="7030A0"/>
                </a:solidFill>
                <a:hlinkClick r:id="rId13" action="ppaction://hlinksldjump"/>
              </a:rPr>
              <a:t>Aleksandra Janošević-</a:t>
            </a:r>
            <a:r>
              <a:rPr lang="sr-Latn-RS" sz="1800" i="0" dirty="0" err="1" smtClean="0">
                <a:solidFill>
                  <a:srgbClr val="7030A0"/>
                </a:solidFill>
                <a:hlinkClick r:id="rId13" action="ppaction://hlinksldjump"/>
              </a:rPr>
              <a:t>Ležaić</a:t>
            </a:r>
            <a:r>
              <a:rPr lang="sr-Latn-RS" sz="1800" i="0" dirty="0">
                <a:solidFill>
                  <a:srgbClr val="7030A0"/>
                </a:solidFill>
              </a:rPr>
              <a:t> </a:t>
            </a:r>
            <a:r>
              <a:rPr lang="sr-Latn-RS" sz="1800" i="0" dirty="0" smtClean="0">
                <a:solidFill>
                  <a:srgbClr val="7030A0"/>
                </a:solidFill>
              </a:rPr>
              <a:t>(</a:t>
            </a:r>
            <a:r>
              <a:rPr lang="sr-Latn-RS" sz="1800" i="0" dirty="0" err="1">
                <a:solidFill>
                  <a:srgbClr val="7030A0"/>
                </a:solidFill>
              </a:rPr>
              <a:t>P</a:t>
            </a:r>
            <a:r>
              <a:rPr lang="sr-Latn-RS" sz="1800" i="0" dirty="0" err="1" smtClean="0">
                <a:solidFill>
                  <a:srgbClr val="7030A0"/>
                </a:solidFill>
              </a:rPr>
              <a:t>hysical</a:t>
            </a:r>
            <a:r>
              <a:rPr lang="sr-Latn-RS" sz="1800" i="0" dirty="0" smtClean="0">
                <a:solidFill>
                  <a:srgbClr val="7030A0"/>
                </a:solidFill>
              </a:rPr>
              <a:t> </a:t>
            </a:r>
            <a:r>
              <a:rPr lang="sr-Latn-RS" sz="1800" i="0" dirty="0" err="1" smtClean="0">
                <a:solidFill>
                  <a:srgbClr val="7030A0"/>
                </a:solidFill>
              </a:rPr>
              <a:t>Chemistry</a:t>
            </a:r>
            <a:r>
              <a:rPr lang="sr-Latn-RS" sz="1800" i="0" dirty="0">
                <a:solidFill>
                  <a:srgbClr val="7030A0"/>
                </a:solidFill>
              </a:rPr>
              <a:t>)</a:t>
            </a:r>
            <a:endParaRPr lang="sr-Latn-RS" sz="1800" i="0" dirty="0" smtClean="0">
              <a:solidFill>
                <a:srgbClr val="7030A0"/>
              </a:solidFill>
            </a:endParaRPr>
          </a:p>
          <a:p>
            <a:pPr algn="l"/>
            <a:r>
              <a:rPr lang="sr-Latn-RS" sz="1800" i="0" dirty="0" smtClean="0">
                <a:solidFill>
                  <a:srgbClr val="003300"/>
                </a:solidFill>
                <a:hlinkClick r:id="rId14" action="ppaction://hlinksldjump"/>
              </a:rPr>
              <a:t>RG Prof</a:t>
            </a:r>
            <a:r>
              <a:rPr lang="sr-Latn-RS" sz="1800" i="0" dirty="0">
                <a:solidFill>
                  <a:srgbClr val="003300"/>
                </a:solidFill>
                <a:hlinkClick r:id="rId14" action="ppaction://hlinksldjump"/>
              </a:rPr>
              <a:t>. </a:t>
            </a:r>
            <a:r>
              <a:rPr lang="sr-Latn-RS" sz="1800" i="0" dirty="0" err="1" smtClean="0">
                <a:solidFill>
                  <a:srgbClr val="003300"/>
                </a:solidFill>
                <a:hlinkClick r:id="rId14" action="ppaction://hlinksldjump"/>
              </a:rPr>
              <a:t>Neli</a:t>
            </a:r>
            <a:r>
              <a:rPr lang="sr-Latn-RS" sz="1800" i="0" dirty="0" smtClean="0">
                <a:solidFill>
                  <a:srgbClr val="003300"/>
                </a:solidFill>
                <a:hlinkClick r:id="rId14" action="ppaction://hlinksldjump"/>
              </a:rPr>
              <a:t> Kristina Todorović </a:t>
            </a:r>
            <a:r>
              <a:rPr lang="sr-Latn-RS" sz="1800" i="0" dirty="0">
                <a:solidFill>
                  <a:srgbClr val="003300"/>
                </a:solidFill>
                <a:hlinkClick r:id="rId14" action="ppaction://hlinksldjump"/>
              </a:rPr>
              <a:t>Vasović</a:t>
            </a:r>
            <a:r>
              <a:rPr lang="sr-Latn-RS" sz="1800" i="0" dirty="0">
                <a:solidFill>
                  <a:srgbClr val="003300"/>
                </a:solidFill>
              </a:rPr>
              <a:t> </a:t>
            </a:r>
            <a:r>
              <a:rPr lang="sr-Latn-RS" sz="1800" i="0" dirty="0" smtClean="0">
                <a:solidFill>
                  <a:srgbClr val="003300"/>
                </a:solidFill>
              </a:rPr>
              <a:t>(</a:t>
            </a:r>
            <a:r>
              <a:rPr lang="sr-Latn-RS" sz="1800" i="0" dirty="0" err="1" smtClean="0">
                <a:solidFill>
                  <a:srgbClr val="003300"/>
                </a:solidFill>
              </a:rPr>
              <a:t>Physics</a:t>
            </a:r>
            <a:r>
              <a:rPr lang="sr-Latn-RS" sz="1800" i="0" dirty="0" smtClean="0">
                <a:solidFill>
                  <a:srgbClr val="003300"/>
                </a:solidFill>
              </a:rPr>
              <a:t> </a:t>
            </a:r>
            <a:r>
              <a:rPr lang="sr-Latn-RS" sz="1800" i="0" dirty="0" err="1">
                <a:solidFill>
                  <a:srgbClr val="003300"/>
                </a:solidFill>
              </a:rPr>
              <a:t>and</a:t>
            </a:r>
            <a:r>
              <a:rPr lang="sr-Latn-RS" sz="1800" i="0" dirty="0">
                <a:solidFill>
                  <a:srgbClr val="003300"/>
                </a:solidFill>
              </a:rPr>
              <a:t> </a:t>
            </a:r>
            <a:r>
              <a:rPr lang="sr-Latn-RS" sz="1800" i="0" dirty="0" err="1" smtClean="0">
                <a:solidFill>
                  <a:srgbClr val="003300"/>
                </a:solidFill>
              </a:rPr>
              <a:t>Mathematics</a:t>
            </a:r>
            <a:r>
              <a:rPr lang="sr-Latn-RS" sz="1800" i="0" dirty="0">
                <a:solidFill>
                  <a:srgbClr val="003300"/>
                </a:solidFill>
              </a:rPr>
              <a:t>)</a:t>
            </a:r>
          </a:p>
          <a:p>
            <a:pPr algn="l"/>
            <a:r>
              <a:rPr lang="sr-Latn-RS" sz="1800" i="0" dirty="0">
                <a:solidFill>
                  <a:srgbClr val="7030A0"/>
                </a:solidFill>
                <a:hlinkClick r:id="rId15" action="ppaction://hlinksldjump"/>
              </a:rPr>
              <a:t>RG </a:t>
            </a:r>
            <a:r>
              <a:rPr lang="sr-Latn-RS" sz="1800" i="0" dirty="0" err="1">
                <a:solidFill>
                  <a:srgbClr val="7030A0"/>
                </a:solidFill>
                <a:hlinkClick r:id="rId15" action="ppaction://hlinksldjump"/>
              </a:rPr>
              <a:t>Asst</a:t>
            </a:r>
            <a:r>
              <a:rPr lang="sr-Latn-RS" sz="1800" i="0" dirty="0">
                <a:solidFill>
                  <a:srgbClr val="7030A0"/>
                </a:solidFill>
                <a:hlinkClick r:id="rId15" action="ppaction://hlinksldjump"/>
              </a:rPr>
              <a:t>. Prof. </a:t>
            </a:r>
            <a:r>
              <a:rPr lang="sr-Latn-RS" sz="1800" i="0" dirty="0" err="1" smtClean="0">
                <a:solidFill>
                  <a:srgbClr val="7030A0"/>
                </a:solidFill>
                <a:hlinkClick r:id="rId15" action="ppaction://hlinksldjump"/>
              </a:rPr>
              <a:t>Marin</a:t>
            </a:r>
            <a:r>
              <a:rPr lang="sr-Latn-RS" sz="1800" i="0" dirty="0" smtClean="0">
                <a:solidFill>
                  <a:srgbClr val="7030A0"/>
                </a:solidFill>
                <a:hlinkClick r:id="rId15" action="ppaction://hlinksldjump"/>
              </a:rPr>
              <a:t> </a:t>
            </a:r>
            <a:r>
              <a:rPr lang="sr-Latn-RS" sz="1800" i="0" dirty="0" err="1" smtClean="0">
                <a:solidFill>
                  <a:srgbClr val="7030A0"/>
                </a:solidFill>
                <a:hlinkClick r:id="rId15" action="ppaction://hlinksldjump"/>
              </a:rPr>
              <a:t>Jukić</a:t>
            </a:r>
            <a:r>
              <a:rPr lang="sr-Latn-RS" sz="1800" i="0" dirty="0" smtClean="0">
                <a:solidFill>
                  <a:srgbClr val="7030A0"/>
                </a:solidFill>
              </a:rPr>
              <a:t> (</a:t>
            </a:r>
            <a:r>
              <a:rPr lang="sr-Latn-RS" sz="1800" i="0" dirty="0" err="1" smtClean="0">
                <a:solidFill>
                  <a:srgbClr val="7030A0"/>
                </a:solidFill>
              </a:rPr>
              <a:t>Physiology</a:t>
            </a:r>
            <a:r>
              <a:rPr lang="sr-Latn-RS" sz="1800" i="0" dirty="0">
                <a:solidFill>
                  <a:srgbClr val="7030A0"/>
                </a:solidFill>
              </a:rPr>
              <a:t>)</a:t>
            </a:r>
            <a:endParaRPr lang="sr-Latn-RS" sz="1800" i="0" dirty="0" smtClean="0">
              <a:solidFill>
                <a:srgbClr val="7030A0"/>
              </a:solidFill>
            </a:endParaRPr>
          </a:p>
          <a:p>
            <a:pPr algn="l"/>
            <a:r>
              <a:rPr lang="sr-Latn-RS" sz="1800" i="0" dirty="0">
                <a:solidFill>
                  <a:srgbClr val="003300"/>
                </a:solidFill>
                <a:hlinkClick r:id="rId16" action="ppaction://hlinksldjump"/>
              </a:rPr>
              <a:t>RG Prof. </a:t>
            </a:r>
            <a:r>
              <a:rPr lang="sr-Latn-RS" sz="1800" i="0" dirty="0" smtClean="0">
                <a:solidFill>
                  <a:srgbClr val="003300"/>
                </a:solidFill>
                <a:hlinkClick r:id="rId16" action="ppaction://hlinksldjump"/>
              </a:rPr>
              <a:t>Vesna </a:t>
            </a:r>
            <a:r>
              <a:rPr lang="sr-Latn-RS" sz="1800" i="0" dirty="0">
                <a:solidFill>
                  <a:srgbClr val="003300"/>
                </a:solidFill>
                <a:hlinkClick r:id="rId16" action="ppaction://hlinksldjump"/>
              </a:rPr>
              <a:t>Pešić</a:t>
            </a:r>
            <a:r>
              <a:rPr lang="sr-Latn-RS" sz="1800" i="0" dirty="0">
                <a:solidFill>
                  <a:srgbClr val="003300"/>
                </a:solidFill>
              </a:rPr>
              <a:t> </a:t>
            </a:r>
            <a:r>
              <a:rPr lang="sr-Latn-RS" sz="1800" i="0" dirty="0" smtClean="0">
                <a:solidFill>
                  <a:srgbClr val="003300"/>
                </a:solidFill>
              </a:rPr>
              <a:t>(</a:t>
            </a:r>
            <a:r>
              <a:rPr lang="sr-Latn-RS" sz="1800" i="0" dirty="0" err="1" smtClean="0">
                <a:solidFill>
                  <a:srgbClr val="003300"/>
                </a:solidFill>
              </a:rPr>
              <a:t>Physiology</a:t>
            </a:r>
            <a:r>
              <a:rPr lang="sr-Latn-RS" sz="1800" i="0" dirty="0">
                <a:solidFill>
                  <a:srgbClr val="003300"/>
                </a:solidFill>
              </a:rPr>
              <a:t>)</a:t>
            </a:r>
            <a:endParaRPr lang="sr-Latn-RS" sz="1800" i="0" dirty="0" smtClean="0">
              <a:solidFill>
                <a:srgbClr val="003300"/>
              </a:solidFill>
            </a:endParaRPr>
          </a:p>
          <a:p>
            <a:pPr algn="l"/>
            <a:r>
              <a:rPr lang="sr-Latn-RS" sz="1800" i="0" dirty="0">
                <a:solidFill>
                  <a:srgbClr val="7030A0"/>
                </a:solidFill>
                <a:hlinkClick r:id="rId17" action="ppaction://hlinksldjump"/>
              </a:rPr>
              <a:t>RG Prof. </a:t>
            </a:r>
            <a:r>
              <a:rPr lang="sr-Latn-RS" sz="1800" i="0" dirty="0" smtClean="0">
                <a:solidFill>
                  <a:srgbClr val="7030A0"/>
                </a:solidFill>
                <a:hlinkClick r:id="rId17" action="ppaction://hlinksldjump"/>
              </a:rPr>
              <a:t>Svetlana </a:t>
            </a:r>
            <a:r>
              <a:rPr lang="sr-Latn-RS" sz="1800" i="0" dirty="0">
                <a:solidFill>
                  <a:srgbClr val="7030A0"/>
                </a:solidFill>
                <a:hlinkClick r:id="rId17" action="ppaction://hlinksldjump"/>
              </a:rPr>
              <a:t>Ignjatović</a:t>
            </a:r>
            <a:r>
              <a:rPr lang="sr-Latn-RS" sz="1800" i="0" dirty="0">
                <a:solidFill>
                  <a:srgbClr val="7030A0"/>
                </a:solidFill>
              </a:rPr>
              <a:t> </a:t>
            </a:r>
            <a:r>
              <a:rPr lang="sr-Latn-RS" sz="1800" i="0" dirty="0" smtClean="0">
                <a:solidFill>
                  <a:srgbClr val="7030A0"/>
                </a:solidFill>
              </a:rPr>
              <a:t>(</a:t>
            </a:r>
            <a:r>
              <a:rPr lang="sr-Latn-RS" sz="1800" i="0" dirty="0" err="1" smtClean="0">
                <a:solidFill>
                  <a:srgbClr val="7030A0"/>
                </a:solidFill>
              </a:rPr>
              <a:t>Medical</a:t>
            </a:r>
            <a:r>
              <a:rPr lang="sr-Latn-RS" sz="1800" i="0" dirty="0" smtClean="0">
                <a:solidFill>
                  <a:srgbClr val="7030A0"/>
                </a:solidFill>
              </a:rPr>
              <a:t> </a:t>
            </a:r>
            <a:r>
              <a:rPr lang="sr-Latn-RS" sz="1800" i="0" dirty="0" err="1">
                <a:solidFill>
                  <a:srgbClr val="7030A0"/>
                </a:solidFill>
              </a:rPr>
              <a:t>Biochemistry</a:t>
            </a:r>
            <a:r>
              <a:rPr lang="sr-Latn-RS" sz="1800" i="0" dirty="0">
                <a:solidFill>
                  <a:srgbClr val="7030A0"/>
                </a:solidFill>
              </a:rPr>
              <a:t>)</a:t>
            </a:r>
            <a:endParaRPr lang="sr-Latn-RS" sz="1800" i="0" dirty="0" smtClean="0">
              <a:solidFill>
                <a:srgbClr val="7030A0"/>
              </a:solidFill>
            </a:endParaRPr>
          </a:p>
          <a:p>
            <a:pPr algn="l"/>
            <a:r>
              <a:rPr lang="sr-Latn-RS" sz="1800" i="0" dirty="0">
                <a:solidFill>
                  <a:srgbClr val="003300"/>
                </a:solidFill>
                <a:hlinkClick r:id="rId18" action="ppaction://hlinksldjump"/>
              </a:rPr>
              <a:t>RG Prof. </a:t>
            </a:r>
            <a:r>
              <a:rPr lang="sr-Latn-RS" sz="1800" i="0" dirty="0" smtClean="0">
                <a:solidFill>
                  <a:srgbClr val="003300"/>
                </a:solidFill>
                <a:hlinkClick r:id="rId18" action="ppaction://hlinksldjump"/>
              </a:rPr>
              <a:t>Jelena Antić </a:t>
            </a:r>
            <a:r>
              <a:rPr lang="sr-Latn-RS" sz="1800" i="0" dirty="0">
                <a:solidFill>
                  <a:srgbClr val="003300"/>
                </a:solidFill>
                <a:hlinkClick r:id="rId18" action="ppaction://hlinksldjump"/>
              </a:rPr>
              <a:t>Stanković</a:t>
            </a:r>
            <a:r>
              <a:rPr lang="sr-Latn-RS" sz="1800" i="0" dirty="0">
                <a:solidFill>
                  <a:srgbClr val="003300"/>
                </a:solidFill>
              </a:rPr>
              <a:t> </a:t>
            </a:r>
            <a:r>
              <a:rPr lang="sr-Latn-RS" sz="1800" i="0" dirty="0" smtClean="0">
                <a:solidFill>
                  <a:srgbClr val="003300"/>
                </a:solidFill>
              </a:rPr>
              <a:t>(</a:t>
            </a:r>
            <a:r>
              <a:rPr lang="sr-Latn-RS" sz="1800" i="0" dirty="0" err="1" smtClean="0">
                <a:solidFill>
                  <a:srgbClr val="003300"/>
                </a:solidFill>
              </a:rPr>
              <a:t>Microbiology</a:t>
            </a:r>
            <a:r>
              <a:rPr lang="sr-Latn-RS" sz="1800" i="0" dirty="0">
                <a:solidFill>
                  <a:srgbClr val="003300"/>
                </a:solidFill>
              </a:rPr>
              <a:t>)</a:t>
            </a:r>
            <a:endParaRPr lang="sr-Latn-RS" sz="1800" i="0" dirty="0" smtClean="0">
              <a:solidFill>
                <a:srgbClr val="003300"/>
              </a:solidFill>
            </a:endParaRPr>
          </a:p>
          <a:p>
            <a:pPr algn="l"/>
            <a:r>
              <a:rPr lang="sr-Latn-RS" sz="1800" i="0" dirty="0">
                <a:solidFill>
                  <a:srgbClr val="7030A0"/>
                </a:solidFill>
                <a:hlinkClick r:id="rId19" action="ppaction://hlinksldjump"/>
              </a:rPr>
              <a:t>R</a:t>
            </a:r>
            <a:r>
              <a:rPr lang="pt-BR" sz="1800" i="0" dirty="0" smtClean="0">
                <a:solidFill>
                  <a:srgbClr val="7030A0"/>
                </a:solidFill>
                <a:hlinkClick r:id="rId19" action="ppaction://hlinksldjump"/>
              </a:rPr>
              <a:t>G</a:t>
            </a:r>
            <a:r>
              <a:rPr lang="sr-Latn-RS" sz="1800" i="0" dirty="0" smtClean="0">
                <a:solidFill>
                  <a:srgbClr val="7030A0"/>
                </a:solidFill>
                <a:hlinkClick r:id="rId19" action="ppaction://hlinksldjump"/>
              </a:rPr>
              <a:t> </a:t>
            </a:r>
            <a:r>
              <a:rPr lang="pt-BR" sz="1800" i="0" dirty="0">
                <a:solidFill>
                  <a:srgbClr val="7030A0"/>
                </a:solidFill>
                <a:hlinkClick r:id="rId19" action="ppaction://hlinksldjump"/>
              </a:rPr>
              <a:t>Prof. </a:t>
            </a:r>
            <a:r>
              <a:rPr lang="pt-BR" sz="1800" i="0" dirty="0" smtClean="0">
                <a:solidFill>
                  <a:srgbClr val="7030A0"/>
                </a:solidFill>
                <a:hlinkClick r:id="rId19" action="ppaction://hlinksldjump"/>
              </a:rPr>
              <a:t>Vladimir Savić</a:t>
            </a:r>
            <a:r>
              <a:rPr lang="sr-Latn-RS" sz="1800" i="0" dirty="0" smtClean="0">
                <a:solidFill>
                  <a:srgbClr val="7030A0"/>
                </a:solidFill>
              </a:rPr>
              <a:t> (</a:t>
            </a:r>
            <a:r>
              <a:rPr lang="sr-Latn-RS" sz="1800" i="0" dirty="0" err="1" smtClean="0">
                <a:solidFill>
                  <a:srgbClr val="7030A0"/>
                </a:solidFill>
              </a:rPr>
              <a:t>Organic</a:t>
            </a:r>
            <a:r>
              <a:rPr lang="sr-Latn-RS" sz="1800" i="0" dirty="0" smtClean="0">
                <a:solidFill>
                  <a:srgbClr val="7030A0"/>
                </a:solidFill>
              </a:rPr>
              <a:t> </a:t>
            </a:r>
            <a:r>
              <a:rPr lang="sr-Latn-RS" sz="1800" i="0" dirty="0" err="1" smtClean="0">
                <a:solidFill>
                  <a:srgbClr val="7030A0"/>
                </a:solidFill>
              </a:rPr>
              <a:t>Chemistry</a:t>
            </a:r>
            <a:r>
              <a:rPr lang="sr-Latn-RS" sz="1800" i="0" dirty="0">
                <a:solidFill>
                  <a:srgbClr val="7030A0"/>
                </a:solidFill>
              </a:rPr>
              <a:t>)</a:t>
            </a:r>
            <a:endParaRPr lang="sr-Latn-RS" sz="1800" i="0" dirty="0" smtClean="0">
              <a:solidFill>
                <a:srgbClr val="7030A0"/>
              </a:solidFill>
            </a:endParaRPr>
          </a:p>
          <a:p>
            <a:pPr algn="l"/>
            <a:r>
              <a:rPr lang="sr-Latn-RS" sz="1800" i="0" dirty="0">
                <a:solidFill>
                  <a:srgbClr val="003300"/>
                </a:solidFill>
                <a:hlinkClick r:id="rId20" action="ppaction://hlinksldjump"/>
              </a:rPr>
              <a:t>RG Prof. </a:t>
            </a:r>
            <a:r>
              <a:rPr lang="sr-Latn-RS" sz="1800" i="0" dirty="0" smtClean="0">
                <a:solidFill>
                  <a:srgbClr val="003300"/>
                </a:solidFill>
                <a:hlinkClick r:id="rId20" action="ppaction://hlinksldjump"/>
              </a:rPr>
              <a:t>Biljana Spremo-</a:t>
            </a:r>
            <a:r>
              <a:rPr lang="sr-Latn-RS" sz="1800" i="0" dirty="0" err="1" smtClean="0">
                <a:solidFill>
                  <a:srgbClr val="003300"/>
                </a:solidFill>
                <a:hlinkClick r:id="rId20" action="ppaction://hlinksldjump"/>
              </a:rPr>
              <a:t>Potparević</a:t>
            </a:r>
            <a:r>
              <a:rPr lang="sr-Latn-RS" sz="1800" i="0" dirty="0">
                <a:solidFill>
                  <a:srgbClr val="003300"/>
                </a:solidFill>
              </a:rPr>
              <a:t> </a:t>
            </a:r>
            <a:r>
              <a:rPr lang="sr-Latn-RS" sz="1800" i="0" dirty="0" smtClean="0">
                <a:solidFill>
                  <a:srgbClr val="003300"/>
                </a:solidFill>
              </a:rPr>
              <a:t>(</a:t>
            </a:r>
            <a:r>
              <a:rPr lang="sr-Latn-RS" sz="1800" i="0" dirty="0" err="1" smtClean="0">
                <a:solidFill>
                  <a:srgbClr val="003300"/>
                </a:solidFill>
              </a:rPr>
              <a:t>Pathobiology</a:t>
            </a:r>
            <a:r>
              <a:rPr lang="sr-Latn-RS" sz="1800" i="0" dirty="0">
                <a:solidFill>
                  <a:srgbClr val="003300"/>
                </a:solidFill>
              </a:rPr>
              <a:t>)</a:t>
            </a:r>
            <a:endParaRPr lang="sr-Latn-RS" sz="1800" i="0" dirty="0" smtClean="0">
              <a:solidFill>
                <a:srgbClr val="003300"/>
              </a:solidFill>
            </a:endParaRPr>
          </a:p>
          <a:p>
            <a:pPr algn="l"/>
            <a:r>
              <a:rPr lang="sr-Latn-RS" sz="1800" i="0" dirty="0">
                <a:solidFill>
                  <a:srgbClr val="7030A0"/>
                </a:solidFill>
                <a:hlinkClick r:id="rId21" action="ppaction://hlinksldjump"/>
              </a:rPr>
              <a:t>RG Prof. </a:t>
            </a:r>
            <a:r>
              <a:rPr lang="sr-Latn-RS" sz="1800" i="0" dirty="0" smtClean="0">
                <a:solidFill>
                  <a:srgbClr val="7030A0"/>
                </a:solidFill>
                <a:hlinkClick r:id="rId21" action="ppaction://hlinksldjump"/>
              </a:rPr>
              <a:t>Gordana </a:t>
            </a:r>
            <a:r>
              <a:rPr lang="sr-Latn-RS" sz="1800" i="0" dirty="0">
                <a:solidFill>
                  <a:srgbClr val="7030A0"/>
                </a:solidFill>
                <a:hlinkClick r:id="rId21" action="ppaction://hlinksldjump"/>
              </a:rPr>
              <a:t>Leposavić</a:t>
            </a:r>
            <a:r>
              <a:rPr lang="sr-Latn-RS" sz="1800" i="0" dirty="0">
                <a:solidFill>
                  <a:srgbClr val="7030A0"/>
                </a:solidFill>
              </a:rPr>
              <a:t> </a:t>
            </a:r>
            <a:r>
              <a:rPr lang="sr-Latn-RS" sz="1800" i="0" dirty="0" smtClean="0">
                <a:solidFill>
                  <a:srgbClr val="7030A0"/>
                </a:solidFill>
              </a:rPr>
              <a:t>(</a:t>
            </a:r>
            <a:r>
              <a:rPr lang="sr-Latn-RS" sz="1800" i="0" dirty="0" err="1" smtClean="0">
                <a:solidFill>
                  <a:srgbClr val="7030A0"/>
                </a:solidFill>
              </a:rPr>
              <a:t>Pathobiology</a:t>
            </a:r>
            <a:r>
              <a:rPr lang="sr-Latn-RS" sz="1800" i="0" dirty="0">
                <a:solidFill>
                  <a:srgbClr val="7030A0"/>
                </a:solidFill>
              </a:rPr>
              <a:t>)</a:t>
            </a:r>
            <a:endParaRPr lang="sr-Latn-RS" sz="1800" i="0" dirty="0" smtClean="0">
              <a:solidFill>
                <a:srgbClr val="7030A0"/>
              </a:solidFill>
            </a:endParaRPr>
          </a:p>
          <a:p>
            <a:pPr algn="l"/>
            <a:r>
              <a:rPr lang="sr-Latn-RS" sz="1800" i="0" dirty="0">
                <a:solidFill>
                  <a:srgbClr val="003300"/>
                </a:solidFill>
                <a:hlinkClick r:id="rId22" action="ppaction://hlinksldjump"/>
              </a:rPr>
              <a:t>RG Prof. </a:t>
            </a:r>
            <a:r>
              <a:rPr lang="sr-Latn-RS" sz="1800" i="0" dirty="0" smtClean="0">
                <a:solidFill>
                  <a:srgbClr val="003300"/>
                </a:solidFill>
                <a:hlinkClick r:id="rId22" action="ppaction://hlinksldjump"/>
              </a:rPr>
              <a:t>Dušanka </a:t>
            </a:r>
            <a:r>
              <a:rPr lang="sr-Latn-RS" sz="1800" i="0" dirty="0" err="1" smtClean="0">
                <a:solidFill>
                  <a:srgbClr val="003300"/>
                </a:solidFill>
                <a:hlinkClick r:id="rId22" action="ppaction://hlinksldjump"/>
              </a:rPr>
              <a:t>Krajnović</a:t>
            </a:r>
            <a:r>
              <a:rPr lang="sr-Latn-RS" sz="1800" i="0" dirty="0">
                <a:solidFill>
                  <a:srgbClr val="003300"/>
                </a:solidFill>
              </a:rPr>
              <a:t> </a:t>
            </a:r>
            <a:r>
              <a:rPr lang="sr-Latn-RS" sz="1800" i="0" dirty="0" smtClean="0">
                <a:solidFill>
                  <a:srgbClr val="003300"/>
                </a:solidFill>
              </a:rPr>
              <a:t>(</a:t>
            </a:r>
            <a:r>
              <a:rPr lang="sr-Latn-RS" sz="1800" i="0" dirty="0" err="1" smtClean="0">
                <a:solidFill>
                  <a:srgbClr val="003300"/>
                </a:solidFill>
              </a:rPr>
              <a:t>Social</a:t>
            </a:r>
            <a:r>
              <a:rPr lang="sr-Latn-RS" sz="1800" i="0" dirty="0" smtClean="0">
                <a:solidFill>
                  <a:srgbClr val="003300"/>
                </a:solidFill>
              </a:rPr>
              <a:t> </a:t>
            </a:r>
            <a:r>
              <a:rPr lang="sr-Latn-RS" sz="1800" i="0" dirty="0" err="1" smtClean="0">
                <a:solidFill>
                  <a:srgbClr val="003300"/>
                </a:solidFill>
              </a:rPr>
              <a:t>Pharmacy</a:t>
            </a:r>
            <a:r>
              <a:rPr lang="sr-Latn-RS" sz="1800" i="0" dirty="0">
                <a:solidFill>
                  <a:srgbClr val="003300"/>
                </a:solidFill>
              </a:rPr>
              <a:t>)</a:t>
            </a:r>
            <a:endParaRPr lang="sr-Latn-RS" sz="1800" i="0" dirty="0" smtClean="0">
              <a:solidFill>
                <a:srgbClr val="003300"/>
              </a:solidFill>
            </a:endParaRPr>
          </a:p>
          <a:p>
            <a:pPr algn="l"/>
            <a:r>
              <a:rPr lang="sr-Latn-RS" sz="1800" i="0" dirty="0">
                <a:solidFill>
                  <a:srgbClr val="7030A0"/>
                </a:solidFill>
                <a:hlinkClick r:id="rId23" action="ppaction://hlinksldjump"/>
              </a:rPr>
              <a:t>RG Prof. </a:t>
            </a:r>
            <a:r>
              <a:rPr lang="sr-Latn-RS" sz="1800" i="0" dirty="0" smtClean="0">
                <a:solidFill>
                  <a:srgbClr val="7030A0"/>
                </a:solidFill>
                <a:hlinkClick r:id="rId23" action="ppaction://hlinksldjump"/>
              </a:rPr>
              <a:t>Biljana Antonijević</a:t>
            </a:r>
            <a:r>
              <a:rPr lang="sr-Latn-RS" sz="1800" i="0" dirty="0">
                <a:solidFill>
                  <a:srgbClr val="7030A0"/>
                </a:solidFill>
              </a:rPr>
              <a:t> </a:t>
            </a:r>
            <a:r>
              <a:rPr lang="sr-Latn-RS" sz="1800" i="0" dirty="0" smtClean="0">
                <a:solidFill>
                  <a:srgbClr val="7030A0"/>
                </a:solidFill>
              </a:rPr>
              <a:t>(</a:t>
            </a:r>
            <a:r>
              <a:rPr lang="sr-Latn-RS" sz="1800" i="0" dirty="0" err="1" smtClean="0">
                <a:solidFill>
                  <a:srgbClr val="7030A0"/>
                </a:solidFill>
              </a:rPr>
              <a:t>Toxicology</a:t>
            </a:r>
            <a:r>
              <a:rPr lang="sr-Latn-RS" sz="1800" i="0" dirty="0">
                <a:solidFill>
                  <a:srgbClr val="7030A0"/>
                </a:solidFill>
              </a:rPr>
              <a:t>)</a:t>
            </a:r>
            <a:endParaRPr lang="sr-Latn-RS" sz="1800" i="0" dirty="0" smtClean="0">
              <a:solidFill>
                <a:srgbClr val="7030A0"/>
              </a:solidFill>
            </a:endParaRPr>
          </a:p>
          <a:p>
            <a:pPr algn="l"/>
            <a:r>
              <a:rPr lang="sr-Latn-RS" sz="1800" i="0" dirty="0">
                <a:solidFill>
                  <a:srgbClr val="003300"/>
                </a:solidFill>
                <a:hlinkClick r:id="rId24" action="ppaction://hlinksldjump"/>
              </a:rPr>
              <a:t>RG </a:t>
            </a:r>
            <a:r>
              <a:rPr lang="sr-Latn-RS" sz="1800" i="0" dirty="0" err="1">
                <a:solidFill>
                  <a:srgbClr val="003300"/>
                </a:solidFill>
                <a:hlinkClick r:id="rId24" action="ppaction://hlinksldjump"/>
              </a:rPr>
              <a:t>Asst</a:t>
            </a:r>
            <a:r>
              <a:rPr lang="sr-Latn-RS" sz="1800" i="0" dirty="0">
                <a:solidFill>
                  <a:srgbClr val="003300"/>
                </a:solidFill>
                <a:hlinkClick r:id="rId24" action="ppaction://hlinksldjump"/>
              </a:rPr>
              <a:t>. Prof. </a:t>
            </a:r>
            <a:r>
              <a:rPr lang="sr-Latn-RS" sz="1800" i="0" dirty="0" smtClean="0">
                <a:solidFill>
                  <a:srgbClr val="003300"/>
                </a:solidFill>
                <a:hlinkClick r:id="rId24" action="ppaction://hlinksldjump"/>
              </a:rPr>
              <a:t>Aleksandra Buha </a:t>
            </a:r>
            <a:r>
              <a:rPr lang="sr-Latn-RS" sz="1800" i="0" dirty="0">
                <a:solidFill>
                  <a:srgbClr val="003300"/>
                </a:solidFill>
                <a:hlinkClick r:id="rId24" action="ppaction://hlinksldjump"/>
              </a:rPr>
              <a:t>Đorđević</a:t>
            </a:r>
            <a:r>
              <a:rPr lang="sr-Latn-RS" sz="1800" i="0" dirty="0">
                <a:solidFill>
                  <a:srgbClr val="003300"/>
                </a:solidFill>
              </a:rPr>
              <a:t> </a:t>
            </a:r>
            <a:r>
              <a:rPr lang="sr-Latn-RS" sz="1800" i="0" dirty="0" smtClean="0">
                <a:solidFill>
                  <a:srgbClr val="003300"/>
                </a:solidFill>
              </a:rPr>
              <a:t>(</a:t>
            </a:r>
            <a:r>
              <a:rPr lang="sr-Latn-RS" sz="1800" i="0" dirty="0" err="1" smtClean="0">
                <a:solidFill>
                  <a:srgbClr val="003300"/>
                </a:solidFill>
              </a:rPr>
              <a:t>Toxicology</a:t>
            </a:r>
            <a:r>
              <a:rPr lang="sr-Latn-RS" sz="1800" i="0" dirty="0">
                <a:solidFill>
                  <a:srgbClr val="003300"/>
                </a:solidFill>
              </a:rPr>
              <a:t>)</a:t>
            </a:r>
            <a:endParaRPr lang="sr-Latn-RS" sz="1800" i="0" dirty="0" smtClean="0">
              <a:solidFill>
                <a:srgbClr val="003300"/>
              </a:solidFill>
            </a:endParaRPr>
          </a:p>
        </p:txBody>
      </p:sp>
    </p:spTree>
    <p:extLst>
      <p:ext uri="{BB962C8B-B14F-4D97-AF65-F5344CB8AC3E}">
        <p14:creationId xmlns:p14="http://schemas.microsoft.com/office/powerpoint/2010/main" val="1326444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4287" y="810196"/>
            <a:ext cx="6827007" cy="9874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3300"/>
                </a:solidFill>
                <a:effectLst/>
                <a:uFillTx/>
                <a:latin typeface="Gill Sans Light (Body)"/>
                <a:sym typeface="Gill Sans Light"/>
              </a:rPr>
              <a:t>University of Belgrade - Faculty</a:t>
            </a:r>
            <a:r>
              <a:rPr kumimoji="0" lang="en-US" sz="1800" b="0" i="0" u="none" strike="noStrike" cap="none" spc="0" normalizeH="0" dirty="0" smtClean="0">
                <a:ln>
                  <a:noFill/>
                </a:ln>
                <a:solidFill>
                  <a:srgbClr val="003300"/>
                </a:solidFill>
                <a:effectLst/>
                <a:uFillTx/>
                <a:latin typeface="Gill Sans Light (Body)"/>
                <a:sym typeface="Gill Sans Light"/>
              </a:rPr>
              <a:t> of Pharmacy is/was involved in realization of</a:t>
            </a:r>
            <a:r>
              <a:rPr kumimoji="0" lang="en-US" sz="1800" b="0" i="0" u="none" strike="noStrike" cap="none" spc="0" normalizeH="0" baseline="0" dirty="0" smtClean="0">
                <a:ln>
                  <a:noFill/>
                </a:ln>
                <a:solidFill>
                  <a:srgbClr val="003300"/>
                </a:solidFill>
                <a:effectLst/>
                <a:uFillTx/>
                <a:latin typeface="Gill Sans Light (Body)"/>
                <a:sym typeface="Gill Sans Light"/>
              </a:rPr>
              <a:t>:</a:t>
            </a:r>
          </a:p>
          <a:p>
            <a:pPr marL="0" marR="0" indent="0" algn="l" defTabSz="584200" rtl="0" fontAlgn="auto" latinLnBrk="0" hangingPunct="0">
              <a:lnSpc>
                <a:spcPct val="100000"/>
              </a:lnSpc>
              <a:spcBef>
                <a:spcPts val="0"/>
              </a:spcBef>
              <a:spcAft>
                <a:spcPts val="0"/>
              </a:spcAft>
              <a:buClrTx/>
              <a:buSzTx/>
              <a:buFontTx/>
              <a:buNone/>
              <a:tabLst/>
            </a:pPr>
            <a:endParaRPr kumimoji="0" lang="sr-Latn-RS" sz="500" b="0" i="0" u="none" strike="noStrike" cap="none" spc="0" normalizeH="0" baseline="0" dirty="0">
              <a:ln>
                <a:noFill/>
              </a:ln>
              <a:solidFill>
                <a:srgbClr val="003300"/>
              </a:solidFill>
              <a:effectLst/>
              <a:uFillTx/>
              <a:latin typeface="Gill Sans Light (Body)"/>
              <a:sym typeface="Gill Sans Light"/>
            </a:endParaRPr>
          </a:p>
          <a:p>
            <a:pPr marL="342900" indent="-342900" algn="l">
              <a:buFont typeface="Wingdings" pitchFamily="2" charset="2"/>
              <a:buChar char="v"/>
            </a:pPr>
            <a:r>
              <a:rPr kumimoji="0" lang="sr-Latn-RS" sz="1800" b="1" i="0" u="none" strike="noStrike" cap="none" spc="0" normalizeH="0" baseline="0" dirty="0">
                <a:ln>
                  <a:noFill/>
                </a:ln>
                <a:solidFill>
                  <a:srgbClr val="7030A0"/>
                </a:solidFill>
                <a:effectLst/>
                <a:uFillTx/>
                <a:latin typeface="Gill Sans Light (Body)"/>
                <a:sym typeface="Gill Sans Light"/>
              </a:rPr>
              <a:t>2</a:t>
            </a:r>
            <a:r>
              <a:rPr kumimoji="0" lang="sr-Latn-RS" sz="1800" b="0" i="0" u="none" strike="noStrike" cap="none" spc="0" normalizeH="0" baseline="0" dirty="0">
                <a:ln>
                  <a:noFill/>
                </a:ln>
                <a:solidFill>
                  <a:srgbClr val="7030A0"/>
                </a:solidFill>
                <a:effectLst/>
                <a:uFillTx/>
                <a:latin typeface="Gill Sans Light (Body)"/>
                <a:sym typeface="Gill Sans Light"/>
              </a:rPr>
              <a:t> </a:t>
            </a:r>
            <a:r>
              <a:rPr kumimoji="0" lang="en-US" sz="1800" b="0" i="0" u="none" strike="noStrike" cap="none" spc="0" normalizeH="0" baseline="0" dirty="0" smtClean="0">
                <a:ln>
                  <a:noFill/>
                </a:ln>
                <a:solidFill>
                  <a:srgbClr val="003300"/>
                </a:solidFill>
                <a:effectLst/>
                <a:uFillTx/>
                <a:latin typeface="Gill Sans Light (Body)"/>
                <a:sym typeface="Gill Sans Light"/>
              </a:rPr>
              <a:t>projects from the program</a:t>
            </a:r>
            <a:r>
              <a:rPr kumimoji="0" lang="sr-Latn-RS" sz="1800" b="0" i="0" u="none" strike="noStrike" cap="none" spc="0" normalizeH="0" baseline="0" dirty="0" smtClean="0">
                <a:ln>
                  <a:noFill/>
                </a:ln>
                <a:solidFill>
                  <a:srgbClr val="003300"/>
                </a:solidFill>
                <a:effectLst/>
                <a:uFillTx/>
                <a:latin typeface="Gill Sans Light (Body)"/>
                <a:sym typeface="Gill Sans Light"/>
              </a:rPr>
              <a:t> </a:t>
            </a:r>
            <a:r>
              <a:rPr kumimoji="0" lang="sr-Latn-RS" sz="1800" b="1" i="0" u="none" strike="noStrike" cap="none" spc="0" normalizeH="0" baseline="0" dirty="0">
                <a:ln>
                  <a:noFill/>
                </a:ln>
                <a:solidFill>
                  <a:srgbClr val="7030A0"/>
                </a:solidFill>
                <a:effectLst/>
                <a:uFillTx/>
                <a:latin typeface="Gill Sans Light (Body)"/>
                <a:sym typeface="Gill Sans Light"/>
              </a:rPr>
              <a:t>Horizon</a:t>
            </a:r>
            <a:r>
              <a:rPr kumimoji="0" lang="sr-Latn-RS" sz="1800" b="1" i="0" u="none" strike="noStrike" cap="none" spc="0" normalizeH="0" dirty="0">
                <a:ln>
                  <a:noFill/>
                </a:ln>
                <a:solidFill>
                  <a:srgbClr val="7030A0"/>
                </a:solidFill>
                <a:effectLst/>
                <a:uFillTx/>
                <a:latin typeface="Gill Sans Light (Body)"/>
                <a:sym typeface="Gill Sans Light"/>
              </a:rPr>
              <a:t> 2020</a:t>
            </a:r>
            <a:r>
              <a:rPr kumimoji="0" lang="sr-Latn-RS" sz="1800" b="0" i="0" u="none" strike="noStrike" cap="none" spc="0" normalizeH="0" dirty="0">
                <a:ln>
                  <a:noFill/>
                </a:ln>
                <a:solidFill>
                  <a:srgbClr val="7030A0"/>
                </a:solidFill>
                <a:effectLst/>
                <a:uFillTx/>
                <a:latin typeface="Gill Sans Light (Body)"/>
                <a:sym typeface="Gill Sans Light"/>
              </a:rPr>
              <a:t> </a:t>
            </a:r>
            <a:br>
              <a:rPr kumimoji="0" lang="sr-Latn-RS" sz="1800" b="0" i="0" u="none" strike="noStrike" cap="none" spc="0" normalizeH="0" dirty="0">
                <a:ln>
                  <a:noFill/>
                </a:ln>
                <a:solidFill>
                  <a:srgbClr val="7030A0"/>
                </a:solidFill>
                <a:effectLst/>
                <a:uFillTx/>
                <a:latin typeface="Gill Sans Light (Body)"/>
                <a:sym typeface="Gill Sans Light"/>
              </a:rPr>
            </a:br>
            <a:r>
              <a:rPr lang="sr-Latn-RS" sz="1800" i="0" dirty="0" smtClean="0">
                <a:solidFill>
                  <a:srgbClr val="003300"/>
                </a:solidFill>
                <a:latin typeface="Gill Sans Light (Body)"/>
              </a:rPr>
              <a:t>(</a:t>
            </a:r>
            <a:r>
              <a:rPr lang="en-US" sz="1800" i="0" dirty="0" err="1" smtClean="0">
                <a:solidFill>
                  <a:srgbClr val="003300"/>
                </a:solidFill>
                <a:latin typeface="Gill Sans Light (Body)"/>
                <a:hlinkClick r:id="rId2" action="ppaction://hlinksldjump"/>
              </a:rPr>
              <a:t>Pr</a:t>
            </a:r>
            <a:r>
              <a:rPr lang="sr-Latn-RS" sz="1800" i="0" dirty="0" err="1" smtClean="0">
                <a:solidFill>
                  <a:srgbClr val="003300"/>
                </a:solidFill>
                <a:latin typeface="Gill Sans Light (Body)"/>
                <a:hlinkClick r:id="rId2" action="ppaction://hlinksldjump"/>
              </a:rPr>
              <a:t>of</a:t>
            </a:r>
            <a:r>
              <a:rPr lang="sr-Latn-RS" sz="1800" i="0" dirty="0">
                <a:solidFill>
                  <a:srgbClr val="003300"/>
                </a:solidFill>
                <a:latin typeface="Gill Sans Light (Body)"/>
                <a:hlinkClick r:id="rId2" action="ppaction://hlinksldjump"/>
              </a:rPr>
              <a:t>.</a:t>
            </a:r>
            <a:r>
              <a:rPr lang="sr-Latn-RS" sz="1800" i="0" dirty="0" smtClean="0">
                <a:solidFill>
                  <a:srgbClr val="003300"/>
                </a:solidFill>
                <a:latin typeface="Gill Sans Light (Body)"/>
                <a:hlinkClick r:id="rId2" action="ppaction://hlinksldjump"/>
              </a:rPr>
              <a:t> Miroslav Savić</a:t>
            </a:r>
            <a:r>
              <a:rPr lang="sr-Latn-RS" sz="1800" i="0" dirty="0" smtClean="0">
                <a:solidFill>
                  <a:srgbClr val="003300"/>
                </a:solidFill>
                <a:latin typeface="Gill Sans Light (Body)"/>
              </a:rPr>
              <a:t>, </a:t>
            </a:r>
            <a:r>
              <a:rPr lang="en-US" sz="1800" i="0" dirty="0" err="1" smtClean="0">
                <a:solidFill>
                  <a:srgbClr val="7030A0"/>
                </a:solidFill>
                <a:latin typeface="Gill Sans Light (Body)"/>
                <a:hlinkClick r:id="rId3" action="ppaction://hlinksldjump"/>
              </a:rPr>
              <a:t>Asst</a:t>
            </a:r>
            <a:r>
              <a:rPr lang="sr-Latn-RS" sz="1800" i="0" dirty="0" smtClean="0">
                <a:solidFill>
                  <a:srgbClr val="7030A0"/>
                </a:solidFill>
                <a:latin typeface="Gill Sans Light (Body)"/>
                <a:hlinkClick r:id="rId3" action="ppaction://hlinksldjump"/>
              </a:rPr>
              <a:t>.</a:t>
            </a:r>
            <a:r>
              <a:rPr lang="en-US" sz="1800" i="0" dirty="0" smtClean="0">
                <a:solidFill>
                  <a:srgbClr val="7030A0"/>
                </a:solidFill>
                <a:latin typeface="Gill Sans Light (Body)"/>
                <a:hlinkClick r:id="rId3" action="ppaction://hlinksldjump"/>
              </a:rPr>
              <a:t> Prof</a:t>
            </a:r>
            <a:r>
              <a:rPr lang="sr-Latn-RS" sz="1800" i="0" dirty="0" smtClean="0">
                <a:solidFill>
                  <a:srgbClr val="7030A0"/>
                </a:solidFill>
                <a:latin typeface="Gill Sans Light (Body)"/>
                <a:hlinkClick r:id="rId3" action="ppaction://hlinksldjump"/>
              </a:rPr>
              <a:t>.</a:t>
            </a:r>
            <a:r>
              <a:rPr kumimoji="0" lang="sr-Latn-RS" sz="1800" b="0" i="0" u="none" strike="noStrike" cap="none" spc="0" normalizeH="0" dirty="0" smtClean="0">
                <a:ln>
                  <a:noFill/>
                </a:ln>
                <a:solidFill>
                  <a:srgbClr val="7030A0"/>
                </a:solidFill>
                <a:effectLst/>
                <a:uFillTx/>
                <a:latin typeface="Gill Sans Light (Body)"/>
                <a:sym typeface="Gill Sans Light"/>
                <a:hlinkClick r:id="rId3" action="ppaction://hlinksldjump"/>
              </a:rPr>
              <a:t> </a:t>
            </a:r>
            <a:r>
              <a:rPr kumimoji="0" lang="sr-Latn-RS" sz="1800" b="0" i="0" u="none" strike="noStrike" cap="none" spc="0" normalizeH="0" dirty="0">
                <a:ln>
                  <a:noFill/>
                </a:ln>
                <a:solidFill>
                  <a:srgbClr val="7030A0"/>
                </a:solidFill>
                <a:effectLst/>
                <a:uFillTx/>
                <a:latin typeface="Gill Sans Light (Body)"/>
                <a:sym typeface="Gill Sans Light"/>
                <a:hlinkClick r:id="rId3" action="ppaction://hlinksldjump"/>
              </a:rPr>
              <a:t>Marin </a:t>
            </a:r>
            <a:r>
              <a:rPr kumimoji="0" lang="sr-Latn-RS" sz="1800" b="0" i="0" u="none" strike="noStrike" cap="none" spc="0" normalizeH="0" dirty="0" smtClean="0">
                <a:ln>
                  <a:noFill/>
                </a:ln>
                <a:solidFill>
                  <a:srgbClr val="7030A0"/>
                </a:solidFill>
                <a:effectLst/>
                <a:uFillTx/>
                <a:latin typeface="Gill Sans Light (Body)"/>
                <a:sym typeface="Gill Sans Light"/>
                <a:hlinkClick r:id="rId3" action="ppaction://hlinksldjump"/>
              </a:rPr>
              <a:t>Jukić</a:t>
            </a:r>
            <a:r>
              <a:rPr kumimoji="0" lang="sr-Latn-RS" sz="1800" b="0" i="0" u="none" strike="noStrike" cap="none" spc="0" normalizeH="0" dirty="0" smtClean="0">
                <a:ln>
                  <a:noFill/>
                </a:ln>
                <a:solidFill>
                  <a:srgbClr val="003300"/>
                </a:solidFill>
                <a:effectLst/>
                <a:uFillTx/>
                <a:latin typeface="Gill Sans Light (Body)"/>
                <a:sym typeface="Gill Sans Light"/>
              </a:rPr>
              <a:t>),</a:t>
            </a:r>
            <a:endParaRPr kumimoji="0" lang="sr-Latn-RS" sz="1800" b="0" i="0" u="none" strike="noStrike" cap="none" spc="0" normalizeH="0" dirty="0">
              <a:ln>
                <a:noFill/>
              </a:ln>
              <a:solidFill>
                <a:srgbClr val="003300"/>
              </a:solidFill>
              <a:effectLst/>
              <a:uFillTx/>
              <a:latin typeface="Gill Sans Light (Body)"/>
              <a:sym typeface="Gill Sans Light"/>
            </a:endParaRPr>
          </a:p>
          <a:p>
            <a:pPr marL="342900" indent="-342900" algn="l">
              <a:buFont typeface="Wingdings" pitchFamily="2" charset="2"/>
              <a:buChar char="v"/>
            </a:pPr>
            <a:r>
              <a:rPr lang="sr-Latn-RS" sz="1800" b="1" i="0" dirty="0" smtClean="0">
                <a:solidFill>
                  <a:srgbClr val="7030A0"/>
                </a:solidFill>
                <a:latin typeface="Gill Sans Light (Body)"/>
              </a:rPr>
              <a:t>27 COST </a:t>
            </a:r>
            <a:r>
              <a:rPr lang="sr-Latn-RS" sz="1800" i="0" dirty="0">
                <a:solidFill>
                  <a:srgbClr val="003300"/>
                </a:solidFill>
                <a:latin typeface="Gill Sans Light (Body)"/>
              </a:rPr>
              <a:t>(</a:t>
            </a:r>
            <a:r>
              <a:rPr lang="en-US" sz="1800" i="0" dirty="0">
                <a:solidFill>
                  <a:srgbClr val="003300"/>
                </a:solidFill>
                <a:latin typeface="Gill Sans Light (Body)"/>
              </a:rPr>
              <a:t>European Cooperation in Science and Technology</a:t>
            </a:r>
            <a:r>
              <a:rPr lang="sr-Latn-RS" sz="1800" i="0" dirty="0">
                <a:solidFill>
                  <a:srgbClr val="003300"/>
                </a:solidFill>
                <a:latin typeface="Gill Sans Light (Body)"/>
              </a:rPr>
              <a:t>) </a:t>
            </a:r>
            <a:r>
              <a:rPr lang="sr-Latn-RS" sz="1800" i="0" dirty="0" smtClean="0">
                <a:solidFill>
                  <a:srgbClr val="003300"/>
                </a:solidFill>
                <a:latin typeface="Gill Sans Light (Body)"/>
              </a:rPr>
              <a:t>actions (</a:t>
            </a:r>
            <a:r>
              <a:rPr lang="sr-Latn-RS" sz="1800" i="0" dirty="0" smtClean="0">
                <a:solidFill>
                  <a:srgbClr val="003300"/>
                </a:solidFill>
                <a:latin typeface="Gill Sans Light (Body)"/>
                <a:hlinkClick r:id="rId4"/>
              </a:rPr>
              <a:t>link</a:t>
            </a:r>
            <a:r>
              <a:rPr lang="sr-Latn-RS" sz="1800" i="0" dirty="0" smtClean="0">
                <a:solidFill>
                  <a:srgbClr val="003300"/>
                </a:solidFill>
                <a:latin typeface="Gill Sans Light (Body)"/>
              </a:rPr>
              <a:t>),</a:t>
            </a:r>
          </a:p>
          <a:p>
            <a:pPr marL="342900" indent="-342900" algn="l">
              <a:buFont typeface="Wingdings" pitchFamily="2" charset="2"/>
              <a:buChar char="v"/>
            </a:pPr>
            <a:r>
              <a:rPr lang="sr-Latn-RS" sz="1800" b="1" i="0" dirty="0" smtClean="0">
                <a:solidFill>
                  <a:srgbClr val="7030A0"/>
                </a:solidFill>
                <a:latin typeface="Gill Sans Light (Body)"/>
              </a:rPr>
              <a:t>1 </a:t>
            </a:r>
            <a:r>
              <a:rPr lang="sr-Latn-RS" sz="1800" b="1" i="0" dirty="0" err="1" smtClean="0">
                <a:solidFill>
                  <a:srgbClr val="7030A0"/>
                </a:solidFill>
                <a:latin typeface="Gill Sans Light (Body)"/>
              </a:rPr>
              <a:t>Research</a:t>
            </a:r>
            <a:r>
              <a:rPr lang="sr-Latn-RS" sz="1800" b="1" i="0" dirty="0" smtClean="0">
                <a:solidFill>
                  <a:srgbClr val="7030A0"/>
                </a:solidFill>
                <a:latin typeface="Gill Sans Light (Body)"/>
              </a:rPr>
              <a:t> </a:t>
            </a:r>
            <a:r>
              <a:rPr lang="sr-Latn-RS" sz="1800" b="1" i="0" dirty="0" err="1" smtClean="0">
                <a:solidFill>
                  <a:srgbClr val="7030A0"/>
                </a:solidFill>
                <a:latin typeface="Gill Sans Light (Body)"/>
              </a:rPr>
              <a:t>and</a:t>
            </a:r>
            <a:r>
              <a:rPr lang="sr-Latn-RS" sz="1800" b="1" i="0" dirty="0" smtClean="0">
                <a:solidFill>
                  <a:srgbClr val="7030A0"/>
                </a:solidFill>
                <a:latin typeface="Gill Sans Light (Body)"/>
              </a:rPr>
              <a:t> </a:t>
            </a:r>
            <a:r>
              <a:rPr lang="sr-Latn-RS" sz="1800" b="1" i="0" dirty="0" err="1" smtClean="0">
                <a:solidFill>
                  <a:srgbClr val="7030A0"/>
                </a:solidFill>
                <a:latin typeface="Gill Sans Light (Body)"/>
              </a:rPr>
              <a:t>development</a:t>
            </a:r>
            <a:r>
              <a:rPr lang="sr-Latn-RS" sz="1800" b="1" i="0" dirty="0" smtClean="0">
                <a:solidFill>
                  <a:srgbClr val="7030A0"/>
                </a:solidFill>
                <a:latin typeface="Gill Sans Light (Body)"/>
              </a:rPr>
              <a:t> </a:t>
            </a:r>
            <a:r>
              <a:rPr lang="sr-Latn-RS" sz="1800" b="1" i="0" dirty="0" err="1" smtClean="0">
                <a:solidFill>
                  <a:srgbClr val="7030A0"/>
                </a:solidFill>
                <a:latin typeface="Gill Sans Light (Body)"/>
              </a:rPr>
              <a:t>project</a:t>
            </a:r>
            <a:r>
              <a:rPr lang="sr-Latn-RS" sz="1800" b="1" i="0" dirty="0" smtClean="0">
                <a:solidFill>
                  <a:srgbClr val="7030A0"/>
                </a:solidFill>
                <a:latin typeface="Gill Sans Light (Body)"/>
              </a:rPr>
              <a:t> </a:t>
            </a:r>
            <a:r>
              <a:rPr lang="sr-Latn-RS" sz="1800" b="1" i="0" dirty="0" err="1" smtClean="0">
                <a:solidFill>
                  <a:srgbClr val="7030A0"/>
                </a:solidFill>
                <a:latin typeface="Gill Sans Light (Body)"/>
              </a:rPr>
              <a:t>with</a:t>
            </a:r>
            <a:r>
              <a:rPr lang="sr-Latn-RS" sz="1800" i="0" dirty="0" smtClean="0">
                <a:solidFill>
                  <a:srgbClr val="003300"/>
                </a:solidFill>
                <a:latin typeface="Gill Sans Light (Body)"/>
              </a:rPr>
              <a:t> </a:t>
            </a:r>
            <a:r>
              <a:rPr lang="sr-Latn-RS" sz="1800" b="1" i="0" dirty="0" err="1">
                <a:solidFill>
                  <a:srgbClr val="7030A0"/>
                </a:solidFill>
                <a:latin typeface="Gill Sans Light (Body)"/>
              </a:rPr>
              <a:t>People's</a:t>
            </a:r>
            <a:r>
              <a:rPr lang="sr-Latn-RS" sz="1800" b="1" i="0" dirty="0">
                <a:solidFill>
                  <a:srgbClr val="7030A0"/>
                </a:solidFill>
                <a:latin typeface="Gill Sans Light (Body)"/>
              </a:rPr>
              <a:t> </a:t>
            </a:r>
            <a:r>
              <a:rPr lang="sr-Latn-RS" sz="1800" b="1" i="0" dirty="0" err="1">
                <a:solidFill>
                  <a:srgbClr val="7030A0"/>
                </a:solidFill>
                <a:latin typeface="Gill Sans Light (Body)"/>
              </a:rPr>
              <a:t>Republic</a:t>
            </a:r>
            <a:r>
              <a:rPr lang="sr-Latn-RS" sz="1800" b="1" i="0" dirty="0">
                <a:solidFill>
                  <a:srgbClr val="7030A0"/>
                </a:solidFill>
                <a:latin typeface="Gill Sans Light (Body)"/>
              </a:rPr>
              <a:t> of </a:t>
            </a:r>
            <a:r>
              <a:rPr lang="sr-Latn-RS" sz="1800" b="1" i="0" dirty="0" err="1">
                <a:solidFill>
                  <a:srgbClr val="7030A0"/>
                </a:solidFill>
                <a:latin typeface="Gill Sans Light (Body)"/>
              </a:rPr>
              <a:t>China</a:t>
            </a:r>
            <a:r>
              <a:rPr lang="sr-Latn-RS" sz="1800" b="1" i="0" dirty="0">
                <a:solidFill>
                  <a:srgbClr val="7030A0"/>
                </a:solidFill>
                <a:latin typeface="Gill Sans Light (Body)"/>
              </a:rPr>
              <a:t> </a:t>
            </a:r>
            <a:r>
              <a:rPr lang="sr-Latn-RS" sz="1800" i="0" dirty="0" smtClean="0">
                <a:solidFill>
                  <a:srgbClr val="0000CC"/>
                </a:solidFill>
                <a:latin typeface="Gill Sans Light (Body)"/>
              </a:rPr>
              <a:t>(</a:t>
            </a:r>
            <a:r>
              <a:rPr lang="en-US" sz="1800" i="0" dirty="0">
                <a:solidFill>
                  <a:srgbClr val="0000CC"/>
                </a:solidFill>
                <a:latin typeface="Gill Sans Light (Body)"/>
                <a:hlinkClick r:id="rId5" action="ppaction://hlinksldjump"/>
              </a:rPr>
              <a:t>Assoc. Prof.</a:t>
            </a:r>
            <a:r>
              <a:rPr lang="sr-Latn-RS" sz="1800" i="0" dirty="0">
                <a:solidFill>
                  <a:srgbClr val="0000CC"/>
                </a:solidFill>
                <a:latin typeface="Gill Sans Light (Body)"/>
                <a:hlinkClick r:id="rId5" action="ppaction://hlinksldjump"/>
              </a:rPr>
              <a:t> </a:t>
            </a:r>
            <a:r>
              <a:rPr lang="sr-Latn-RS" sz="1800" i="0" dirty="0" smtClean="0">
                <a:solidFill>
                  <a:srgbClr val="0000CC"/>
                </a:solidFill>
                <a:latin typeface="Gill Sans Light (Body)"/>
                <a:hlinkClick r:id="rId5" action="ppaction://hlinksldjump"/>
              </a:rPr>
              <a:t>Danijela Đukić Ćosić/RG Prof. Biljana Antonijević</a:t>
            </a:r>
            <a:r>
              <a:rPr lang="sr-Latn-RS" sz="1800" i="0" dirty="0" smtClean="0">
                <a:solidFill>
                  <a:srgbClr val="0000CC"/>
                </a:solidFill>
                <a:latin typeface="Gill Sans Light (Body)"/>
              </a:rPr>
              <a:t>)</a:t>
            </a:r>
            <a:endParaRPr lang="sr-Latn-RS" sz="1800" i="0" dirty="0">
              <a:solidFill>
                <a:srgbClr val="0000CC"/>
              </a:solidFill>
              <a:latin typeface="Gill Sans Light (Body)"/>
            </a:endParaRPr>
          </a:p>
          <a:p>
            <a:pPr marL="342900" indent="-342900" algn="l">
              <a:buFont typeface="Wingdings" pitchFamily="2" charset="2"/>
              <a:buChar char="v"/>
            </a:pPr>
            <a:r>
              <a:rPr lang="sr-Latn-RS" sz="1800" b="1" i="0" dirty="0">
                <a:solidFill>
                  <a:srgbClr val="7030A0"/>
                </a:solidFill>
                <a:latin typeface="Gill Sans Light (Body)"/>
              </a:rPr>
              <a:t>2 CEEPUS </a:t>
            </a:r>
            <a:r>
              <a:rPr lang="sr-Latn-RS" sz="1800" i="0" dirty="0">
                <a:solidFill>
                  <a:srgbClr val="003300"/>
                </a:solidFill>
                <a:latin typeface="Gill Sans Light (Body)"/>
              </a:rPr>
              <a:t>(</a:t>
            </a:r>
            <a:r>
              <a:rPr lang="en-US" sz="1800" i="0" dirty="0">
                <a:solidFill>
                  <a:srgbClr val="003300"/>
                </a:solidFill>
                <a:latin typeface="Gill Sans Light (Body)"/>
              </a:rPr>
              <a:t>Central European Exchange Program for University Studies</a:t>
            </a:r>
            <a:r>
              <a:rPr lang="sr-Latn-RS" sz="1800" i="0" dirty="0">
                <a:solidFill>
                  <a:srgbClr val="003300"/>
                </a:solidFill>
                <a:latin typeface="Gill Sans Light (Body)"/>
              </a:rPr>
              <a:t>) </a:t>
            </a:r>
            <a:r>
              <a:rPr lang="sr-Latn-RS" sz="1800" i="0" dirty="0" err="1" smtClean="0">
                <a:solidFill>
                  <a:srgbClr val="003300"/>
                </a:solidFill>
                <a:latin typeface="Gill Sans Light (Body)"/>
              </a:rPr>
              <a:t>projects</a:t>
            </a:r>
            <a:r>
              <a:rPr lang="sr-Latn-RS" sz="1800" i="0" dirty="0" smtClean="0">
                <a:solidFill>
                  <a:srgbClr val="003300"/>
                </a:solidFill>
                <a:latin typeface="Gill Sans Light (Body)"/>
              </a:rPr>
              <a:t> (</a:t>
            </a:r>
            <a:r>
              <a:rPr lang="en-US" sz="1800" i="0" dirty="0" smtClean="0">
                <a:solidFill>
                  <a:srgbClr val="003300"/>
                </a:solidFill>
                <a:latin typeface="Gill Sans Light (Body)"/>
              </a:rPr>
              <a:t>Prof</a:t>
            </a:r>
            <a:r>
              <a:rPr lang="sr-Latn-RS" sz="1800" i="0" dirty="0" smtClean="0">
                <a:solidFill>
                  <a:srgbClr val="003300"/>
                </a:solidFill>
                <a:latin typeface="Gill Sans Light (Body)"/>
              </a:rPr>
              <a:t>. </a:t>
            </a:r>
            <a:r>
              <a:rPr lang="sr-Latn-RS" sz="1800" i="0" dirty="0">
                <a:solidFill>
                  <a:srgbClr val="003300"/>
                </a:solidFill>
                <a:latin typeface="Gill Sans Light (Body)"/>
              </a:rPr>
              <a:t>Jelena Kotur Stevuljević, </a:t>
            </a:r>
            <a:r>
              <a:rPr lang="en-US" sz="1800" i="0" dirty="0" smtClean="0">
                <a:solidFill>
                  <a:srgbClr val="003300"/>
                </a:solidFill>
                <a:latin typeface="Gill Sans Light (Body)"/>
                <a:hlinkClick r:id="rId6" action="ppaction://hlinksldjump"/>
              </a:rPr>
              <a:t>P</a:t>
            </a:r>
            <a:r>
              <a:rPr lang="sr-Latn-RS" sz="1800" i="0" dirty="0" err="1" smtClean="0">
                <a:solidFill>
                  <a:srgbClr val="003300"/>
                </a:solidFill>
                <a:latin typeface="Gill Sans Light (Body)"/>
                <a:hlinkClick r:id="rId6" action="ppaction://hlinksldjump"/>
              </a:rPr>
              <a:t>rof</a:t>
            </a:r>
            <a:r>
              <a:rPr lang="sr-Latn-RS" sz="1800" i="0" dirty="0">
                <a:solidFill>
                  <a:srgbClr val="003300"/>
                </a:solidFill>
                <a:latin typeface="Gill Sans Light (Body)"/>
                <a:hlinkClick r:id="rId6" action="ppaction://hlinksldjump"/>
              </a:rPr>
              <a:t>.</a:t>
            </a:r>
            <a:r>
              <a:rPr lang="sr-Latn-RS" sz="1800" i="0" dirty="0" smtClean="0">
                <a:solidFill>
                  <a:srgbClr val="003300"/>
                </a:solidFill>
                <a:latin typeface="Gill Sans Light (Body)"/>
                <a:hlinkClick r:id="rId6" action="ppaction://hlinksldjump"/>
              </a:rPr>
              <a:t> </a:t>
            </a:r>
            <a:r>
              <a:rPr lang="sr-Latn-RS" sz="1800" i="0" dirty="0">
                <a:solidFill>
                  <a:srgbClr val="003300"/>
                </a:solidFill>
                <a:latin typeface="Gill Sans Light (Body)"/>
                <a:hlinkClick r:id="rId6" action="ppaction://hlinksldjump"/>
              </a:rPr>
              <a:t>Jelena Parojčić</a:t>
            </a:r>
            <a:r>
              <a:rPr lang="sr-Latn-RS" sz="1800" i="0" dirty="0">
                <a:solidFill>
                  <a:srgbClr val="003300"/>
                </a:solidFill>
                <a:latin typeface="Gill Sans Light (Body)"/>
              </a:rPr>
              <a:t>),</a:t>
            </a:r>
          </a:p>
          <a:p>
            <a:pPr marL="342900" indent="-342900" algn="l">
              <a:buFont typeface="Wingdings" pitchFamily="2" charset="2"/>
              <a:buChar char="v"/>
            </a:pPr>
            <a:r>
              <a:rPr lang="sr-Latn-RS" sz="1800" b="1" i="0" dirty="0">
                <a:solidFill>
                  <a:srgbClr val="7030A0"/>
                </a:solidFill>
                <a:latin typeface="Gill Sans Light (Body)"/>
              </a:rPr>
              <a:t>3</a:t>
            </a:r>
            <a:r>
              <a:rPr lang="sr-Latn-RS" sz="1800" b="1" i="0" dirty="0" smtClean="0">
                <a:solidFill>
                  <a:srgbClr val="7030A0"/>
                </a:solidFill>
                <a:latin typeface="Gill Sans Light (Body)"/>
              </a:rPr>
              <a:t> </a:t>
            </a:r>
            <a:r>
              <a:rPr lang="sr-Latn-RS" sz="1800" b="1" i="0" dirty="0">
                <a:solidFill>
                  <a:srgbClr val="7030A0"/>
                </a:solidFill>
                <a:latin typeface="Gill Sans Light (Body)"/>
              </a:rPr>
              <a:t>JRC </a:t>
            </a:r>
            <a:r>
              <a:rPr lang="sr-Latn-RS" sz="1800" i="0" dirty="0">
                <a:solidFill>
                  <a:srgbClr val="003300"/>
                </a:solidFill>
                <a:latin typeface="Gill Sans Light (Body)"/>
              </a:rPr>
              <a:t>(Joint Research Centre) </a:t>
            </a:r>
            <a:r>
              <a:rPr lang="sr-Latn-RS" sz="1800" i="0" dirty="0" err="1">
                <a:solidFill>
                  <a:srgbClr val="003300"/>
                </a:solidFill>
                <a:latin typeface="Gill Sans Light (Body)"/>
              </a:rPr>
              <a:t>projects</a:t>
            </a:r>
            <a:r>
              <a:rPr lang="sr-Latn-RS" sz="1800" i="0" dirty="0">
                <a:solidFill>
                  <a:srgbClr val="003300"/>
                </a:solidFill>
                <a:latin typeface="Gill Sans Light (Body)"/>
              </a:rPr>
              <a:t> </a:t>
            </a:r>
            <a:r>
              <a:rPr lang="sr-Latn-RS" sz="1800" i="0" dirty="0" smtClean="0">
                <a:solidFill>
                  <a:srgbClr val="003300"/>
                </a:solidFill>
                <a:latin typeface="Gill Sans Light (Body)"/>
              </a:rPr>
              <a:t>(</a:t>
            </a:r>
            <a:r>
              <a:rPr lang="en-US" sz="1800" i="0" dirty="0" err="1" smtClean="0">
                <a:solidFill>
                  <a:srgbClr val="003300"/>
                </a:solidFill>
                <a:latin typeface="Gill Sans Light (Body)"/>
                <a:hlinkClick r:id="rId7" action="ppaction://hlinksldjump"/>
              </a:rPr>
              <a:t>Pr</a:t>
            </a:r>
            <a:r>
              <a:rPr lang="pl-PL" sz="1800" i="0" dirty="0" smtClean="0">
                <a:solidFill>
                  <a:srgbClr val="003300"/>
                </a:solidFill>
                <a:latin typeface="Gill Sans Light (Body)"/>
                <a:hlinkClick r:id="rId7" action="ppaction://hlinksldjump"/>
              </a:rPr>
              <a:t>of</a:t>
            </a:r>
            <a:r>
              <a:rPr lang="sr-Latn-RS" sz="1800" i="0" dirty="0">
                <a:solidFill>
                  <a:srgbClr val="003300"/>
                </a:solidFill>
                <a:latin typeface="Gill Sans Light (Body)"/>
                <a:hlinkClick r:id="rId7" action="ppaction://hlinksldjump"/>
              </a:rPr>
              <a:t>.</a:t>
            </a:r>
            <a:r>
              <a:rPr lang="pl-PL" sz="1800" i="0" dirty="0" smtClean="0">
                <a:solidFill>
                  <a:srgbClr val="003300"/>
                </a:solidFill>
                <a:latin typeface="Gill Sans Light (Body)"/>
                <a:hlinkClick r:id="rId7" action="ppaction://hlinksldjump"/>
              </a:rPr>
              <a:t> </a:t>
            </a:r>
            <a:r>
              <a:rPr lang="pl-PL" sz="1800" i="0" dirty="0">
                <a:solidFill>
                  <a:srgbClr val="003300"/>
                </a:solidFill>
                <a:latin typeface="Gill Sans Light (Body)"/>
                <a:hlinkClick r:id="rId7" action="ppaction://hlinksldjump"/>
              </a:rPr>
              <a:t>Snežana Savić</a:t>
            </a:r>
            <a:r>
              <a:rPr lang="sr-Latn-RS" sz="1800" i="0" dirty="0" smtClean="0">
                <a:solidFill>
                  <a:srgbClr val="003300"/>
                </a:solidFill>
                <a:latin typeface="Gill Sans Light (Body)"/>
              </a:rPr>
              <a:t>),</a:t>
            </a:r>
          </a:p>
          <a:p>
            <a:pPr marL="342900" indent="-342900" algn="l">
              <a:buFont typeface="Wingdings" pitchFamily="2" charset="2"/>
              <a:buChar char="v"/>
            </a:pPr>
            <a:r>
              <a:rPr lang="sr-Latn-RS" sz="1800" b="1" i="0" dirty="0" smtClean="0">
                <a:solidFill>
                  <a:srgbClr val="7030A0"/>
                </a:solidFill>
                <a:latin typeface="Gill Sans Light (Body)"/>
              </a:rPr>
              <a:t>1 FDA-supported</a:t>
            </a:r>
            <a:r>
              <a:rPr lang="sr-Latn-RS" sz="1800" i="0" dirty="0" smtClean="0">
                <a:solidFill>
                  <a:srgbClr val="003300"/>
                </a:solidFill>
                <a:latin typeface="Gill Sans Light (Body)"/>
              </a:rPr>
              <a:t> </a:t>
            </a:r>
            <a:r>
              <a:rPr lang="sr-Latn-RS" sz="1800" i="0" dirty="0" err="1">
                <a:solidFill>
                  <a:srgbClr val="003300"/>
                </a:solidFill>
                <a:latin typeface="Gill Sans Light (Body)"/>
              </a:rPr>
              <a:t>project</a:t>
            </a:r>
            <a:r>
              <a:rPr lang="sr-Latn-RS" sz="1800" i="0" dirty="0">
                <a:solidFill>
                  <a:srgbClr val="003300"/>
                </a:solidFill>
                <a:latin typeface="Gill Sans Light (Body)"/>
              </a:rPr>
              <a:t> </a:t>
            </a:r>
            <a:r>
              <a:rPr lang="sr-Latn-RS" sz="1800" i="0" dirty="0" smtClean="0">
                <a:solidFill>
                  <a:srgbClr val="003300"/>
                </a:solidFill>
                <a:latin typeface="Gill Sans Light (Body)"/>
              </a:rPr>
              <a:t>(</a:t>
            </a:r>
            <a:r>
              <a:rPr lang="en-US" sz="1800" i="0" dirty="0">
                <a:solidFill>
                  <a:srgbClr val="003300"/>
                </a:solidFill>
                <a:latin typeface="Gill Sans Light (Body)"/>
                <a:hlinkClick r:id="rId6" action="ppaction://hlinksldjump"/>
              </a:rPr>
              <a:t>Assoc. Prof.</a:t>
            </a:r>
            <a:r>
              <a:rPr lang="sr-Latn-RS" sz="1800" i="0" dirty="0">
                <a:solidFill>
                  <a:srgbClr val="003300"/>
                </a:solidFill>
                <a:latin typeface="Gill Sans Light (Body)"/>
                <a:hlinkClick r:id="rId6" action="ppaction://hlinksldjump"/>
              </a:rPr>
              <a:t> </a:t>
            </a:r>
            <a:r>
              <a:rPr lang="sr-Latn-RS" sz="1800" i="0" dirty="0" smtClean="0">
                <a:solidFill>
                  <a:srgbClr val="003300"/>
                </a:solidFill>
                <a:latin typeface="Gill Sans Light (Body)"/>
                <a:hlinkClick r:id="rId6" action="ppaction://hlinksldjump"/>
              </a:rPr>
              <a:t>Sandra Cvijić/RG </a:t>
            </a:r>
            <a:r>
              <a:rPr lang="sr-Latn-RS" sz="1800" i="0" dirty="0" err="1" smtClean="0">
                <a:solidFill>
                  <a:srgbClr val="003300"/>
                </a:solidFill>
                <a:latin typeface="Gill Sans Light (Body)"/>
                <a:hlinkClick r:id="rId6" action="ppaction://hlinksldjump"/>
              </a:rPr>
              <a:t>of</a:t>
            </a:r>
            <a:r>
              <a:rPr lang="sr-Latn-RS" sz="1800" i="0" dirty="0" smtClean="0">
                <a:solidFill>
                  <a:srgbClr val="003300"/>
                </a:solidFill>
                <a:latin typeface="Gill Sans Light (Body)"/>
                <a:hlinkClick r:id="rId6" action="ppaction://hlinksldjump"/>
              </a:rPr>
              <a:t> Prof. Svetlana </a:t>
            </a:r>
            <a:r>
              <a:rPr lang="sr-Latn-RS" sz="1800" i="0" dirty="0" err="1" smtClean="0">
                <a:solidFill>
                  <a:srgbClr val="003300"/>
                </a:solidFill>
                <a:latin typeface="Gill Sans Light (Body)"/>
                <a:hlinkClick r:id="rId6" action="ppaction://hlinksldjump"/>
              </a:rPr>
              <a:t>Ibrić</a:t>
            </a:r>
            <a:r>
              <a:rPr lang="sr-Latn-RS" sz="1800" i="0" dirty="0" smtClean="0">
                <a:solidFill>
                  <a:srgbClr val="003300"/>
                </a:solidFill>
                <a:latin typeface="Gill Sans Light (Body)"/>
              </a:rPr>
              <a:t>),</a:t>
            </a:r>
            <a:endParaRPr lang="sr-Latn-RS" sz="1800" i="0" dirty="0">
              <a:solidFill>
                <a:srgbClr val="003300"/>
              </a:solidFill>
              <a:latin typeface="Gill Sans Light (Body)"/>
            </a:endParaRPr>
          </a:p>
          <a:p>
            <a:pPr marL="342900" indent="-342900" algn="l">
              <a:buFont typeface="Wingdings" pitchFamily="2" charset="2"/>
              <a:buChar char="v"/>
            </a:pPr>
            <a:r>
              <a:rPr lang="sr-Latn-RS" sz="1800" b="1" i="0" dirty="0" smtClean="0">
                <a:solidFill>
                  <a:srgbClr val="7030A0"/>
                </a:solidFill>
                <a:latin typeface="Gill Sans Light (Body)"/>
              </a:rPr>
              <a:t>6</a:t>
            </a:r>
            <a:r>
              <a:rPr lang="sr-Latn-RS" sz="1800" i="0" dirty="0" smtClean="0">
                <a:solidFill>
                  <a:srgbClr val="7030A0"/>
                </a:solidFill>
                <a:latin typeface="Gill Sans Light (Body)"/>
              </a:rPr>
              <a:t> </a:t>
            </a:r>
            <a:r>
              <a:rPr lang="en-US" sz="1800" i="0" dirty="0" smtClean="0">
                <a:solidFill>
                  <a:srgbClr val="003300"/>
                </a:solidFill>
                <a:latin typeface="Gill Sans Light (Body)"/>
              </a:rPr>
              <a:t>bilateral projects with</a:t>
            </a:r>
            <a:r>
              <a:rPr lang="sr-Latn-RS" sz="1800" i="0" dirty="0" smtClean="0">
                <a:solidFill>
                  <a:srgbClr val="7030A0"/>
                </a:solidFill>
                <a:latin typeface="Gill Sans Light (Body)"/>
              </a:rPr>
              <a:t> </a:t>
            </a:r>
            <a:r>
              <a:rPr lang="sr-Latn-RS" sz="1800" b="1" i="0" dirty="0" smtClean="0">
                <a:solidFill>
                  <a:srgbClr val="7030A0"/>
                </a:solidFill>
                <a:latin typeface="Gill Sans Light (Body)"/>
              </a:rPr>
              <a:t>Federal Republic </a:t>
            </a:r>
            <a:r>
              <a:rPr lang="sr-Latn-RS" sz="1800" b="1" i="0" dirty="0">
                <a:solidFill>
                  <a:srgbClr val="7030A0"/>
                </a:solidFill>
                <a:latin typeface="Gill Sans Light (Body)"/>
              </a:rPr>
              <a:t>of </a:t>
            </a:r>
            <a:r>
              <a:rPr lang="sr-Latn-RS" sz="1800" b="1" i="0" dirty="0" err="1" smtClean="0">
                <a:solidFill>
                  <a:srgbClr val="7030A0"/>
                </a:solidFill>
                <a:latin typeface="Gill Sans Light (Body)"/>
              </a:rPr>
              <a:t>Germany</a:t>
            </a:r>
            <a:r>
              <a:rPr lang="sr-Latn-RS" sz="1800" b="1" i="0" dirty="0" smtClean="0">
                <a:solidFill>
                  <a:srgbClr val="7030A0"/>
                </a:solidFill>
                <a:latin typeface="Gill Sans Light (Body)"/>
              </a:rPr>
              <a:t> </a:t>
            </a:r>
            <a:r>
              <a:rPr lang="sr-Latn-RS" sz="1800" i="0" dirty="0" smtClean="0">
                <a:solidFill>
                  <a:srgbClr val="003300"/>
                </a:solidFill>
                <a:latin typeface="Gill Sans Light (Body)"/>
              </a:rPr>
              <a:t>(</a:t>
            </a:r>
            <a:r>
              <a:rPr lang="en-US" sz="1800" i="0" dirty="0" smtClean="0">
                <a:solidFill>
                  <a:srgbClr val="003300"/>
                </a:solidFill>
                <a:latin typeface="Gill Sans Light (Body)"/>
                <a:hlinkClick r:id="rId7" action="ppaction://hlinksldjump"/>
              </a:rPr>
              <a:t>P</a:t>
            </a:r>
            <a:r>
              <a:rPr lang="pl-PL" sz="1800" i="0" dirty="0" smtClean="0">
                <a:solidFill>
                  <a:srgbClr val="003300"/>
                </a:solidFill>
                <a:latin typeface="Gill Sans Light (Body)"/>
                <a:hlinkClick r:id="rId7" action="ppaction://hlinksldjump"/>
              </a:rPr>
              <a:t>rof</a:t>
            </a:r>
            <a:r>
              <a:rPr lang="sr-Latn-RS" sz="1800" i="0" dirty="0">
                <a:solidFill>
                  <a:srgbClr val="003300"/>
                </a:solidFill>
                <a:latin typeface="Gill Sans Light (Body)"/>
                <a:hlinkClick r:id="rId7" action="ppaction://hlinksldjump"/>
              </a:rPr>
              <a:t>.</a:t>
            </a:r>
            <a:r>
              <a:rPr lang="pl-PL" sz="1800" i="0" dirty="0" smtClean="0">
                <a:solidFill>
                  <a:srgbClr val="003300"/>
                </a:solidFill>
                <a:latin typeface="Gill Sans Light (Body)"/>
                <a:hlinkClick r:id="rId7" action="ppaction://hlinksldjump"/>
              </a:rPr>
              <a:t> </a:t>
            </a:r>
            <a:r>
              <a:rPr lang="pl-PL" sz="1800" i="0" dirty="0">
                <a:solidFill>
                  <a:srgbClr val="003300"/>
                </a:solidFill>
                <a:latin typeface="Gill Sans Light (Body)"/>
                <a:hlinkClick r:id="rId7" action="ppaction://hlinksldjump"/>
              </a:rPr>
              <a:t>Snežana Savić</a:t>
            </a:r>
            <a:r>
              <a:rPr lang="pl-PL" sz="1800" i="0" dirty="0" smtClean="0">
                <a:solidFill>
                  <a:srgbClr val="003300"/>
                </a:solidFill>
                <a:latin typeface="Gill Sans Light (Body)"/>
              </a:rPr>
              <a:t>, </a:t>
            </a:r>
            <a:r>
              <a:rPr lang="pl-PL" sz="1800" i="0" dirty="0" smtClean="0">
                <a:solidFill>
                  <a:srgbClr val="FF0000"/>
                </a:solidFill>
                <a:latin typeface="Gill Sans Light (Body)"/>
                <a:hlinkClick r:id="rId8" action="ppaction://hlinksldjump"/>
              </a:rPr>
              <a:t>Assoc</a:t>
            </a:r>
            <a:r>
              <a:rPr lang="pl-PL" sz="1800" i="0" dirty="0">
                <a:solidFill>
                  <a:srgbClr val="FF0000"/>
                </a:solidFill>
                <a:latin typeface="Gill Sans Light (Body)"/>
                <a:hlinkClick r:id="rId8" action="ppaction://hlinksldjump"/>
              </a:rPr>
              <a:t>. Prof. </a:t>
            </a:r>
            <a:r>
              <a:rPr lang="pl-PL" sz="1800" i="0" dirty="0" smtClean="0">
                <a:solidFill>
                  <a:srgbClr val="FF0000"/>
                </a:solidFill>
                <a:latin typeface="Gill Sans Light (Body)"/>
                <a:hlinkClick r:id="rId8" action="ppaction://hlinksldjump"/>
              </a:rPr>
              <a:t>Ana Protić</a:t>
            </a:r>
            <a:r>
              <a:rPr lang="pl-PL" sz="1800" i="0" dirty="0" smtClean="0">
                <a:solidFill>
                  <a:srgbClr val="003300"/>
                </a:solidFill>
                <a:latin typeface="Gill Sans Light (Body)"/>
              </a:rPr>
              <a:t>, </a:t>
            </a:r>
            <a:r>
              <a:rPr lang="en-US" sz="1800" i="0" dirty="0" smtClean="0">
                <a:solidFill>
                  <a:srgbClr val="003300"/>
                </a:solidFill>
                <a:latin typeface="Gill Sans Light (Body)"/>
                <a:hlinkClick r:id="rId6" action="ppaction://hlinksldjump"/>
              </a:rPr>
              <a:t>P</a:t>
            </a:r>
            <a:r>
              <a:rPr lang="sr-Latn-RS" sz="1800" i="0" dirty="0" err="1" smtClean="0">
                <a:solidFill>
                  <a:srgbClr val="003300"/>
                </a:solidFill>
                <a:latin typeface="Gill Sans Light (Body)"/>
                <a:hlinkClick r:id="rId6" action="ppaction://hlinksldjump"/>
              </a:rPr>
              <a:t>rof</a:t>
            </a:r>
            <a:r>
              <a:rPr lang="sr-Latn-RS" sz="1800" i="0" dirty="0">
                <a:solidFill>
                  <a:srgbClr val="003300"/>
                </a:solidFill>
                <a:latin typeface="Gill Sans Light (Body)"/>
                <a:hlinkClick r:id="rId6" action="ppaction://hlinksldjump"/>
              </a:rPr>
              <a:t>.</a:t>
            </a:r>
            <a:r>
              <a:rPr lang="sr-Latn-RS" sz="1800" i="0" dirty="0" smtClean="0">
                <a:solidFill>
                  <a:srgbClr val="003300"/>
                </a:solidFill>
                <a:latin typeface="Gill Sans Light (Body)"/>
                <a:hlinkClick r:id="rId6" action="ppaction://hlinksldjump"/>
              </a:rPr>
              <a:t> </a:t>
            </a:r>
            <a:r>
              <a:rPr lang="sr-Latn-RS" sz="1800" i="0" dirty="0">
                <a:solidFill>
                  <a:srgbClr val="003300"/>
                </a:solidFill>
                <a:latin typeface="Gill Sans Light (Body)"/>
                <a:hlinkClick r:id="rId6" action="ppaction://hlinksldjump"/>
              </a:rPr>
              <a:t>Svetlana </a:t>
            </a:r>
            <a:r>
              <a:rPr lang="sr-Latn-RS" sz="1800" i="0" dirty="0" err="1">
                <a:solidFill>
                  <a:srgbClr val="003300"/>
                </a:solidFill>
                <a:latin typeface="Gill Sans Light (Body)"/>
                <a:hlinkClick r:id="rId6" action="ppaction://hlinksldjump"/>
              </a:rPr>
              <a:t>Ibrić</a:t>
            </a:r>
            <a:r>
              <a:rPr lang="sr-Latn-RS" sz="1800" i="0" dirty="0" smtClean="0">
                <a:solidFill>
                  <a:srgbClr val="003300"/>
                </a:solidFill>
                <a:latin typeface="Gill Sans Light (Body)"/>
              </a:rPr>
              <a:t>),</a:t>
            </a:r>
            <a:endParaRPr lang="sr-Latn-RS" sz="1800" i="0" dirty="0">
              <a:solidFill>
                <a:srgbClr val="003300"/>
              </a:solidFill>
              <a:latin typeface="Gill Sans Light (Body)"/>
            </a:endParaRPr>
          </a:p>
          <a:p>
            <a:pPr marL="342900" indent="-342900" algn="l">
              <a:buFont typeface="Wingdings" pitchFamily="2" charset="2"/>
              <a:buChar char="v"/>
            </a:pPr>
            <a:r>
              <a:rPr lang="sr-Latn-RS" sz="1800" b="1" i="0" dirty="0">
                <a:solidFill>
                  <a:srgbClr val="7030A0"/>
                </a:solidFill>
                <a:latin typeface="Gill Sans Light (Body)"/>
              </a:rPr>
              <a:t>4</a:t>
            </a:r>
            <a:r>
              <a:rPr lang="sr-Latn-RS" sz="1800" i="0" dirty="0">
                <a:solidFill>
                  <a:srgbClr val="003300"/>
                </a:solidFill>
                <a:latin typeface="Gill Sans Light (Body)"/>
              </a:rPr>
              <a:t> </a:t>
            </a:r>
            <a:r>
              <a:rPr lang="en-US" sz="1800" i="0" dirty="0">
                <a:solidFill>
                  <a:srgbClr val="003300"/>
                </a:solidFill>
                <a:latin typeface="Gill Sans Light (Body)"/>
              </a:rPr>
              <a:t>bilateral projects with</a:t>
            </a:r>
            <a:r>
              <a:rPr lang="sr-Latn-RS" sz="1800" i="0" dirty="0">
                <a:solidFill>
                  <a:srgbClr val="7030A0"/>
                </a:solidFill>
                <a:latin typeface="Gill Sans Light (Body)"/>
              </a:rPr>
              <a:t> </a:t>
            </a:r>
            <a:r>
              <a:rPr lang="sr-Latn-RS" sz="1800" b="1" i="0" dirty="0" smtClean="0">
                <a:solidFill>
                  <a:srgbClr val="7030A0"/>
                </a:solidFill>
                <a:latin typeface="Gill Sans Light (Body)"/>
              </a:rPr>
              <a:t>Republic of </a:t>
            </a:r>
            <a:r>
              <a:rPr lang="sr-Latn-RS" sz="1800" b="1" i="0" dirty="0" err="1" smtClean="0">
                <a:solidFill>
                  <a:srgbClr val="7030A0"/>
                </a:solidFill>
                <a:latin typeface="Gill Sans Light (Body)"/>
              </a:rPr>
              <a:t>Slovenia</a:t>
            </a:r>
            <a:r>
              <a:rPr lang="sr-Latn-RS" sz="1800" b="1" i="0" dirty="0" smtClean="0">
                <a:solidFill>
                  <a:srgbClr val="7030A0"/>
                </a:solidFill>
                <a:latin typeface="Gill Sans Light (Body)"/>
              </a:rPr>
              <a:t> </a:t>
            </a:r>
            <a:r>
              <a:rPr lang="sr-Latn-RS" sz="1800" i="0" dirty="0" smtClean="0">
                <a:solidFill>
                  <a:srgbClr val="003300"/>
                </a:solidFill>
                <a:latin typeface="Gill Sans Light (Body)"/>
              </a:rPr>
              <a:t>(</a:t>
            </a:r>
            <a:r>
              <a:rPr lang="en-US" sz="1800" i="0" dirty="0" smtClean="0">
                <a:solidFill>
                  <a:srgbClr val="003300"/>
                </a:solidFill>
                <a:latin typeface="Gill Sans Light (Body)"/>
                <a:hlinkClick r:id="rId9" action="ppaction://hlinksldjump"/>
              </a:rPr>
              <a:t>Asst</a:t>
            </a:r>
            <a:r>
              <a:rPr lang="en-US" sz="1800" i="0" dirty="0">
                <a:solidFill>
                  <a:srgbClr val="003300"/>
                </a:solidFill>
                <a:latin typeface="Gill Sans Light (Body)"/>
                <a:hlinkClick r:id="rId9" action="ppaction://hlinksldjump"/>
              </a:rPr>
              <a:t>. Prof.</a:t>
            </a:r>
            <a:r>
              <a:rPr lang="sr-Latn-RS" sz="1800" i="0" dirty="0" smtClean="0">
                <a:solidFill>
                  <a:srgbClr val="003300"/>
                </a:solidFill>
                <a:latin typeface="Gill Sans Light (Body)"/>
                <a:hlinkClick r:id="rId9" action="ppaction://hlinksldjump"/>
              </a:rPr>
              <a:t> </a:t>
            </a:r>
            <a:r>
              <a:rPr lang="sr-Latn-RS" sz="1800" i="0" dirty="0">
                <a:solidFill>
                  <a:srgbClr val="003300"/>
                </a:solidFill>
                <a:latin typeface="Gill Sans Light (Body)"/>
                <a:hlinkClick r:id="rId9" action="ppaction://hlinksldjump"/>
              </a:rPr>
              <a:t>Vladimir Dobričić</a:t>
            </a:r>
            <a:r>
              <a:rPr lang="sr-Latn-RS" sz="1800" i="0" dirty="0">
                <a:solidFill>
                  <a:srgbClr val="003300"/>
                </a:solidFill>
                <a:latin typeface="Gill Sans Light (Body)"/>
              </a:rPr>
              <a:t>, </a:t>
            </a:r>
            <a:r>
              <a:rPr lang="sr-Latn-RS" sz="1800" i="0" dirty="0" err="1" smtClean="0">
                <a:solidFill>
                  <a:srgbClr val="003300"/>
                </a:solidFill>
                <a:latin typeface="Gill Sans Light (Body)"/>
                <a:hlinkClick r:id="rId8" action="ppaction://hlinksldjump"/>
              </a:rPr>
              <a:t>Assoc</a:t>
            </a:r>
            <a:r>
              <a:rPr lang="sr-Latn-RS" sz="1800" i="0" dirty="0">
                <a:solidFill>
                  <a:srgbClr val="003300"/>
                </a:solidFill>
                <a:latin typeface="Gill Sans Light (Body)"/>
                <a:hlinkClick r:id="rId8" action="ppaction://hlinksldjump"/>
              </a:rPr>
              <a:t>. Prof. </a:t>
            </a:r>
            <a:r>
              <a:rPr lang="sr-Latn-RS" sz="1800" i="0" dirty="0" smtClean="0">
                <a:solidFill>
                  <a:srgbClr val="003300"/>
                </a:solidFill>
                <a:latin typeface="Gill Sans Light (Body)"/>
                <a:hlinkClick r:id="rId8" action="ppaction://hlinksldjump"/>
              </a:rPr>
              <a:t>Biljana Otašević</a:t>
            </a:r>
            <a:r>
              <a:rPr lang="sr-Latn-RS" sz="1800" i="0" dirty="0" smtClean="0">
                <a:solidFill>
                  <a:srgbClr val="003300"/>
                </a:solidFill>
                <a:latin typeface="Gill Sans Light (Body)"/>
              </a:rPr>
              <a:t>, </a:t>
            </a:r>
            <a:r>
              <a:rPr lang="en-US" sz="1800" i="0" dirty="0" smtClean="0">
                <a:solidFill>
                  <a:srgbClr val="003300"/>
                </a:solidFill>
                <a:latin typeface="Gill Sans Light (Body)"/>
                <a:hlinkClick r:id="rId5" action="ppaction://hlinksldjump"/>
              </a:rPr>
              <a:t>Assoc</a:t>
            </a:r>
            <a:r>
              <a:rPr lang="en-US" sz="1800" i="0" dirty="0">
                <a:solidFill>
                  <a:srgbClr val="003300"/>
                </a:solidFill>
                <a:latin typeface="Gill Sans Light (Body)"/>
                <a:hlinkClick r:id="rId5" action="ppaction://hlinksldjump"/>
              </a:rPr>
              <a:t>. Prof.</a:t>
            </a:r>
            <a:r>
              <a:rPr lang="sr-Latn-RS" sz="1800" i="0" dirty="0" smtClean="0">
                <a:solidFill>
                  <a:srgbClr val="003300"/>
                </a:solidFill>
                <a:latin typeface="Gill Sans Light (Body)"/>
                <a:hlinkClick r:id="rId5" action="ppaction://hlinksldjump"/>
              </a:rPr>
              <a:t> </a:t>
            </a:r>
            <a:r>
              <a:rPr lang="sr-Latn-RS" sz="1800" i="0" dirty="0">
                <a:solidFill>
                  <a:srgbClr val="003300"/>
                </a:solidFill>
                <a:latin typeface="Gill Sans Light (Body)"/>
                <a:hlinkClick r:id="rId5" action="ppaction://hlinksldjump"/>
              </a:rPr>
              <a:t>Danijela Đukić-Ćosić</a:t>
            </a:r>
            <a:r>
              <a:rPr lang="sr-Latn-RS" sz="1800" i="0" dirty="0">
                <a:solidFill>
                  <a:srgbClr val="003300"/>
                </a:solidFill>
                <a:latin typeface="Gill Sans Light (Body)"/>
              </a:rPr>
              <a:t>, </a:t>
            </a:r>
            <a:r>
              <a:rPr lang="en-US" sz="1800" i="0" dirty="0" smtClean="0">
                <a:solidFill>
                  <a:srgbClr val="003300"/>
                </a:solidFill>
                <a:latin typeface="Gill Sans Light (Body)"/>
                <a:hlinkClick r:id="rId10" action="ppaction://hlinksldjump"/>
              </a:rPr>
              <a:t>Assoc</a:t>
            </a:r>
            <a:r>
              <a:rPr lang="en-US" sz="1800" i="0" dirty="0">
                <a:solidFill>
                  <a:srgbClr val="003300"/>
                </a:solidFill>
                <a:latin typeface="Gill Sans Light (Body)"/>
                <a:hlinkClick r:id="rId10" action="ppaction://hlinksldjump"/>
              </a:rPr>
              <a:t>. Prof.</a:t>
            </a:r>
            <a:r>
              <a:rPr lang="sr-Latn-RS" sz="1800" i="0" dirty="0" smtClean="0">
                <a:solidFill>
                  <a:srgbClr val="003300"/>
                </a:solidFill>
                <a:latin typeface="Gill Sans Light (Body)"/>
                <a:hlinkClick r:id="rId10" action="ppaction://hlinksldjump"/>
              </a:rPr>
              <a:t> </a:t>
            </a:r>
            <a:r>
              <a:rPr lang="sr-Latn-RS" sz="1800" i="0" dirty="0">
                <a:solidFill>
                  <a:srgbClr val="003300"/>
                </a:solidFill>
                <a:latin typeface="Gill Sans Light (Body)"/>
                <a:hlinkClick r:id="rId10" action="ppaction://hlinksldjump"/>
              </a:rPr>
              <a:t>Katarina Vučićević</a:t>
            </a:r>
            <a:r>
              <a:rPr lang="sr-Latn-RS" sz="1800" i="0" dirty="0" smtClean="0">
                <a:solidFill>
                  <a:srgbClr val="003300"/>
                </a:solidFill>
                <a:latin typeface="Gill Sans Light (Body)"/>
              </a:rPr>
              <a:t>),</a:t>
            </a:r>
            <a:endParaRPr lang="sr-Latn-RS" sz="1800" i="0" dirty="0">
              <a:solidFill>
                <a:srgbClr val="003300"/>
              </a:solidFill>
              <a:latin typeface="Gill Sans Light (Body)"/>
            </a:endParaRPr>
          </a:p>
          <a:p>
            <a:pPr marL="342900" indent="-342900" algn="l">
              <a:buFont typeface="Wingdings" pitchFamily="2" charset="2"/>
              <a:buChar char="v"/>
            </a:pPr>
            <a:r>
              <a:rPr lang="sr-Latn-RS" sz="1800" b="1" i="0" dirty="0">
                <a:solidFill>
                  <a:srgbClr val="7030A0"/>
                </a:solidFill>
                <a:latin typeface="Gill Sans Light (Body)"/>
              </a:rPr>
              <a:t>3</a:t>
            </a:r>
            <a:r>
              <a:rPr lang="sr-Latn-RS" sz="1800" i="0" dirty="0">
                <a:solidFill>
                  <a:srgbClr val="7030A0"/>
                </a:solidFill>
                <a:latin typeface="Gill Sans Light (Body)"/>
              </a:rPr>
              <a:t> </a:t>
            </a:r>
            <a:r>
              <a:rPr lang="en-US" sz="1800" i="0" dirty="0">
                <a:solidFill>
                  <a:srgbClr val="003300"/>
                </a:solidFill>
                <a:latin typeface="Gill Sans Light (Body)"/>
              </a:rPr>
              <a:t>bilateral projects with</a:t>
            </a:r>
            <a:r>
              <a:rPr lang="sr-Latn-RS" sz="1800" i="0" dirty="0">
                <a:solidFill>
                  <a:srgbClr val="7030A0"/>
                </a:solidFill>
                <a:latin typeface="Gill Sans Light (Body)"/>
              </a:rPr>
              <a:t> </a:t>
            </a:r>
            <a:r>
              <a:rPr lang="sr-Latn-RS" sz="1800" b="1" i="0" dirty="0">
                <a:solidFill>
                  <a:srgbClr val="7030A0"/>
                </a:solidFill>
                <a:latin typeface="Gill Sans Light (Body)"/>
              </a:rPr>
              <a:t>Republic of </a:t>
            </a:r>
            <a:r>
              <a:rPr lang="sr-Latn-RS" sz="1800" b="1" i="0" dirty="0" err="1" smtClean="0">
                <a:solidFill>
                  <a:srgbClr val="7030A0"/>
                </a:solidFill>
                <a:latin typeface="Gill Sans Light (Body)"/>
              </a:rPr>
              <a:t>Austria</a:t>
            </a:r>
            <a:r>
              <a:rPr lang="sr-Latn-RS" sz="1800" b="1" i="0" dirty="0" smtClean="0">
                <a:solidFill>
                  <a:srgbClr val="7030A0"/>
                </a:solidFill>
                <a:latin typeface="Gill Sans Light (Body)"/>
              </a:rPr>
              <a:t> </a:t>
            </a:r>
            <a:r>
              <a:rPr lang="sr-Latn-RS" sz="1800" i="0" dirty="0" smtClean="0">
                <a:solidFill>
                  <a:srgbClr val="003300"/>
                </a:solidFill>
                <a:latin typeface="Gill Sans Light (Body)"/>
              </a:rPr>
              <a:t>(</a:t>
            </a:r>
            <a:r>
              <a:rPr lang="en-US" sz="1800" i="0" dirty="0">
                <a:solidFill>
                  <a:srgbClr val="003300"/>
                </a:solidFill>
                <a:latin typeface="Gill Sans Light (Body)"/>
                <a:hlinkClick r:id="rId11" action="ppaction://hlinksldjump"/>
              </a:rPr>
              <a:t>P</a:t>
            </a:r>
            <a:r>
              <a:rPr lang="vi-VN" sz="1800" i="0" dirty="0" smtClean="0">
                <a:solidFill>
                  <a:srgbClr val="003300"/>
                </a:solidFill>
                <a:latin typeface="Gill Sans Light (Body)"/>
                <a:hlinkClick r:id="rId11" action="ppaction://hlinksldjump"/>
              </a:rPr>
              <a:t>rof</a:t>
            </a:r>
            <a:r>
              <a:rPr lang="sr-Latn-RS" sz="1800" i="0" dirty="0" smtClean="0">
                <a:solidFill>
                  <a:srgbClr val="003300"/>
                </a:solidFill>
                <a:latin typeface="Gill Sans Light (Body)"/>
                <a:hlinkClick r:id="rId11" action="ppaction://hlinksldjump"/>
              </a:rPr>
              <a:t>.</a:t>
            </a:r>
            <a:r>
              <a:rPr lang="vi-VN" sz="1800" i="0" dirty="0" smtClean="0">
                <a:solidFill>
                  <a:srgbClr val="003300"/>
                </a:solidFill>
                <a:latin typeface="Gill Sans Light (Body)"/>
                <a:hlinkClick r:id="rId11" action="ppaction://hlinksldjump"/>
              </a:rPr>
              <a:t> </a:t>
            </a:r>
            <a:r>
              <a:rPr lang="vi-VN" sz="1800" i="0" dirty="0">
                <a:solidFill>
                  <a:srgbClr val="003300"/>
                </a:solidFill>
                <a:latin typeface="Gill Sans Light (Body)"/>
                <a:hlinkClick r:id="rId11" action="ppaction://hlinksldjump"/>
              </a:rPr>
              <a:t>Brižita Đorđević</a:t>
            </a:r>
            <a:r>
              <a:rPr lang="sr-Latn-RS" sz="1800" i="0" dirty="0">
                <a:solidFill>
                  <a:srgbClr val="003300"/>
                </a:solidFill>
                <a:latin typeface="Gill Sans Light (Body)"/>
                <a:hlinkClick r:id="rId11" action="ppaction://hlinksldjump"/>
              </a:rPr>
              <a:t> </a:t>
            </a:r>
            <a:r>
              <a:rPr lang="sr-Latn-RS" sz="1800" i="0" dirty="0" err="1" smtClean="0">
                <a:solidFill>
                  <a:srgbClr val="003300"/>
                </a:solidFill>
                <a:latin typeface="Gill Sans Light (Body)"/>
                <a:hlinkClick r:id="rId11" action="ppaction://hlinksldjump"/>
              </a:rPr>
              <a:t>and</a:t>
            </a:r>
            <a:r>
              <a:rPr lang="sr-Latn-RS" sz="1800" i="0" dirty="0" smtClean="0">
                <a:solidFill>
                  <a:srgbClr val="003300"/>
                </a:solidFill>
                <a:latin typeface="Gill Sans Light (Body)"/>
                <a:hlinkClick r:id="rId11" action="ppaction://hlinksldjump"/>
              </a:rPr>
              <a:t> </a:t>
            </a:r>
            <a:r>
              <a:rPr lang="en-US" sz="1800" i="0" dirty="0">
                <a:solidFill>
                  <a:srgbClr val="003300"/>
                </a:solidFill>
                <a:latin typeface="Gill Sans Light (Body)"/>
                <a:hlinkClick r:id="rId11" action="ppaction://hlinksldjump"/>
              </a:rPr>
              <a:t>Asst. Prof.</a:t>
            </a:r>
            <a:r>
              <a:rPr lang="vi-VN" sz="1800" i="0" dirty="0" smtClean="0">
                <a:solidFill>
                  <a:srgbClr val="003300"/>
                </a:solidFill>
                <a:latin typeface="Gill Sans Light (Body)"/>
                <a:hlinkClick r:id="rId11" action="ppaction://hlinksldjump"/>
              </a:rPr>
              <a:t> </a:t>
            </a:r>
            <a:r>
              <a:rPr lang="vi-VN" sz="1800" i="0" dirty="0">
                <a:solidFill>
                  <a:srgbClr val="003300"/>
                </a:solidFill>
                <a:latin typeface="Gill Sans Light (Body)"/>
                <a:hlinkClick r:id="rId11" action="ppaction://hlinksldjump"/>
              </a:rPr>
              <a:t>Nevena Ivanović</a:t>
            </a:r>
            <a:r>
              <a:rPr lang="sr-Latn-RS" sz="1800" i="0" dirty="0">
                <a:solidFill>
                  <a:srgbClr val="003300"/>
                </a:solidFill>
                <a:latin typeface="Gill Sans Light (Body)"/>
              </a:rPr>
              <a:t>, </a:t>
            </a:r>
            <a:r>
              <a:rPr lang="en-US" sz="1800" i="0" dirty="0" smtClean="0">
                <a:solidFill>
                  <a:srgbClr val="003300"/>
                </a:solidFill>
                <a:latin typeface="Gill Sans Light (Body)"/>
                <a:hlinkClick r:id="rId2" action="ppaction://hlinksldjump"/>
              </a:rPr>
              <a:t>P</a:t>
            </a:r>
            <a:r>
              <a:rPr lang="sr-Latn-RS" sz="1800" i="0" dirty="0" err="1" smtClean="0">
                <a:solidFill>
                  <a:srgbClr val="003300"/>
                </a:solidFill>
                <a:latin typeface="Gill Sans Light (Body)"/>
                <a:hlinkClick r:id="rId2" action="ppaction://hlinksldjump"/>
              </a:rPr>
              <a:t>rof</a:t>
            </a:r>
            <a:r>
              <a:rPr lang="sr-Latn-RS" sz="1800" i="0" dirty="0" smtClean="0">
                <a:solidFill>
                  <a:srgbClr val="003300"/>
                </a:solidFill>
                <a:latin typeface="Gill Sans Light (Body)"/>
                <a:hlinkClick r:id="rId2" action="ppaction://hlinksldjump"/>
              </a:rPr>
              <a:t>. </a:t>
            </a:r>
            <a:r>
              <a:rPr lang="sr-Latn-RS" sz="1800" i="0" dirty="0">
                <a:solidFill>
                  <a:srgbClr val="003300"/>
                </a:solidFill>
                <a:latin typeface="Gill Sans Light (Body)"/>
                <a:hlinkClick r:id="rId2" action="ppaction://hlinksldjump"/>
              </a:rPr>
              <a:t>Miroslav Savić</a:t>
            </a:r>
            <a:r>
              <a:rPr lang="sr-Latn-RS" sz="1800" i="0" dirty="0" smtClean="0">
                <a:solidFill>
                  <a:srgbClr val="003300"/>
                </a:solidFill>
                <a:latin typeface="Gill Sans Light (Body)"/>
              </a:rPr>
              <a:t>),</a:t>
            </a:r>
            <a:endParaRPr lang="sr-Latn-RS" sz="1800" i="0" dirty="0">
              <a:solidFill>
                <a:srgbClr val="003300"/>
              </a:solidFill>
              <a:latin typeface="Gill Sans Light (Body)"/>
            </a:endParaRPr>
          </a:p>
          <a:p>
            <a:pPr marL="342900" indent="-342900" algn="l">
              <a:buFont typeface="Wingdings" pitchFamily="2" charset="2"/>
              <a:buChar char="v"/>
            </a:pPr>
            <a:r>
              <a:rPr lang="sr-Latn-RS" sz="1800" b="1" i="0" dirty="0">
                <a:solidFill>
                  <a:srgbClr val="7030A0"/>
                </a:solidFill>
                <a:latin typeface="Gill Sans Light (Body)"/>
              </a:rPr>
              <a:t>2</a:t>
            </a:r>
            <a:r>
              <a:rPr lang="sr-Latn-RS" sz="1800" i="0" dirty="0">
                <a:solidFill>
                  <a:srgbClr val="003300"/>
                </a:solidFill>
                <a:latin typeface="Gill Sans Light (Body)"/>
              </a:rPr>
              <a:t> </a:t>
            </a:r>
            <a:r>
              <a:rPr lang="en-US" sz="1800" i="0" dirty="0">
                <a:solidFill>
                  <a:srgbClr val="003300"/>
                </a:solidFill>
                <a:latin typeface="Gill Sans Light (Body)"/>
              </a:rPr>
              <a:t>bilateral projects with</a:t>
            </a:r>
            <a:r>
              <a:rPr lang="sr-Latn-RS" sz="1800" i="0" dirty="0">
                <a:solidFill>
                  <a:srgbClr val="7030A0"/>
                </a:solidFill>
                <a:latin typeface="Gill Sans Light (Body)"/>
              </a:rPr>
              <a:t> </a:t>
            </a:r>
            <a:r>
              <a:rPr lang="sr-Latn-RS" sz="1800" b="1" i="0" dirty="0">
                <a:solidFill>
                  <a:srgbClr val="7030A0"/>
                </a:solidFill>
                <a:latin typeface="Gill Sans Light (Body)"/>
              </a:rPr>
              <a:t>People's Republic of </a:t>
            </a:r>
            <a:r>
              <a:rPr lang="sr-Latn-RS" sz="1800" b="1" i="0" dirty="0" err="1">
                <a:solidFill>
                  <a:srgbClr val="7030A0"/>
                </a:solidFill>
                <a:latin typeface="Gill Sans Light (Body)"/>
              </a:rPr>
              <a:t>China</a:t>
            </a:r>
            <a:r>
              <a:rPr lang="sr-Latn-RS" sz="1800" b="1" i="0" dirty="0">
                <a:solidFill>
                  <a:srgbClr val="7030A0"/>
                </a:solidFill>
                <a:latin typeface="Gill Sans Light (Body)"/>
              </a:rPr>
              <a:t> </a:t>
            </a:r>
            <a:r>
              <a:rPr lang="sr-Latn-RS" sz="1800" i="0" dirty="0" smtClean="0">
                <a:solidFill>
                  <a:srgbClr val="003300"/>
                </a:solidFill>
                <a:latin typeface="Gill Sans Light (Body)"/>
              </a:rPr>
              <a:t>(</a:t>
            </a:r>
            <a:r>
              <a:rPr lang="en-US" sz="1800" i="0" dirty="0">
                <a:solidFill>
                  <a:srgbClr val="003300"/>
                </a:solidFill>
                <a:latin typeface="Gill Sans Light (Body)"/>
              </a:rPr>
              <a:t>P</a:t>
            </a:r>
            <a:r>
              <a:rPr lang="sr-Latn-RS" sz="1800" i="0" dirty="0" err="1" smtClean="0">
                <a:solidFill>
                  <a:srgbClr val="003300"/>
                </a:solidFill>
                <a:latin typeface="Gill Sans Light (Body)"/>
              </a:rPr>
              <a:t>rof</a:t>
            </a:r>
            <a:r>
              <a:rPr lang="sr-Latn-RS" sz="1800" i="0" dirty="0" smtClean="0">
                <a:solidFill>
                  <a:srgbClr val="003300"/>
                </a:solidFill>
                <a:latin typeface="Gill Sans Light (Body)"/>
              </a:rPr>
              <a:t>. </a:t>
            </a:r>
            <a:r>
              <a:rPr lang="sr-Latn-RS" sz="1800" i="0" dirty="0">
                <a:solidFill>
                  <a:srgbClr val="003300"/>
                </a:solidFill>
                <a:latin typeface="Gill Sans Light (Body)"/>
              </a:rPr>
              <a:t>Aleksandra Novaković, </a:t>
            </a:r>
            <a:r>
              <a:rPr lang="en-US" sz="1800" i="0" dirty="0">
                <a:solidFill>
                  <a:srgbClr val="003300"/>
                </a:solidFill>
                <a:latin typeface="Gill Sans Light (Body)"/>
                <a:hlinkClick r:id="rId6" action="ppaction://hlinksldjump"/>
              </a:rPr>
              <a:t>Assoc. Prof.</a:t>
            </a:r>
            <a:r>
              <a:rPr lang="sr-Latn-RS" sz="1800" i="0" dirty="0">
                <a:solidFill>
                  <a:srgbClr val="003300"/>
                </a:solidFill>
                <a:latin typeface="Gill Sans Light (Body)"/>
                <a:hlinkClick r:id="rId6" action="ppaction://hlinksldjump"/>
              </a:rPr>
              <a:t> Sandra Cvijić/RG </a:t>
            </a:r>
            <a:r>
              <a:rPr lang="sr-Latn-RS" sz="1800" i="0" dirty="0" err="1">
                <a:solidFill>
                  <a:srgbClr val="003300"/>
                </a:solidFill>
                <a:latin typeface="Gill Sans Light (Body)"/>
                <a:hlinkClick r:id="rId6" action="ppaction://hlinksldjump"/>
              </a:rPr>
              <a:t>of</a:t>
            </a:r>
            <a:r>
              <a:rPr lang="sr-Latn-RS" sz="1800" i="0" dirty="0">
                <a:solidFill>
                  <a:srgbClr val="003300"/>
                </a:solidFill>
                <a:latin typeface="Gill Sans Light (Body)"/>
                <a:hlinkClick r:id="rId6" action="ppaction://hlinksldjump"/>
              </a:rPr>
              <a:t> </a:t>
            </a:r>
            <a:r>
              <a:rPr lang="sr-Latn-RS" sz="1800" i="0" dirty="0" smtClean="0">
                <a:solidFill>
                  <a:srgbClr val="003300"/>
                </a:solidFill>
                <a:latin typeface="Gill Sans Light (Body)"/>
                <a:hlinkClick r:id="rId6" action="ppaction://hlinksldjump"/>
              </a:rPr>
              <a:t>Prof</a:t>
            </a:r>
            <a:r>
              <a:rPr lang="sr-Latn-RS" sz="1800" i="0" dirty="0">
                <a:solidFill>
                  <a:srgbClr val="003300"/>
                </a:solidFill>
                <a:latin typeface="Gill Sans Light (Body)"/>
                <a:hlinkClick r:id="rId6" action="ppaction://hlinksldjump"/>
              </a:rPr>
              <a:t>. Svetlana </a:t>
            </a:r>
            <a:r>
              <a:rPr lang="sr-Latn-RS" sz="1800" i="0" dirty="0" err="1">
                <a:solidFill>
                  <a:srgbClr val="003300"/>
                </a:solidFill>
                <a:latin typeface="Gill Sans Light (Body)"/>
                <a:hlinkClick r:id="rId6" action="ppaction://hlinksldjump"/>
              </a:rPr>
              <a:t>Ibrić</a:t>
            </a:r>
            <a:r>
              <a:rPr lang="sr-Latn-RS" sz="1800" i="0" dirty="0">
                <a:solidFill>
                  <a:srgbClr val="003300"/>
                </a:solidFill>
                <a:latin typeface="Gill Sans Light (Body)"/>
              </a:rPr>
              <a:t>),</a:t>
            </a:r>
          </a:p>
          <a:p>
            <a:pPr marL="342900" indent="-342900" algn="l">
              <a:buFont typeface="Wingdings" pitchFamily="2" charset="2"/>
              <a:buChar char="v"/>
            </a:pPr>
            <a:r>
              <a:rPr lang="sr-Latn-RS" sz="1800" b="1" i="0" dirty="0" smtClean="0">
                <a:solidFill>
                  <a:srgbClr val="7030A0"/>
                </a:solidFill>
                <a:latin typeface="Gill Sans Light (Body)"/>
              </a:rPr>
              <a:t>1</a:t>
            </a:r>
            <a:r>
              <a:rPr lang="sr-Latn-RS" sz="1800" i="0" dirty="0" smtClean="0">
                <a:solidFill>
                  <a:srgbClr val="003300"/>
                </a:solidFill>
                <a:latin typeface="Gill Sans Light (Body)"/>
              </a:rPr>
              <a:t> </a:t>
            </a:r>
            <a:r>
              <a:rPr lang="en-US" sz="1800" i="0" dirty="0">
                <a:solidFill>
                  <a:srgbClr val="003300"/>
                </a:solidFill>
                <a:latin typeface="Gill Sans Light (Body)"/>
              </a:rPr>
              <a:t>bilateral </a:t>
            </a:r>
            <a:r>
              <a:rPr lang="en-US" sz="1800" i="0" dirty="0" smtClean="0">
                <a:solidFill>
                  <a:srgbClr val="003300"/>
                </a:solidFill>
                <a:latin typeface="Gill Sans Light (Body)"/>
              </a:rPr>
              <a:t>project </a:t>
            </a:r>
            <a:r>
              <a:rPr lang="en-US" sz="1800" i="0" dirty="0">
                <a:solidFill>
                  <a:srgbClr val="003300"/>
                </a:solidFill>
                <a:latin typeface="Gill Sans Light (Body)"/>
              </a:rPr>
              <a:t>with</a:t>
            </a:r>
            <a:r>
              <a:rPr lang="sr-Latn-RS" sz="1800" i="0" dirty="0">
                <a:solidFill>
                  <a:srgbClr val="7030A0"/>
                </a:solidFill>
                <a:latin typeface="Gill Sans Light (Body)"/>
              </a:rPr>
              <a:t> </a:t>
            </a:r>
            <a:r>
              <a:rPr lang="sr-Latn-RS" sz="1800" b="1" i="0" dirty="0">
                <a:solidFill>
                  <a:srgbClr val="7030A0"/>
                </a:solidFill>
                <a:latin typeface="Gill Sans Light (Body)"/>
              </a:rPr>
              <a:t>Republic of </a:t>
            </a:r>
            <a:r>
              <a:rPr lang="sr-Latn-RS" sz="1800" b="1" i="0" dirty="0" err="1" smtClean="0">
                <a:solidFill>
                  <a:srgbClr val="7030A0"/>
                </a:solidFill>
                <a:latin typeface="Gill Sans Light (Body)"/>
              </a:rPr>
              <a:t>France</a:t>
            </a:r>
            <a:r>
              <a:rPr lang="sr-Latn-RS" sz="1800" b="1" i="0" dirty="0" smtClean="0">
                <a:solidFill>
                  <a:srgbClr val="7030A0"/>
                </a:solidFill>
                <a:latin typeface="Gill Sans Light (Body)"/>
              </a:rPr>
              <a:t> </a:t>
            </a:r>
            <a:r>
              <a:rPr lang="sr-Latn-RS" sz="1800" i="0" dirty="0" smtClean="0">
                <a:solidFill>
                  <a:srgbClr val="003300"/>
                </a:solidFill>
                <a:latin typeface="Gill Sans Light (Body)"/>
              </a:rPr>
              <a:t>(</a:t>
            </a:r>
            <a:r>
              <a:rPr lang="sr-Latn-RS" sz="1800" i="0" dirty="0" err="1" smtClean="0">
                <a:solidFill>
                  <a:srgbClr val="003300"/>
                </a:solidFill>
                <a:latin typeface="Gill Sans Light (Body)"/>
                <a:hlinkClick r:id="rId12" action="ppaction://hlinksldjump"/>
              </a:rPr>
              <a:t>Assoc</a:t>
            </a:r>
            <a:r>
              <a:rPr lang="sr-Latn-RS" sz="1800" i="0" dirty="0">
                <a:solidFill>
                  <a:srgbClr val="003300"/>
                </a:solidFill>
                <a:latin typeface="Gill Sans Light (Body)"/>
                <a:hlinkClick r:id="rId12" action="ppaction://hlinksldjump"/>
              </a:rPr>
              <a:t>. Prof. Katarina </a:t>
            </a:r>
            <a:r>
              <a:rPr lang="sr-Latn-RS" sz="1800" i="0" dirty="0" smtClean="0">
                <a:solidFill>
                  <a:srgbClr val="003300"/>
                </a:solidFill>
                <a:latin typeface="Gill Sans Light (Body)"/>
                <a:hlinkClick r:id="rId12" action="ppaction://hlinksldjump"/>
              </a:rPr>
              <a:t>Nikolić</a:t>
            </a:r>
            <a:r>
              <a:rPr lang="sr-Latn-RS" sz="1800" i="0" dirty="0" smtClean="0">
                <a:solidFill>
                  <a:srgbClr val="003300"/>
                </a:solidFill>
                <a:latin typeface="Gill Sans Light (Body)"/>
              </a:rPr>
              <a:t>),</a:t>
            </a:r>
            <a:endParaRPr lang="sr-Latn-RS" sz="1800" i="0" dirty="0">
              <a:solidFill>
                <a:srgbClr val="003300"/>
              </a:solidFill>
              <a:latin typeface="Gill Sans Light (Body)"/>
            </a:endParaRPr>
          </a:p>
          <a:p>
            <a:pPr marL="342900" indent="-342900" algn="l">
              <a:buFont typeface="Wingdings" pitchFamily="2" charset="2"/>
              <a:buChar char="v"/>
            </a:pPr>
            <a:r>
              <a:rPr lang="sr-Latn-RS" sz="1800" b="1" i="0" dirty="0">
                <a:solidFill>
                  <a:srgbClr val="7030A0"/>
                </a:solidFill>
                <a:latin typeface="Gill Sans Light (Body)"/>
              </a:rPr>
              <a:t>1</a:t>
            </a:r>
            <a:r>
              <a:rPr lang="sr-Latn-RS" sz="1800" i="0" dirty="0">
                <a:solidFill>
                  <a:srgbClr val="7030A0"/>
                </a:solidFill>
                <a:latin typeface="Gill Sans Light (Body)"/>
              </a:rPr>
              <a:t> </a:t>
            </a:r>
            <a:r>
              <a:rPr lang="en-US" sz="1800" i="0" dirty="0">
                <a:solidFill>
                  <a:srgbClr val="003300"/>
                </a:solidFill>
                <a:latin typeface="Gill Sans Light (Body)"/>
              </a:rPr>
              <a:t>bilateral </a:t>
            </a:r>
            <a:r>
              <a:rPr lang="en-US" sz="1800" i="0" dirty="0" smtClean="0">
                <a:solidFill>
                  <a:srgbClr val="003300"/>
                </a:solidFill>
                <a:latin typeface="Gill Sans Light (Body)"/>
              </a:rPr>
              <a:t>project </a:t>
            </a:r>
            <a:r>
              <a:rPr lang="en-US" sz="1800" i="0" dirty="0">
                <a:solidFill>
                  <a:srgbClr val="003300"/>
                </a:solidFill>
                <a:latin typeface="Gill Sans Light (Body)"/>
              </a:rPr>
              <a:t>with</a:t>
            </a:r>
            <a:r>
              <a:rPr lang="sr-Latn-RS" sz="1800" i="0" dirty="0">
                <a:solidFill>
                  <a:srgbClr val="7030A0"/>
                </a:solidFill>
                <a:latin typeface="Gill Sans Light (Body)"/>
              </a:rPr>
              <a:t> </a:t>
            </a:r>
            <a:r>
              <a:rPr lang="sr-Latn-RS" sz="1800" b="1" i="0" dirty="0">
                <a:solidFill>
                  <a:srgbClr val="7030A0"/>
                </a:solidFill>
                <a:latin typeface="Gill Sans Light (Body)"/>
              </a:rPr>
              <a:t>Republic of </a:t>
            </a:r>
            <a:r>
              <a:rPr lang="sr-Latn-RS" sz="1800" b="1" i="0" dirty="0" err="1" smtClean="0">
                <a:solidFill>
                  <a:srgbClr val="7030A0"/>
                </a:solidFill>
                <a:latin typeface="Gill Sans Light (Body)"/>
              </a:rPr>
              <a:t>Italy</a:t>
            </a:r>
            <a:r>
              <a:rPr lang="sr-Latn-RS" sz="1800" b="1" i="0" dirty="0" smtClean="0">
                <a:solidFill>
                  <a:srgbClr val="7030A0"/>
                </a:solidFill>
                <a:latin typeface="Gill Sans Light (Body)"/>
              </a:rPr>
              <a:t> </a:t>
            </a:r>
            <a:r>
              <a:rPr lang="sr-Latn-RS" sz="1800" i="0" dirty="0" smtClean="0">
                <a:solidFill>
                  <a:srgbClr val="003300"/>
                </a:solidFill>
                <a:latin typeface="Gill Sans Light (Body)"/>
              </a:rPr>
              <a:t>(</a:t>
            </a:r>
            <a:r>
              <a:rPr lang="en-US" sz="1800" i="0" dirty="0" smtClean="0">
                <a:solidFill>
                  <a:srgbClr val="7030A0"/>
                </a:solidFill>
                <a:latin typeface="Gill Sans Light (Body)"/>
                <a:hlinkClick r:id="rId13" action="ppaction://hlinksldjump"/>
              </a:rPr>
              <a:t>P</a:t>
            </a:r>
            <a:r>
              <a:rPr lang="sr-Latn-RS" sz="1800" i="0" dirty="0" err="1" smtClean="0">
                <a:solidFill>
                  <a:srgbClr val="7030A0"/>
                </a:solidFill>
                <a:latin typeface="Gill Sans Light (Body)"/>
                <a:hlinkClick r:id="rId13" action="ppaction://hlinksldjump"/>
              </a:rPr>
              <a:t>rof</a:t>
            </a:r>
            <a:r>
              <a:rPr lang="sr-Latn-RS" sz="1800" i="0" dirty="0" smtClean="0">
                <a:solidFill>
                  <a:srgbClr val="7030A0"/>
                </a:solidFill>
                <a:latin typeface="Gill Sans Light (Body)"/>
                <a:hlinkClick r:id="rId13" action="ppaction://hlinksldjump"/>
              </a:rPr>
              <a:t>. </a:t>
            </a:r>
            <a:r>
              <a:rPr lang="sr-Latn-RS" sz="1800" i="0" dirty="0">
                <a:solidFill>
                  <a:srgbClr val="7030A0"/>
                </a:solidFill>
                <a:latin typeface="Gill Sans Light (Body)"/>
                <a:hlinkClick r:id="rId13" action="ppaction://hlinksldjump"/>
              </a:rPr>
              <a:t>Biljana Potparević</a:t>
            </a:r>
            <a:r>
              <a:rPr lang="sr-Latn-RS" sz="1800" i="0" dirty="0" smtClean="0">
                <a:solidFill>
                  <a:srgbClr val="003300"/>
                </a:solidFill>
                <a:latin typeface="Gill Sans Light (Body)"/>
              </a:rPr>
              <a:t>),</a:t>
            </a:r>
            <a:endParaRPr lang="sr-Latn-RS" sz="1800" i="0" dirty="0">
              <a:solidFill>
                <a:srgbClr val="003300"/>
              </a:solidFill>
              <a:latin typeface="Gill Sans Light (Body)"/>
            </a:endParaRPr>
          </a:p>
          <a:p>
            <a:pPr marL="342900" indent="-342900" algn="l">
              <a:buFont typeface="Wingdings" pitchFamily="2" charset="2"/>
              <a:buChar char="v"/>
            </a:pPr>
            <a:r>
              <a:rPr lang="sr-Latn-RS" sz="1800" b="1" i="0" dirty="0" smtClean="0">
                <a:solidFill>
                  <a:srgbClr val="7030A0"/>
                </a:solidFill>
                <a:latin typeface="Gill Sans Light (Body)"/>
              </a:rPr>
              <a:t>1</a:t>
            </a:r>
            <a:r>
              <a:rPr lang="sr-Latn-RS" sz="1800" i="0" dirty="0" smtClean="0">
                <a:solidFill>
                  <a:srgbClr val="7030A0"/>
                </a:solidFill>
                <a:latin typeface="Gill Sans Light (Body)"/>
              </a:rPr>
              <a:t> </a:t>
            </a:r>
            <a:r>
              <a:rPr lang="en-US" sz="1800" i="0" dirty="0">
                <a:solidFill>
                  <a:srgbClr val="003300"/>
                </a:solidFill>
                <a:latin typeface="Gill Sans Light (Body)"/>
              </a:rPr>
              <a:t>bilateral </a:t>
            </a:r>
            <a:r>
              <a:rPr lang="en-US" sz="1800" i="0" dirty="0" smtClean="0">
                <a:solidFill>
                  <a:srgbClr val="003300"/>
                </a:solidFill>
                <a:latin typeface="Gill Sans Light (Body)"/>
              </a:rPr>
              <a:t>project </a:t>
            </a:r>
            <a:r>
              <a:rPr lang="en-US" sz="1800" i="0" dirty="0">
                <a:solidFill>
                  <a:srgbClr val="003300"/>
                </a:solidFill>
                <a:latin typeface="Gill Sans Light (Body)"/>
              </a:rPr>
              <a:t>with</a:t>
            </a:r>
            <a:r>
              <a:rPr lang="sr-Latn-RS" sz="1800" i="0" dirty="0">
                <a:solidFill>
                  <a:srgbClr val="7030A0"/>
                </a:solidFill>
                <a:latin typeface="Gill Sans Light (Body)"/>
              </a:rPr>
              <a:t> </a:t>
            </a:r>
            <a:r>
              <a:rPr lang="sr-Latn-RS" sz="1800" b="1" i="0" dirty="0" smtClean="0">
                <a:solidFill>
                  <a:srgbClr val="7030A0"/>
                </a:solidFill>
                <a:latin typeface="Gill Sans Light (Body)"/>
              </a:rPr>
              <a:t>Republic </a:t>
            </a:r>
            <a:r>
              <a:rPr lang="sr-Latn-RS" sz="1800" b="1" i="0" dirty="0">
                <a:solidFill>
                  <a:srgbClr val="7030A0"/>
                </a:solidFill>
                <a:latin typeface="Gill Sans Light (Body)"/>
              </a:rPr>
              <a:t>of </a:t>
            </a:r>
            <a:r>
              <a:rPr lang="sr-Latn-RS" sz="1800" b="1" i="0" dirty="0" err="1" smtClean="0">
                <a:solidFill>
                  <a:srgbClr val="7030A0"/>
                </a:solidFill>
                <a:latin typeface="Gill Sans Light (Body)"/>
              </a:rPr>
              <a:t>Croatia</a:t>
            </a:r>
            <a:r>
              <a:rPr lang="sr-Latn-RS" sz="1800" b="1" i="0" dirty="0" smtClean="0">
                <a:solidFill>
                  <a:srgbClr val="7030A0"/>
                </a:solidFill>
                <a:latin typeface="Gill Sans Light (Body)"/>
              </a:rPr>
              <a:t> </a:t>
            </a:r>
            <a:r>
              <a:rPr lang="sr-Latn-RS" sz="1800" i="0" dirty="0" smtClean="0">
                <a:solidFill>
                  <a:srgbClr val="003300"/>
                </a:solidFill>
                <a:latin typeface="Gill Sans Light (Body)"/>
              </a:rPr>
              <a:t>(</a:t>
            </a:r>
            <a:r>
              <a:rPr lang="en-US" sz="1800" i="0" dirty="0" smtClean="0">
                <a:solidFill>
                  <a:srgbClr val="7030A0"/>
                </a:solidFill>
                <a:latin typeface="Gill Sans Light (Body)"/>
                <a:hlinkClick r:id="rId5" action="ppaction://hlinksldjump"/>
              </a:rPr>
              <a:t>P</a:t>
            </a:r>
            <a:r>
              <a:rPr lang="sr-Latn-RS" sz="1800" i="0" dirty="0" err="1" smtClean="0">
                <a:solidFill>
                  <a:srgbClr val="7030A0"/>
                </a:solidFill>
                <a:latin typeface="Gill Sans Light (Body)"/>
                <a:hlinkClick r:id="rId5" action="ppaction://hlinksldjump"/>
              </a:rPr>
              <a:t>rof</a:t>
            </a:r>
            <a:r>
              <a:rPr lang="sr-Latn-RS" sz="1800" i="0" dirty="0" smtClean="0">
                <a:solidFill>
                  <a:srgbClr val="7030A0"/>
                </a:solidFill>
                <a:latin typeface="Gill Sans Light (Body)"/>
                <a:hlinkClick r:id="rId5" action="ppaction://hlinksldjump"/>
              </a:rPr>
              <a:t>. </a:t>
            </a:r>
            <a:r>
              <a:rPr lang="sr-Latn-RS" sz="1800" i="0" dirty="0">
                <a:solidFill>
                  <a:srgbClr val="7030A0"/>
                </a:solidFill>
                <a:latin typeface="Gill Sans Light (Body)"/>
                <a:hlinkClick r:id="rId5" action="ppaction://hlinksldjump"/>
              </a:rPr>
              <a:t>Biljana Antonijević</a:t>
            </a:r>
            <a:r>
              <a:rPr lang="sr-Latn-RS" sz="1800" i="0" dirty="0" smtClean="0">
                <a:solidFill>
                  <a:srgbClr val="003300"/>
                </a:solidFill>
                <a:latin typeface="Gill Sans Light (Body)"/>
              </a:rPr>
              <a:t>),</a:t>
            </a:r>
          </a:p>
          <a:p>
            <a:pPr marL="342900" indent="-342900" algn="l">
              <a:buFont typeface="Wingdings" pitchFamily="2" charset="2"/>
              <a:buChar char="v"/>
            </a:pPr>
            <a:r>
              <a:rPr lang="sr-Latn-RS" sz="1800" b="1" i="0" dirty="0">
                <a:solidFill>
                  <a:srgbClr val="7030A0"/>
                </a:solidFill>
                <a:latin typeface="Gill Sans Light (Body)"/>
              </a:rPr>
              <a:t>1</a:t>
            </a:r>
            <a:r>
              <a:rPr lang="sr-Latn-RS" sz="1800" i="0" dirty="0">
                <a:solidFill>
                  <a:srgbClr val="003300"/>
                </a:solidFill>
                <a:latin typeface="Gill Sans Light (Body)"/>
              </a:rPr>
              <a:t> </a:t>
            </a:r>
            <a:r>
              <a:rPr lang="sr-Latn-RS" sz="1800" b="1" i="0" dirty="0">
                <a:solidFill>
                  <a:srgbClr val="7030A0"/>
                </a:solidFill>
                <a:latin typeface="Gill Sans Light (Body)"/>
              </a:rPr>
              <a:t>Deutsche Forschungsgemeinschaft </a:t>
            </a:r>
            <a:r>
              <a:rPr lang="sr-Latn-RS" sz="1800" i="0" dirty="0">
                <a:solidFill>
                  <a:srgbClr val="003300"/>
                </a:solidFill>
                <a:latin typeface="Gill Sans Light (Body)"/>
              </a:rPr>
              <a:t>(DFG</a:t>
            </a:r>
            <a:r>
              <a:rPr lang="sr-Latn-RS" sz="1800" i="0" dirty="0" smtClean="0">
                <a:solidFill>
                  <a:srgbClr val="003300"/>
                </a:solidFill>
                <a:latin typeface="Gill Sans Light (Body)"/>
              </a:rPr>
              <a:t>) </a:t>
            </a:r>
            <a:r>
              <a:rPr lang="sr-Latn-RS" sz="1800" i="0" dirty="0" err="1" smtClean="0">
                <a:solidFill>
                  <a:srgbClr val="003300"/>
                </a:solidFill>
                <a:latin typeface="Gill Sans Light (Body)"/>
              </a:rPr>
              <a:t>project</a:t>
            </a:r>
            <a:r>
              <a:rPr lang="sr-Latn-RS" sz="1800" i="0" dirty="0" smtClean="0">
                <a:solidFill>
                  <a:srgbClr val="003300"/>
                </a:solidFill>
                <a:latin typeface="Gill Sans Light (Body)"/>
              </a:rPr>
              <a:t> (</a:t>
            </a:r>
            <a:r>
              <a:rPr lang="en-US" sz="1800" i="0" dirty="0" smtClean="0">
                <a:solidFill>
                  <a:srgbClr val="003300"/>
                </a:solidFill>
                <a:latin typeface="Gill Sans Light (Body)"/>
                <a:hlinkClick r:id="rId12" action="ppaction://hlinksldjump"/>
              </a:rPr>
              <a:t>Assoc</a:t>
            </a:r>
            <a:r>
              <a:rPr lang="en-US" sz="1800" i="0" dirty="0">
                <a:solidFill>
                  <a:srgbClr val="003300"/>
                </a:solidFill>
                <a:latin typeface="Gill Sans Light (Body)"/>
                <a:hlinkClick r:id="rId12" action="ppaction://hlinksldjump"/>
              </a:rPr>
              <a:t>. Prof.</a:t>
            </a:r>
            <a:r>
              <a:rPr lang="sr-Latn-RS" sz="1800" i="0" dirty="0" smtClean="0">
                <a:solidFill>
                  <a:srgbClr val="003300"/>
                </a:solidFill>
                <a:latin typeface="Gill Sans Light (Body)"/>
                <a:hlinkClick r:id="rId12" action="ppaction://hlinksldjump"/>
              </a:rPr>
              <a:t> </a:t>
            </a:r>
            <a:r>
              <a:rPr lang="sr-Latn-RS" sz="1800" i="0" dirty="0">
                <a:solidFill>
                  <a:srgbClr val="003300"/>
                </a:solidFill>
                <a:latin typeface="Gill Sans Light (Body)"/>
                <a:hlinkClick r:id="rId12" action="ppaction://hlinksldjump"/>
              </a:rPr>
              <a:t>Katarina </a:t>
            </a:r>
            <a:r>
              <a:rPr lang="sr-Latn-RS" sz="1800" i="0" dirty="0" smtClean="0">
                <a:solidFill>
                  <a:srgbClr val="003300"/>
                </a:solidFill>
                <a:latin typeface="Gill Sans Light (Body)"/>
                <a:hlinkClick r:id="rId12" action="ppaction://hlinksldjump"/>
              </a:rPr>
              <a:t>Nikolić</a:t>
            </a:r>
            <a:r>
              <a:rPr lang="sr-Latn-RS" sz="1800" i="0" dirty="0" smtClean="0">
                <a:solidFill>
                  <a:srgbClr val="003300"/>
                </a:solidFill>
                <a:latin typeface="Gill Sans Light (Body)"/>
              </a:rPr>
              <a:t>),</a:t>
            </a:r>
          </a:p>
          <a:p>
            <a:pPr marL="342900" indent="-342900" algn="l">
              <a:buFont typeface="Wingdings" pitchFamily="2" charset="2"/>
              <a:buChar char="v"/>
            </a:pPr>
            <a:r>
              <a:rPr lang="sr-Latn-RS" sz="1800" b="1" i="0" dirty="0">
                <a:solidFill>
                  <a:srgbClr val="7030A0"/>
                </a:solidFill>
                <a:latin typeface="Gill Sans Light (Body)"/>
              </a:rPr>
              <a:t>ERASMUS+</a:t>
            </a:r>
            <a:r>
              <a:rPr lang="sr-Latn-RS" sz="1800" i="0" dirty="0">
                <a:solidFill>
                  <a:srgbClr val="003300"/>
                </a:solidFill>
                <a:latin typeface="Gill Sans Light (Body)"/>
              </a:rPr>
              <a:t> </a:t>
            </a:r>
            <a:r>
              <a:rPr lang="sr-Latn-RS" sz="1800" i="0" dirty="0" smtClean="0">
                <a:solidFill>
                  <a:srgbClr val="003300"/>
                </a:solidFill>
                <a:latin typeface="Gill Sans Light (Body)"/>
              </a:rPr>
              <a:t>(</a:t>
            </a:r>
            <a:r>
              <a:rPr lang="sr-Latn-RS" sz="1800" i="0" dirty="0" smtClean="0">
                <a:solidFill>
                  <a:srgbClr val="003300"/>
                </a:solidFill>
                <a:latin typeface="Gill Sans Light (Body)"/>
                <a:hlinkClick r:id="rId14"/>
              </a:rPr>
              <a:t>link</a:t>
            </a:r>
            <a:r>
              <a:rPr lang="sr-Latn-RS" sz="1800" i="0" dirty="0" smtClean="0">
                <a:solidFill>
                  <a:srgbClr val="003300"/>
                </a:solidFill>
                <a:latin typeface="Gill Sans Light (Body)"/>
              </a:rPr>
              <a:t>) </a:t>
            </a:r>
            <a:r>
              <a:rPr lang="sr-Latn-RS" sz="1800" i="0" dirty="0">
                <a:solidFill>
                  <a:srgbClr val="003300"/>
                </a:solidFill>
                <a:latin typeface="Gill Sans Light (Body)"/>
              </a:rPr>
              <a:t>i </a:t>
            </a:r>
            <a:r>
              <a:rPr lang="sr-Latn-RS" sz="1800" b="1" i="0" dirty="0">
                <a:solidFill>
                  <a:srgbClr val="7030A0"/>
                </a:solidFill>
                <a:latin typeface="Gill Sans Light (Body)"/>
              </a:rPr>
              <a:t>ReFEEHS</a:t>
            </a:r>
            <a:r>
              <a:rPr lang="sr-Latn-RS" sz="1800" i="0" dirty="0">
                <a:solidFill>
                  <a:srgbClr val="003300"/>
                </a:solidFill>
                <a:latin typeface="Gill Sans Light (Body)"/>
              </a:rPr>
              <a:t> </a:t>
            </a:r>
            <a:r>
              <a:rPr lang="sr-Latn-RS" sz="1800" i="0" dirty="0" smtClean="0">
                <a:solidFill>
                  <a:srgbClr val="003300"/>
                </a:solidFill>
                <a:latin typeface="Gill Sans Light (Body)"/>
              </a:rPr>
              <a:t>(</a:t>
            </a:r>
            <a:r>
              <a:rPr lang="sr-Latn-RS" sz="1800" i="0" dirty="0" smtClean="0">
                <a:solidFill>
                  <a:srgbClr val="003300"/>
                </a:solidFill>
                <a:latin typeface="Gill Sans Light (Body)"/>
                <a:hlinkClick r:id="rId15"/>
              </a:rPr>
              <a:t>link</a:t>
            </a:r>
            <a:r>
              <a:rPr lang="sr-Latn-RS" sz="1800" i="0" dirty="0" smtClean="0">
                <a:solidFill>
                  <a:srgbClr val="003300"/>
                </a:solidFill>
                <a:latin typeface="Gill Sans Light (Body)"/>
              </a:rPr>
              <a:t>) projects.</a:t>
            </a:r>
            <a:endParaRPr lang="sr-Latn-RS" sz="1800" i="0" dirty="0">
              <a:solidFill>
                <a:srgbClr val="003300"/>
              </a:solidFill>
              <a:latin typeface="Gill Sans Light (Body)"/>
            </a:endParaRPr>
          </a:p>
        </p:txBody>
      </p:sp>
      <p:sp>
        <p:nvSpPr>
          <p:cNvPr id="12" name="Text Placeholder 2">
            <a:extLst>
              <a:ext uri="{FF2B5EF4-FFF2-40B4-BE49-F238E27FC236}">
                <a16:creationId xmlns:a16="http://schemas.microsoft.com/office/drawing/2014/main" id="{1C00905B-24FA-7D42-A40D-DF874B9A17BB}"/>
              </a:ext>
            </a:extLst>
          </p:cNvPr>
          <p:cNvSpPr txBox="1">
            <a:spLocks/>
          </p:cNvSpPr>
          <p:nvPr/>
        </p:nvSpPr>
        <p:spPr>
          <a:xfrm>
            <a:off x="36215" y="18108"/>
            <a:ext cx="7561262" cy="841256"/>
          </a:xfrm>
          <a:prstGeom prst="rect">
            <a:avLst/>
          </a:prstGeom>
        </p:spPr>
        <p:txBody>
          <a:bodyPr/>
          <a:lstStyle>
            <a:lvl1pPr marL="317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1pPr>
            <a:lvl2pPr marL="7620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2pPr>
            <a:lvl3pPr marL="1206500" marR="0" indent="0" algn="l" defTabSz="584200" eaLnBrk="1" latinLnBrk="0" hangingPunct="1">
              <a:lnSpc>
                <a:spcPct val="100000"/>
              </a:lnSpc>
              <a:spcBef>
                <a:spcPts val="2400"/>
              </a:spcBef>
              <a:spcAft>
                <a:spcPts val="0"/>
              </a:spcAft>
              <a:buClrTx/>
              <a:buSzPct val="171000"/>
              <a:buFontTx/>
              <a:buNone/>
              <a:tabLst/>
              <a:defRPr sz="1600" b="0" i="0" u="none" strike="noStrike" cap="none" spc="0" baseline="0">
                <a:ln>
                  <a:noFill/>
                </a:ln>
                <a:solidFill>
                  <a:srgbClr val="7F8DA3"/>
                </a:solidFill>
                <a:uFillTx/>
                <a:latin typeface="Gill Sans"/>
                <a:ea typeface="Gill Sans"/>
                <a:cs typeface="Gill Sans"/>
                <a:sym typeface="Gill Sans"/>
              </a:defRPr>
            </a:lvl3pPr>
            <a:lvl4pPr marL="16510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4pPr>
            <a:lvl5pPr marL="2095500" marR="0" indent="0" algn="l" defTabSz="584200" eaLnBrk="1" latinLnBrk="0" hangingPunct="1">
              <a:lnSpc>
                <a:spcPct val="100000"/>
              </a:lnSpc>
              <a:spcBef>
                <a:spcPts val="2400"/>
              </a:spcBef>
              <a:spcAft>
                <a:spcPts val="0"/>
              </a:spcAft>
              <a:buClrTx/>
              <a:buSzPct val="171000"/>
              <a:buFontTx/>
              <a:buNone/>
              <a:tabLst/>
              <a:defRPr sz="4200" b="0" i="0" u="none" strike="noStrike" cap="none" spc="0" baseline="0">
                <a:ln>
                  <a:noFill/>
                </a:ln>
                <a:solidFill>
                  <a:srgbClr val="000000"/>
                </a:solidFill>
                <a:uFillTx/>
                <a:latin typeface="Gill Sans"/>
                <a:ea typeface="Gill Sans"/>
                <a:cs typeface="Gill Sans"/>
                <a:sym typeface="Gill Sans"/>
              </a:defRPr>
            </a:lvl5pPr>
            <a:lvl6pPr marL="264541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6pPr>
            <a:lvl7pPr marL="268097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7pPr>
            <a:lvl8pPr marL="271653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8pPr>
            <a:lvl9pPr marL="27520900" marR="0" indent="-24003000" algn="l" defTabSz="584200" eaLnBrk="1" latinLnBrk="0" hangingPunct="1">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9pPr>
          </a:lstStyle>
          <a:p>
            <a:pPr marL="0" algn="ctr"/>
            <a:r>
              <a:rPr lang="sr-Latn-RS" sz="2800" b="1" dirty="0">
                <a:solidFill>
                  <a:srgbClr val="7030A0"/>
                </a:solidFill>
              </a:rPr>
              <a:t>International </a:t>
            </a:r>
            <a:r>
              <a:rPr lang="sr-Latn-RS" sz="2800" b="1" dirty="0" smtClean="0">
                <a:solidFill>
                  <a:srgbClr val="7030A0"/>
                </a:solidFill>
              </a:rPr>
              <a:t/>
            </a:r>
            <a:br>
              <a:rPr lang="sr-Latn-RS" sz="2800" b="1" dirty="0" smtClean="0">
                <a:solidFill>
                  <a:srgbClr val="7030A0"/>
                </a:solidFill>
              </a:rPr>
            </a:br>
            <a:r>
              <a:rPr lang="sr-Latn-RS" sz="2800" b="1" dirty="0" smtClean="0">
                <a:solidFill>
                  <a:srgbClr val="7030A0"/>
                </a:solidFill>
              </a:rPr>
              <a:t>Research </a:t>
            </a:r>
            <a:r>
              <a:rPr lang="sr-Latn-RS" sz="2800" b="1" dirty="0">
                <a:solidFill>
                  <a:srgbClr val="7030A0"/>
                </a:solidFill>
              </a:rPr>
              <a:t>Projects</a:t>
            </a:r>
          </a:p>
          <a:p>
            <a:pPr marL="0" algn="ctr"/>
            <a:endParaRPr lang="en-US" sz="2800" b="1" dirty="0">
              <a:solidFill>
                <a:srgbClr val="7030A0"/>
              </a:solidFill>
            </a:endParaRPr>
          </a:p>
        </p:txBody>
      </p:sp>
      <p:sp>
        <p:nvSpPr>
          <p:cNvPr id="17" name="object 3"/>
          <p:cNvSpPr>
            <a:spLocks noChangeAspect="1"/>
          </p:cNvSpPr>
          <p:nvPr/>
        </p:nvSpPr>
        <p:spPr>
          <a:xfrm rot="16200000">
            <a:off x="-196935" y="1589914"/>
            <a:ext cx="948554" cy="477753"/>
          </a:xfrm>
          <a:prstGeom prst="rect">
            <a:avLst/>
          </a:prstGeom>
          <a:blipFill>
            <a:blip r:embed="rId16" cstate="email">
              <a:extLst>
                <a:ext uri="{28A0092B-C50C-407E-A947-70E740481C1C}">
                  <a14:useLocalDpi xmlns:a14="http://schemas.microsoft.com/office/drawing/2010/main"/>
                </a:ext>
              </a:extLst>
            </a:blip>
            <a:stretch>
              <a:fillRect/>
            </a:stretch>
          </a:blipFill>
        </p:spPr>
        <p:txBody>
          <a:bodyPr wrap="square" lIns="0" tIns="0" rIns="0" bIns="0" rtlCol="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sp>
        <p:nvSpPr>
          <p:cNvPr id="18" name="object 2"/>
          <p:cNvSpPr/>
          <p:nvPr/>
        </p:nvSpPr>
        <p:spPr>
          <a:xfrm rot="16200000">
            <a:off x="-548297" y="8383807"/>
            <a:ext cx="1651278" cy="376884"/>
          </a:xfrm>
          <a:prstGeom prst="rect">
            <a:avLst/>
          </a:prstGeom>
          <a:blipFill>
            <a:blip r:embed="rId17" cstate="email">
              <a:extLst>
                <a:ext uri="{28A0092B-C50C-407E-A947-70E740481C1C}">
                  <a14:useLocalDpi xmlns:a14="http://schemas.microsoft.com/office/drawing/2010/main"/>
                </a:ext>
              </a:extLst>
            </a:blip>
            <a:stretch>
              <a:fillRect/>
            </a:stretch>
          </a:blipFill>
        </p:spPr>
        <p:txBody>
          <a:bodyPr wrap="square" lIns="0" tIns="0" rIns="0" bIns="0" rtlCol="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sp>
        <p:nvSpPr>
          <p:cNvPr id="19" name="object 3"/>
          <p:cNvSpPr/>
          <p:nvPr/>
        </p:nvSpPr>
        <p:spPr>
          <a:xfrm rot="16200000">
            <a:off x="-96279" y="9772150"/>
            <a:ext cx="747243" cy="377333"/>
          </a:xfrm>
          <a:prstGeom prst="rect">
            <a:avLst/>
          </a:prstGeom>
          <a:blipFill>
            <a:blip r:embed="rId18" cstate="email">
              <a:extLst>
                <a:ext uri="{28A0092B-C50C-407E-A947-70E740481C1C}">
                  <a14:useLocalDpi xmlns:a14="http://schemas.microsoft.com/office/drawing/2010/main"/>
                </a:ext>
              </a:extLst>
            </a:blip>
            <a:stretch>
              <a:fillRect/>
            </a:stretch>
          </a:blipFill>
        </p:spPr>
        <p:txBody>
          <a:bodyPr wrap="square" lIns="0" tIns="0" rIns="0" bIns="0" rtlCol="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sp>
        <p:nvSpPr>
          <p:cNvPr id="20" name="object 2"/>
          <p:cNvSpPr/>
          <p:nvPr/>
        </p:nvSpPr>
        <p:spPr>
          <a:xfrm rot="16200000">
            <a:off x="-302287" y="2833577"/>
            <a:ext cx="1159258" cy="476857"/>
          </a:xfrm>
          <a:prstGeom prst="rect">
            <a:avLst/>
          </a:prstGeom>
          <a:blipFill>
            <a:blip r:embed="rId19" cstate="email">
              <a:extLst>
                <a:ext uri="{28A0092B-C50C-407E-A947-70E740481C1C}">
                  <a14:useLocalDpi xmlns:a14="http://schemas.microsoft.com/office/drawing/2010/main"/>
                </a:ext>
              </a:extLst>
            </a:blip>
            <a:stretch>
              <a:fillRect/>
            </a:stretch>
          </a:blipFill>
        </p:spPr>
        <p:txBody>
          <a:bodyPr wrap="square" lIns="0" tIns="0" rIns="0" bIns="0" rtlCol="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sp>
        <p:nvSpPr>
          <p:cNvPr id="21" name="object 2"/>
          <p:cNvSpPr/>
          <p:nvPr/>
        </p:nvSpPr>
        <p:spPr>
          <a:xfrm rot="16200000">
            <a:off x="-30408" y="3902271"/>
            <a:ext cx="615501" cy="492847"/>
          </a:xfrm>
          <a:prstGeom prst="rect">
            <a:avLst/>
          </a:prstGeom>
          <a:blipFill>
            <a:blip r:embed="rId20" cstate="email">
              <a:extLst>
                <a:ext uri="{28A0092B-C50C-407E-A947-70E740481C1C}">
                  <a14:useLocalDpi xmlns:a14="http://schemas.microsoft.com/office/drawing/2010/main"/>
                </a:ext>
              </a:extLst>
            </a:blip>
            <a:stretch>
              <a:fillRect/>
            </a:stretch>
          </a:blipFill>
        </p:spPr>
        <p:txBody>
          <a:bodyPr wrap="square" lIns="0" tIns="0" rIns="0" bIns="0" rtlCol="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grpSp>
        <p:nvGrpSpPr>
          <p:cNvPr id="22" name="Group 21"/>
          <p:cNvGrpSpPr/>
          <p:nvPr/>
        </p:nvGrpSpPr>
        <p:grpSpPr>
          <a:xfrm rot="16200000">
            <a:off x="-1185977" y="5913086"/>
            <a:ext cx="2911547" cy="376884"/>
            <a:chOff x="954035" y="9288731"/>
            <a:chExt cx="3998030" cy="517525"/>
          </a:xfrm>
        </p:grpSpPr>
        <p:sp>
          <p:nvSpPr>
            <p:cNvPr id="23" name="object 3"/>
            <p:cNvSpPr/>
            <p:nvPr/>
          </p:nvSpPr>
          <p:spPr>
            <a:xfrm>
              <a:off x="954035" y="9288731"/>
              <a:ext cx="2152900" cy="517525"/>
            </a:xfrm>
            <a:prstGeom prst="rect">
              <a:avLst/>
            </a:prstGeom>
            <a:blipFill>
              <a:blip r:embed="rId21" cstate="email">
                <a:extLst>
                  <a:ext uri="{28A0092B-C50C-407E-A947-70E740481C1C}">
                    <a14:useLocalDpi xmlns:a14="http://schemas.microsoft.com/office/drawing/2010/main"/>
                  </a:ext>
                </a:extLst>
              </a:blip>
              <a:srcRect/>
              <a:stretch>
                <a:fillRect/>
              </a:stretch>
            </a:blipFill>
          </p:spPr>
          <p:txBody>
            <a:bodyPr wrap="square" lIns="0" tIns="0" rIns="0" bIns="0" rtlCol="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sp>
          <p:nvSpPr>
            <p:cNvPr id="24" name="object 3"/>
            <p:cNvSpPr/>
            <p:nvPr/>
          </p:nvSpPr>
          <p:spPr>
            <a:xfrm>
              <a:off x="3060570" y="9288731"/>
              <a:ext cx="1891495" cy="517525"/>
            </a:xfrm>
            <a:prstGeom prst="rect">
              <a:avLst/>
            </a:prstGeom>
            <a:blipFill>
              <a:blip r:embed="rId22" cstate="email">
                <a:extLst>
                  <a:ext uri="{28A0092B-C50C-407E-A947-70E740481C1C}">
                    <a14:useLocalDpi xmlns:a14="http://schemas.microsoft.com/office/drawing/2010/main"/>
                  </a:ext>
                </a:extLst>
              </a:blip>
              <a:srcRect/>
              <a:stretch>
                <a:fillRect/>
              </a:stretch>
            </a:blipFill>
          </p:spPr>
          <p:txBody>
            <a:bodyPr wrap="square" lIns="0" tIns="0" rIns="0" bIns="0" rtlCol="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4200" b="0" i="1" u="none" strike="noStrike" kern="0" cap="none" spc="0" normalizeH="0" baseline="0" noProof="0">
                <a:ln>
                  <a:noFill/>
                </a:ln>
                <a:solidFill>
                  <a:srgbClr val="7E8DA3"/>
                </a:solidFill>
                <a:effectLst/>
                <a:uLnTx/>
                <a:uFillTx/>
                <a:latin typeface="Gill Sans Light"/>
                <a:sym typeface="Gill Sans Light"/>
              </a:endParaRPr>
            </a:p>
          </p:txBody>
        </p:sp>
      </p:grpSp>
    </p:spTree>
    <p:extLst>
      <p:ext uri="{BB962C8B-B14F-4D97-AF65-F5344CB8AC3E}">
        <p14:creationId xmlns:p14="http://schemas.microsoft.com/office/powerpoint/2010/main" val="24609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Flying Shapes">
  <a:themeElements>
    <a:clrScheme name="White">
      <a:dk1>
        <a:srgbClr val="F0EADF"/>
      </a:dk1>
      <a:lt1>
        <a:srgbClr val="7E8DA3"/>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Light"/>
        <a:ea typeface="Gill Sans Light"/>
        <a:cs typeface="Gill Sans Light"/>
      </a:majorFont>
      <a:minorFont>
        <a:latin typeface="Gill Sans Light"/>
        <a:ea typeface="Gill Sans Light"/>
        <a:cs typeface="Gill Sans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4E9E0"/>
        </a:solid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Flying Shapes">
  <a:themeElements>
    <a:clrScheme name="White">
      <a:dk1>
        <a:srgbClr val="F0EADF"/>
      </a:dk1>
      <a:lt1>
        <a:srgbClr val="7E8DA3"/>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Light"/>
        <a:ea typeface="Gill Sans Light"/>
        <a:cs typeface="Gill Sans Light"/>
      </a:majorFont>
      <a:minorFont>
        <a:latin typeface="Gill Sans Light"/>
        <a:ea typeface="Gill Sans Light"/>
        <a:cs typeface="Gill Sans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4E9E0"/>
        </a:solid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Light"/>
        <a:ea typeface="Gill Sans Light"/>
        <a:cs typeface="Gill Sans Light"/>
      </a:majorFont>
      <a:minorFont>
        <a:latin typeface="Gill Sans Light"/>
        <a:ea typeface="Gill Sans Light"/>
        <a:cs typeface="Gill Sans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4E9E0"/>
        </a:solid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1" u="none" strike="noStrike" cap="none" spc="0" normalizeH="0" baseline="0">
            <a:ln>
              <a:noFill/>
            </a:ln>
            <a:solidFill>
              <a:srgbClr val="7E8DA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Flying Shapes</Template>
  <TotalTime>4634</TotalTime>
  <Words>20489</Words>
  <Application>Microsoft Office PowerPoint</Application>
  <PresentationFormat>Custom</PresentationFormat>
  <Paragraphs>1266</Paragraphs>
  <Slides>54</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54</vt:i4>
      </vt:variant>
    </vt:vector>
  </HeadingPairs>
  <TitlesOfParts>
    <vt:vector size="69" baseType="lpstr">
      <vt:lpstr>Arial</vt:lpstr>
      <vt:lpstr>Avenir Book</vt:lpstr>
      <vt:lpstr>Avenir Next</vt:lpstr>
      <vt:lpstr>Calibri</vt:lpstr>
      <vt:lpstr>Carlito</vt:lpstr>
      <vt:lpstr>Gill Sans</vt:lpstr>
      <vt:lpstr>Gill Sans Light</vt:lpstr>
      <vt:lpstr>Gill Sans Light (Body)</vt:lpstr>
      <vt:lpstr>Helvetica</vt:lpstr>
      <vt:lpstr>Lucida Grande</vt:lpstr>
      <vt:lpstr>Symbol</vt:lpstr>
      <vt:lpstr>Times New Roman</vt:lpstr>
      <vt:lpstr>Wingdings</vt:lpstr>
      <vt:lpstr>Flying Shapes</vt:lpstr>
      <vt:lpstr>1_Flying Shapes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Ljubos Usjak</dc:creator>
  <cp:lastModifiedBy>Stevan Samardžić</cp:lastModifiedBy>
  <cp:revision>632</cp:revision>
  <cp:lastPrinted>2021-06-25T11:56:40Z</cp:lastPrinted>
  <dcterms:created xsi:type="dcterms:W3CDTF">2019-03-20T06:43:20Z</dcterms:created>
  <dcterms:modified xsi:type="dcterms:W3CDTF">2021-11-05T15:51:02Z</dcterms:modified>
</cp:coreProperties>
</file>